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3.xml" ContentType="application/vnd.openxmlformats-officedocument.themeOverr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theme/themeOverride4.xml" ContentType="application/vnd.openxmlformats-officedocument.themeOverr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theme/themeOverride5.xml" ContentType="application/vnd.openxmlformats-officedocument.themeOverr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theme/themeOverride6.xml" ContentType="application/vnd.openxmlformats-officedocument.themeOverrid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drawings/drawing1.xml" ContentType="application/vnd.openxmlformats-officedocument.drawingml.chartshapes+xml"/>
  <Override PartName="/ppt/charts/chart2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0"/>
  </p:notesMasterIdLst>
  <p:sldIdLst>
    <p:sldId id="258" r:id="rId2"/>
    <p:sldId id="293" r:id="rId3"/>
    <p:sldId id="294" r:id="rId4"/>
    <p:sldId id="295" r:id="rId5"/>
    <p:sldId id="296" r:id="rId6"/>
    <p:sldId id="349" r:id="rId7"/>
    <p:sldId id="282" r:id="rId8"/>
    <p:sldId id="291" r:id="rId9"/>
    <p:sldId id="420" r:id="rId10"/>
    <p:sldId id="421" r:id="rId11"/>
    <p:sldId id="422" r:id="rId12"/>
    <p:sldId id="423" r:id="rId13"/>
    <p:sldId id="424" r:id="rId14"/>
    <p:sldId id="425" r:id="rId15"/>
    <p:sldId id="426" r:id="rId16"/>
    <p:sldId id="427" r:id="rId17"/>
    <p:sldId id="428" r:id="rId18"/>
    <p:sldId id="299" r:id="rId19"/>
    <p:sldId id="350" r:id="rId20"/>
    <p:sldId id="308" r:id="rId21"/>
    <p:sldId id="309" r:id="rId22"/>
    <p:sldId id="429" r:id="rId23"/>
    <p:sldId id="430" r:id="rId24"/>
    <p:sldId id="431" r:id="rId25"/>
    <p:sldId id="432" r:id="rId26"/>
    <p:sldId id="433" r:id="rId27"/>
    <p:sldId id="434" r:id="rId28"/>
    <p:sldId id="435" r:id="rId29"/>
    <p:sldId id="316" r:id="rId30"/>
    <p:sldId id="318" r:id="rId31"/>
    <p:sldId id="436" r:id="rId32"/>
    <p:sldId id="437" r:id="rId33"/>
    <p:sldId id="438" r:id="rId34"/>
    <p:sldId id="439" r:id="rId35"/>
    <p:sldId id="440" r:id="rId36"/>
    <p:sldId id="441" r:id="rId37"/>
    <p:sldId id="442" r:id="rId38"/>
    <p:sldId id="443" r:id="rId39"/>
    <p:sldId id="444" r:id="rId40"/>
    <p:sldId id="445" r:id="rId41"/>
    <p:sldId id="446" r:id="rId42"/>
    <p:sldId id="447" r:id="rId43"/>
    <p:sldId id="448" r:id="rId44"/>
    <p:sldId id="449" r:id="rId45"/>
    <p:sldId id="450" r:id="rId46"/>
    <p:sldId id="451" r:id="rId47"/>
    <p:sldId id="452" r:id="rId48"/>
    <p:sldId id="453" r:id="rId49"/>
    <p:sldId id="454" r:id="rId50"/>
    <p:sldId id="455" r:id="rId51"/>
    <p:sldId id="456" r:id="rId52"/>
    <p:sldId id="457" r:id="rId53"/>
    <p:sldId id="458" r:id="rId54"/>
    <p:sldId id="459" r:id="rId55"/>
    <p:sldId id="460" r:id="rId56"/>
    <p:sldId id="461" r:id="rId57"/>
    <p:sldId id="462" r:id="rId58"/>
    <p:sldId id="463" r:id="rId59"/>
    <p:sldId id="464" r:id="rId60"/>
    <p:sldId id="465" r:id="rId61"/>
    <p:sldId id="466" r:id="rId62"/>
    <p:sldId id="351" r:id="rId63"/>
    <p:sldId id="467" r:id="rId64"/>
    <p:sldId id="468" r:id="rId65"/>
    <p:sldId id="469" r:id="rId66"/>
    <p:sldId id="470" r:id="rId67"/>
    <p:sldId id="471" r:id="rId68"/>
    <p:sldId id="472" r:id="rId69"/>
  </p:sldIdLst>
  <p:sldSz cx="9144000" cy="6858000" type="screen4x3"/>
  <p:notesSz cx="6797675" cy="987425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8080"/>
    <a:srgbClr val="EB641B"/>
    <a:srgbClr val="33CCCC"/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25" autoAdjust="0"/>
    <p:restoredTop sz="96522" autoAdjust="0"/>
  </p:normalViewPr>
  <p:slideViewPr>
    <p:cSldViewPr>
      <p:cViewPr varScale="1">
        <p:scale>
          <a:sx n="92" d="100"/>
          <a:sy n="92" d="100"/>
        </p:scale>
        <p:origin x="-17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6.xlsx"/><Relationship Id="rId1" Type="http://schemas.openxmlformats.org/officeDocument/2006/relationships/themeOverride" Target="../theme/themeOverride4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8.xlsx"/><Relationship Id="rId1" Type="http://schemas.openxmlformats.org/officeDocument/2006/relationships/themeOverride" Target="../theme/themeOverride5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0.xlsx"/><Relationship Id="rId1" Type="http://schemas.openxmlformats.org/officeDocument/2006/relationships/themeOverride" Target="../theme/themeOverride6.xm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3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1228988825142125E-2"/>
          <c:y val="3.303120122101711E-2"/>
          <c:w val="0.97652304667141776"/>
          <c:h val="0.876171807861210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Solicitudes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1"/>
            <c:invertIfNegative val="0"/>
            <c:bubble3D val="0"/>
            <c:spPr>
              <a:solidFill>
                <a:srgbClr val="00CC66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2"/>
            <c:invertIfNegative val="0"/>
            <c:bubble3D val="0"/>
            <c:spPr>
              <a:solidFill>
                <a:srgbClr val="CC0066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4"/>
            <c:invertIfNegative val="0"/>
            <c:bubble3D val="0"/>
            <c:spPr>
              <a:solidFill>
                <a:srgbClr val="39639D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5"/>
            <c:invertIfNegative val="0"/>
            <c:bubble3D val="0"/>
            <c:spPr>
              <a:solidFill>
                <a:sysClr val="window" lastClr="FFFFFF">
                  <a:lumMod val="65000"/>
                </a:sys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6"/>
            <c:invertIfNegative val="0"/>
            <c:bubble3D val="0"/>
            <c:spPr>
              <a:solidFill>
                <a:srgbClr val="99663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8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9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10"/>
            <c:invertIfNegative val="0"/>
            <c:bubble3D val="0"/>
            <c:spPr>
              <a:solidFill>
                <a:srgbClr val="009999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11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Pt>
            <c:idx val="12"/>
            <c:invertIfNegative val="0"/>
            <c:bubble3D val="0"/>
            <c:spPr>
              <a:solidFill>
                <a:srgbClr val="1F497D">
                  <a:lumMod val="75000"/>
                </a:srgb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Hoja1!$A$2:$A$14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Ene-Mar’16</c:v>
                </c:pt>
              </c:strCache>
            </c:strRef>
          </c:cat>
          <c:val>
            <c:numRef>
              <c:f>Hoja1!$B$2:$B$14</c:f>
              <c:numCache>
                <c:formatCode>#,##0</c:formatCode>
                <c:ptCount val="13"/>
                <c:pt idx="0">
                  <c:v>2665</c:v>
                </c:pt>
                <c:pt idx="1">
                  <c:v>4359</c:v>
                </c:pt>
                <c:pt idx="2">
                  <c:v>6621</c:v>
                </c:pt>
                <c:pt idx="3">
                  <c:v>19044</c:v>
                </c:pt>
                <c:pt idx="4">
                  <c:v>41164</c:v>
                </c:pt>
                <c:pt idx="5">
                  <c:v>96233</c:v>
                </c:pt>
                <c:pt idx="6">
                  <c:v>89571</c:v>
                </c:pt>
                <c:pt idx="7">
                  <c:v>94048</c:v>
                </c:pt>
                <c:pt idx="8">
                  <c:v>91576</c:v>
                </c:pt>
                <c:pt idx="9">
                  <c:v>103470</c:v>
                </c:pt>
                <c:pt idx="10">
                  <c:v>111964</c:v>
                </c:pt>
                <c:pt idx="11">
                  <c:v>106525</c:v>
                </c:pt>
                <c:pt idx="12">
                  <c:v>33489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0"/>
        <c:axId val="373764096"/>
        <c:axId val="373776384"/>
      </c:barChart>
      <c:catAx>
        <c:axId val="37376409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txPr>
          <a:bodyPr/>
          <a:lstStyle/>
          <a:p>
            <a:pPr>
              <a:defRPr sz="1050"/>
            </a:pPr>
            <a:endParaRPr lang="es-MX"/>
          </a:p>
        </c:txPr>
        <c:crossAx val="373776384"/>
        <c:crosses val="autoZero"/>
        <c:auto val="1"/>
        <c:lblAlgn val="ctr"/>
        <c:lblOffset val="100"/>
        <c:noMultiLvlLbl val="0"/>
      </c:catAx>
      <c:valAx>
        <c:axId val="373776384"/>
        <c:scaling>
          <c:orientation val="minMax"/>
          <c:max val="120000"/>
          <c:min val="0"/>
        </c:scaling>
        <c:delete val="1"/>
        <c:axPos val="l"/>
        <c:numFmt formatCode="#,##0" sourceLinked="0"/>
        <c:majorTickMark val="out"/>
        <c:minorTickMark val="none"/>
        <c:tickLblPos val="none"/>
        <c:crossAx val="373764096"/>
        <c:crosses val="autoZero"/>
        <c:crossBetween val="between"/>
        <c:majorUnit val="20000"/>
      </c:valAx>
    </c:plotArea>
    <c:plotVisOnly val="1"/>
    <c:dispBlanksAs val="gap"/>
    <c:showDLblsOverMax val="0"/>
  </c:chart>
  <c:txPr>
    <a:bodyPr/>
    <a:lstStyle/>
    <a:p>
      <a:pPr>
        <a:defRPr sz="1100" b="1">
          <a:latin typeface="Calibri" pitchFamily="34" charset="0"/>
        </a:defRPr>
      </a:pPr>
      <a:endParaRPr lang="es-MX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ln w="25400">
          <a:noFill/>
        </a:ln>
      </c:spPr>
    </c:sideWall>
    <c:backWall>
      <c:thickness val="0"/>
      <c:spPr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063895973733415E-2"/>
          <c:y val="3.7308888755950197E-2"/>
          <c:w val="0.9587220805253317"/>
          <c:h val="0.747780962371702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88E-46CB-BBCD-45E505978075}"/>
              </c:ext>
            </c:extLst>
          </c:dPt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88E-46CB-BBCD-45E505978075}"/>
              </c:ext>
            </c:extLst>
          </c:dPt>
          <c:dPt>
            <c:idx val="2"/>
            <c:invertIfNegative val="0"/>
            <c:bubble3D val="0"/>
            <c:spPr>
              <a:solidFill>
                <a:srgbClr val="009999"/>
              </a:solidFill>
              <a:ln>
                <a:noFill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88E-46CB-BBCD-45E505978075}"/>
              </c:ext>
            </c:extLst>
          </c:dPt>
          <c:dPt>
            <c:idx val="3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88E-46CB-BBCD-45E505978075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88E-46CB-BBCD-45E505978075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88E-46CB-BBCD-45E505978075}"/>
              </c:ext>
            </c:extLst>
          </c:dPt>
          <c:dLbls>
            <c:dLbl>
              <c:idx val="0"/>
              <c:layout>
                <c:manualLayout>
                  <c:x val="-1.8762690670303945E-3"/>
                  <c:y val="-1.8646432447676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88E-46CB-BBCD-45E50597807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Ene-Mar’12:
754
solicitudes</c:v>
                </c:pt>
                <c:pt idx="1">
                  <c:v>Ene-Mar’13:
394
solicitudes</c:v>
                </c:pt>
                <c:pt idx="2">
                  <c:v>Ene-Mar’14:
804
solicitudes</c:v>
                </c:pt>
                <c:pt idx="3">
                  <c:v>Ene-Mar’15:
259
solicitudes</c:v>
                </c:pt>
                <c:pt idx="4">
                  <c:v>Ene-Mar’16:
184
solicitudes</c:v>
                </c:pt>
              </c:strCache>
            </c:strRef>
          </c:cat>
          <c:val>
            <c:numRef>
              <c:f>Hoja1!$B$2:$B$6</c:f>
              <c:numCache>
                <c:formatCode>0.0</c:formatCode>
                <c:ptCount val="5"/>
                <c:pt idx="0">
                  <c:v>2.7</c:v>
                </c:pt>
                <c:pt idx="1">
                  <c:v>4.2</c:v>
                </c:pt>
                <c:pt idx="2">
                  <c:v>3.9</c:v>
                </c:pt>
                <c:pt idx="3">
                  <c:v>4.5</c:v>
                </c:pt>
                <c:pt idx="4">
                  <c:v>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B88E-46CB-BBCD-45E5059780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426653952"/>
        <c:axId val="426663296"/>
        <c:axId val="0"/>
      </c:bar3DChart>
      <c:catAx>
        <c:axId val="42665395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426663296"/>
        <c:crosses val="autoZero"/>
        <c:auto val="1"/>
        <c:lblAlgn val="ctr"/>
        <c:lblOffset val="100"/>
        <c:noMultiLvlLbl val="0"/>
      </c:catAx>
      <c:valAx>
        <c:axId val="426663296"/>
        <c:scaling>
          <c:orientation val="minMax"/>
          <c:max val="5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426653952"/>
        <c:crosses val="autoZero"/>
        <c:crossBetween val="between"/>
        <c:majorUnit val="2.5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300" b="1">
          <a:solidFill>
            <a:schemeClr val="tx1"/>
          </a:solidFill>
          <a:latin typeface="Calibri" pitchFamily="34" charset="0"/>
          <a:cs typeface="Arial" pitchFamily="34" charset="0"/>
        </a:defRPr>
      </a:pPr>
      <a:endParaRPr lang="es-MX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/>
              <a:t>Porcentajes</a:t>
            </a:r>
          </a:p>
        </c:rich>
      </c:tx>
      <c:layout>
        <c:manualLayout>
          <c:xMode val="edge"/>
          <c:yMode val="edge"/>
          <c:x val="0.43882709482348375"/>
          <c:y val="0.2442023350062555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9555418684733678E-2"/>
          <c:y val="0.31759756162358782"/>
          <c:w val="0.96088916263053525"/>
          <c:h val="0.60947837518858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Ene-Mar’12: 20,396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0.0</c:formatCode>
                <c:ptCount val="2"/>
                <c:pt idx="0">
                  <c:v>1.9</c:v>
                </c:pt>
                <c:pt idx="1">
                  <c:v>98.1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580-419E-9D51-520DAC38A2B0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Ene-Mar’13: 19,442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Hoja1!$C$2:$C$3</c:f>
              <c:numCache>
                <c:formatCode>0.0</c:formatCode>
                <c:ptCount val="2"/>
                <c:pt idx="0">
                  <c:v>2.2999999999999998</c:v>
                </c:pt>
                <c:pt idx="1">
                  <c:v>97.7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580-419E-9D51-520DAC38A2B0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Ene-Mar’14: 24,752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Hoja1!$D$2:$D$3</c:f>
              <c:numCache>
                <c:formatCode>0.0</c:formatCode>
                <c:ptCount val="2"/>
                <c:pt idx="0">
                  <c:v>1.6</c:v>
                </c:pt>
                <c:pt idx="1">
                  <c:v>98.4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580-419E-9D51-520DAC38A2B0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Ene-Mar’15: 20,592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Hoja1!$E$2:$E$3</c:f>
              <c:numCache>
                <c:formatCode>0.0</c:formatCode>
                <c:ptCount val="2"/>
                <c:pt idx="0">
                  <c:v>1.4</c:v>
                </c:pt>
                <c:pt idx="1">
                  <c:v>98.6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580-419E-9D51-520DAC38A2B0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Ene-Mar’16: 23,963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Hoja1!$F$2:$F$3</c:f>
              <c:numCache>
                <c:formatCode>0.0</c:formatCode>
                <c:ptCount val="2"/>
                <c:pt idx="0">
                  <c:v>1.6</c:v>
                </c:pt>
                <c:pt idx="1">
                  <c:v>98.4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580-419E-9D51-520DAC38A2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23463168"/>
        <c:axId val="423473152"/>
      </c:barChart>
      <c:catAx>
        <c:axId val="423463168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423473152"/>
        <c:crosses val="autoZero"/>
        <c:auto val="1"/>
        <c:lblAlgn val="ctr"/>
        <c:lblOffset val="100"/>
        <c:noMultiLvlLbl val="0"/>
      </c:catAx>
      <c:valAx>
        <c:axId val="423473152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42346316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2039234276313055E-3"/>
          <c:y val="2.9201124140000475E-2"/>
          <c:w val="0.98367051015713214"/>
          <c:h val="0.167937114989946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MX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50"/>
      <c:rotY val="114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256872621870743"/>
          <c:y val="0.17107454517632212"/>
          <c:w val="0.56152430482434057"/>
          <c:h val="0.5565542507855521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</c:spPr>
          <c:explosion val="4"/>
          <c:dPt>
            <c:idx val="0"/>
            <c:bubble3D val="0"/>
            <c:spPr>
              <a:solidFill>
                <a:srgbClr val="0099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29A-411D-A6C8-7A96B1FCFE09}"/>
              </c:ext>
            </c:extLst>
          </c:dPt>
          <c:dPt>
            <c:idx val="1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29A-411D-A6C8-7A96B1FCFE09}"/>
              </c:ext>
            </c:extLst>
          </c:dPt>
          <c:dLbls>
            <c:dLbl>
              <c:idx val="0"/>
              <c:layout>
                <c:manualLayout>
                  <c:x val="-1.5193605391102125E-2"/>
                  <c:y val="9.948213301247436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296403359497933"/>
                      <c:h val="0.251043385116538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29A-411D-A6C8-7A96B1FCFE09}"/>
                </c:ext>
              </c:extLst>
            </c:dLbl>
            <c:dLbl>
              <c:idx val="1"/>
              <c:layout>
                <c:manualLayout>
                  <c:x val="-1.8028494650355633E-2"/>
                  <c:y val="-0.160247131870043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2309582888064258"/>
                      <c:h val="0.2377324951315681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29A-411D-A6C8-7A96B1FCFE09}"/>
                </c:ext>
              </c:extLst>
            </c:dLbl>
            <c:dLbl>
              <c:idx val="7"/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29A-411D-A6C8-7A96B1FCFE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Prevención total</c:v>
                </c:pt>
                <c:pt idx="1">
                  <c:v>Prevención parcial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312</c:v>
                </c:pt>
                <c:pt idx="1">
                  <c:v>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29A-411D-A6C8-7A96B1FCFE09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300">
          <a:latin typeface="+mj-lt"/>
        </a:defRPr>
      </a:pPr>
      <a:endParaRPr lang="es-MX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/>
              <a:t>Porcentajes</a:t>
            </a:r>
          </a:p>
        </c:rich>
      </c:tx>
      <c:layout>
        <c:manualLayout>
          <c:xMode val="edge"/>
          <c:yMode val="edge"/>
          <c:x val="0.45158581916824125"/>
          <c:y val="0.2187450934554988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"/>
          <c:y val="0.30334511946337683"/>
          <c:w val="0.99037985678358975"/>
          <c:h val="0.56789301993820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Ene-Mar’12: 20,396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3"/>
              <c:layout>
                <c:manualLayout>
                  <c:x val="-4.7032274191757765E-3"/>
                  <c:y val="-5.11215340002479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A80-4DF1-A73E-40BE1CE290F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Sí. Por el volumen de la información</c:v>
                </c:pt>
                <c:pt idx="1">
                  <c:v>Sí. Por la complejidad de la información</c:v>
                </c:pt>
                <c:pt idx="2">
                  <c:v>Sí. Por volumen y complejidad de la información</c:v>
                </c:pt>
                <c:pt idx="3">
                  <c:v>No</c:v>
                </c:pt>
              </c:strCache>
            </c:strRef>
          </c:cat>
          <c:val>
            <c:numRef>
              <c:f>Hoja1!$B$2:$B$5</c:f>
              <c:numCache>
                <c:formatCode>0.0</c:formatCode>
                <c:ptCount val="4"/>
                <c:pt idx="0">
                  <c:v>1.4</c:v>
                </c:pt>
                <c:pt idx="1">
                  <c:v>5.3</c:v>
                </c:pt>
                <c:pt idx="2">
                  <c:v>2.8</c:v>
                </c:pt>
                <c:pt idx="3">
                  <c:v>90.5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A80-4DF1-A73E-40BE1CE290FA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Ene-Mar’13: 19,442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3"/>
              <c:layout>
                <c:manualLayout>
                  <c:x val="-8.8184646150427735E-3"/>
                  <c:y val="-4.686086482618469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91-43E0-A3C1-80EC174766E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Sí. Por el volumen de la información</c:v>
                </c:pt>
                <c:pt idx="1">
                  <c:v>Sí. Por la complejidad de la información</c:v>
                </c:pt>
                <c:pt idx="2">
                  <c:v>Sí. Por volumen y complejidad de la información</c:v>
                </c:pt>
                <c:pt idx="3">
                  <c:v>No</c:v>
                </c:pt>
              </c:strCache>
            </c:strRef>
          </c:cat>
          <c:val>
            <c:numRef>
              <c:f>Hoja1!$C$2:$C$5</c:f>
              <c:numCache>
                <c:formatCode>0.0</c:formatCode>
                <c:ptCount val="4"/>
                <c:pt idx="0">
                  <c:v>1.4</c:v>
                </c:pt>
                <c:pt idx="1">
                  <c:v>6.1</c:v>
                </c:pt>
                <c:pt idx="2">
                  <c:v>4.0999999999999996</c:v>
                </c:pt>
                <c:pt idx="3">
                  <c:v>88.4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A80-4DF1-A73E-40BE1CE290FA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Ene-Mar’14: 24,752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dLbl>
              <c:idx val="3"/>
              <c:layout>
                <c:manualLayout>
                  <c:x val="-4.409232307521516E-3"/>
                  <c:y val="-5.11215340002484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80-4DF1-A73E-40BE1CE290F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Sí. Por el volumen de la información</c:v>
                </c:pt>
                <c:pt idx="1">
                  <c:v>Sí. Por la complejidad de la información</c:v>
                </c:pt>
                <c:pt idx="2">
                  <c:v>Sí. Por volumen y complejidad de la información</c:v>
                </c:pt>
                <c:pt idx="3">
                  <c:v>No</c:v>
                </c:pt>
              </c:strCache>
            </c:strRef>
          </c:cat>
          <c:val>
            <c:numRef>
              <c:f>Hoja1!$D$2:$D$5</c:f>
              <c:numCache>
                <c:formatCode>0.0</c:formatCode>
                <c:ptCount val="4"/>
                <c:pt idx="0">
                  <c:v>0.8</c:v>
                </c:pt>
                <c:pt idx="1">
                  <c:v>6.8</c:v>
                </c:pt>
                <c:pt idx="2">
                  <c:v>4.7</c:v>
                </c:pt>
                <c:pt idx="3">
                  <c:v>87.7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A80-4DF1-A73E-40BE1CE290FA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Ene-Mar’15: 20,592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Sí. Por el volumen de la información</c:v>
                </c:pt>
                <c:pt idx="1">
                  <c:v>Sí. Por la complejidad de la información</c:v>
                </c:pt>
                <c:pt idx="2">
                  <c:v>Sí. Por volumen y complejidad de la información</c:v>
                </c:pt>
                <c:pt idx="3">
                  <c:v>No</c:v>
                </c:pt>
              </c:strCache>
            </c:strRef>
          </c:cat>
          <c:val>
            <c:numRef>
              <c:f>Hoja1!$E$2:$E$5</c:f>
              <c:numCache>
                <c:formatCode>0.0</c:formatCode>
                <c:ptCount val="4"/>
                <c:pt idx="0">
                  <c:v>1.1000000000000001</c:v>
                </c:pt>
                <c:pt idx="1">
                  <c:v>6.3</c:v>
                </c:pt>
                <c:pt idx="2">
                  <c:v>5.9</c:v>
                </c:pt>
                <c:pt idx="3">
                  <c:v>86.7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A80-4DF1-A73E-40BE1CE290FA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Ene-Mar’16: 23,963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Sí. Por el volumen de la información</c:v>
                </c:pt>
                <c:pt idx="1">
                  <c:v>Sí. Por la complejidad de la información</c:v>
                </c:pt>
                <c:pt idx="2">
                  <c:v>Sí. Por volumen y complejidad de la información</c:v>
                </c:pt>
                <c:pt idx="3">
                  <c:v>No</c:v>
                </c:pt>
              </c:strCache>
            </c:strRef>
          </c:cat>
          <c:val>
            <c:numRef>
              <c:f>Hoja1!$F$2:$F$5</c:f>
              <c:numCache>
                <c:formatCode>0.0</c:formatCode>
                <c:ptCount val="4"/>
                <c:pt idx="0">
                  <c:v>1.2</c:v>
                </c:pt>
                <c:pt idx="1">
                  <c:v>7.7</c:v>
                </c:pt>
                <c:pt idx="2">
                  <c:v>10.6</c:v>
                </c:pt>
                <c:pt idx="3">
                  <c:v>80.599999999999994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D91-43E0-A3C1-80EC174766E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21878784"/>
        <c:axId val="421888768"/>
      </c:barChart>
      <c:catAx>
        <c:axId val="421878784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421888768"/>
        <c:crosses val="autoZero"/>
        <c:auto val="1"/>
        <c:lblAlgn val="ctr"/>
        <c:lblOffset val="100"/>
        <c:noMultiLvlLbl val="0"/>
      </c:catAx>
      <c:valAx>
        <c:axId val="421888768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4218787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7.1884689579945647E-3"/>
          <c:y val="1.893217700098242E-2"/>
          <c:w val="0.98208545010150383"/>
          <c:h val="0.1403861728729013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MX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ln w="25400">
          <a:noFill/>
        </a:ln>
      </c:spPr>
    </c:sideWall>
    <c:backWall>
      <c:thickness val="0"/>
      <c:spPr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07F-4843-B67F-0072C53F1BD4}"/>
              </c:ext>
            </c:extLst>
          </c:dPt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07F-4843-B67F-0072C53F1BD4}"/>
              </c:ext>
            </c:extLst>
          </c:dPt>
          <c:dPt>
            <c:idx val="2"/>
            <c:invertIfNegative val="0"/>
            <c:bubble3D val="0"/>
            <c:spPr>
              <a:solidFill>
                <a:srgbClr val="009999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07F-4843-B67F-0072C53F1BD4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707F-4843-B67F-0072C53F1BD4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707F-4843-B67F-0072C53F1BD4}"/>
              </c:ext>
            </c:extLst>
          </c:dPt>
          <c:dPt>
            <c:idx val="5"/>
            <c:invertIfNegative val="0"/>
            <c:bubble3D val="0"/>
            <c:spPr>
              <a:solidFill>
                <a:srgbClr val="7F7F7F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707F-4843-B67F-0072C53F1BD4}"/>
              </c:ext>
            </c:extLst>
          </c:dPt>
          <c:dLbls>
            <c:dLbl>
              <c:idx val="0"/>
              <c:layout>
                <c:manualLayout>
                  <c:x val="1.7544975767391487E-3"/>
                  <c:y val="-2.7586173607055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07F-4843-B67F-0072C53F1BD4}"/>
                </c:ext>
              </c:extLst>
            </c:dLbl>
            <c:dLbl>
              <c:idx val="1"/>
              <c:layout>
                <c:manualLayout>
                  <c:x val="0"/>
                  <c:y val="-2.7586173607055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07F-4843-B67F-0072C53F1BD4}"/>
                </c:ext>
              </c:extLst>
            </c:dLbl>
            <c:dLbl>
              <c:idx val="2"/>
              <c:layout>
                <c:manualLayout>
                  <c:x val="-3.2448113040027941E-3"/>
                  <c:y val="-1.8390782404703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07F-4843-B67F-0072C53F1BD4}"/>
                </c:ext>
              </c:extLst>
            </c:dLbl>
            <c:dLbl>
              <c:idx val="3"/>
              <c:layout>
                <c:manualLayout>
                  <c:x val="8.112028260006985E-3"/>
                  <c:y val="-2.1455912805487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07F-4843-B67F-0072C53F1BD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Ene-Mar’12:
3,500
solicitudes</c:v>
                </c:pt>
                <c:pt idx="1">
                  <c:v>Ene-Mar’13:
3,197
solicitudes</c:v>
                </c:pt>
                <c:pt idx="2">
                  <c:v>Ene-Mar’14:
4,125
solicitudes</c:v>
                </c:pt>
                <c:pt idx="3">
                  <c:v>Ene-Mar’15:
3,193
solicitudes</c:v>
                </c:pt>
                <c:pt idx="4">
                  <c:v>Ene-Mar’16:
4,183
solicitudes</c:v>
                </c:pt>
              </c:strCache>
            </c:strRef>
          </c:cat>
          <c:val>
            <c:numRef>
              <c:f>Hoja1!$B$2:$B$6</c:f>
              <c:numCache>
                <c:formatCode>0.0</c:formatCode>
                <c:ptCount val="5"/>
                <c:pt idx="0">
                  <c:v>1.9</c:v>
                </c:pt>
                <c:pt idx="1">
                  <c:v>2</c:v>
                </c:pt>
                <c:pt idx="2">
                  <c:v>1.9</c:v>
                </c:pt>
                <c:pt idx="3">
                  <c:v>2</c:v>
                </c:pt>
                <c:pt idx="4">
                  <c:v>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707F-4843-B67F-0072C53F1BD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97658752"/>
        <c:axId val="398708096"/>
        <c:axId val="0"/>
      </c:bar3DChart>
      <c:catAx>
        <c:axId val="39765875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398708096"/>
        <c:crosses val="autoZero"/>
        <c:auto val="1"/>
        <c:lblAlgn val="ctr"/>
        <c:lblOffset val="100"/>
        <c:noMultiLvlLbl val="0"/>
      </c:catAx>
      <c:valAx>
        <c:axId val="398708096"/>
        <c:scaling>
          <c:orientation val="minMax"/>
          <c:max val="2.5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397658752"/>
        <c:crosses val="autoZero"/>
        <c:crossBetween val="between"/>
        <c:majorUnit val="1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300" b="1">
          <a:solidFill>
            <a:schemeClr val="tx1"/>
          </a:solidFill>
          <a:latin typeface="Calibri" pitchFamily="34" charset="0"/>
          <a:cs typeface="Arial" pitchFamily="34" charset="0"/>
        </a:defRPr>
      </a:pPr>
      <a:endParaRPr lang="es-MX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3785329330256861"/>
          <c:y val="0.2489919420717959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0215733379330382E-2"/>
          <c:y val="0.35315193736643635"/>
          <c:w val="0.98133244783459717"/>
          <c:h val="0.616410063914467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Ene-Mar’12: 14,734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l">
                <a:rot lat="0" lon="0" rev="20100000"/>
              </a:lightRig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Aceptada con información total</c:v>
                </c:pt>
                <c:pt idx="1">
                  <c:v>Aceptada con información parcial</c:v>
                </c:pt>
              </c:strCache>
            </c:strRef>
          </c:cat>
          <c:val>
            <c:numRef>
              <c:f>Hoja1!$B$2:$B$3</c:f>
              <c:numCache>
                <c:formatCode>0.0</c:formatCode>
                <c:ptCount val="2"/>
                <c:pt idx="0">
                  <c:v>93.5</c:v>
                </c:pt>
                <c:pt idx="1">
                  <c:v>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1AE-4191-9A11-64A0BCFFD1DB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Ene-Mar’13: 13,556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l">
                <a:rot lat="0" lon="0" rev="20100000"/>
              </a:lightRig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Aceptada con información total</c:v>
                </c:pt>
                <c:pt idx="1">
                  <c:v>Aceptada con información parcial</c:v>
                </c:pt>
              </c:strCache>
            </c:strRef>
          </c:cat>
          <c:val>
            <c:numRef>
              <c:f>Hoja1!$C$2:$C$3</c:f>
              <c:numCache>
                <c:formatCode>0.0</c:formatCode>
                <c:ptCount val="2"/>
                <c:pt idx="0">
                  <c:v>93.5</c:v>
                </c:pt>
                <c:pt idx="1">
                  <c:v>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1AE-4191-9A11-64A0BCFFD1DB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Ene-Mar’14: 18,149 solicitudes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Aceptada con información total</c:v>
                </c:pt>
                <c:pt idx="1">
                  <c:v>Aceptada con información parcial</c:v>
                </c:pt>
              </c:strCache>
            </c:strRef>
          </c:cat>
          <c:val>
            <c:numRef>
              <c:f>Hoja1!$D$2:$D$3</c:f>
              <c:numCache>
                <c:formatCode>0.0</c:formatCode>
                <c:ptCount val="2"/>
                <c:pt idx="0">
                  <c:v>95.9</c:v>
                </c:pt>
                <c:pt idx="1">
                  <c:v>4.0999999999999996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1AE-4191-9A11-64A0BCFFD1DB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Ene-Mar’15: 15,153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 w="95250" h="101600"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Aceptada con información total</c:v>
                </c:pt>
                <c:pt idx="1">
                  <c:v>Aceptada con información parcial</c:v>
                </c:pt>
              </c:strCache>
            </c:strRef>
          </c:cat>
          <c:val>
            <c:numRef>
              <c:f>Hoja1!$E$2:$E$3</c:f>
              <c:numCache>
                <c:formatCode>0.0</c:formatCode>
                <c:ptCount val="2"/>
                <c:pt idx="0">
                  <c:v>94.1</c:v>
                </c:pt>
                <c:pt idx="1">
                  <c:v>5.9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1AE-4191-9A11-64A0BCFFD1DB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Ene-Mar’16: 17,336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 w="63500" h="25400"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Aceptada con información total</c:v>
                </c:pt>
                <c:pt idx="1">
                  <c:v>Aceptada con información parcial</c:v>
                </c:pt>
              </c:strCache>
            </c:strRef>
          </c:cat>
          <c:val>
            <c:numRef>
              <c:f>Hoja1!$F$2:$F$3</c:f>
              <c:numCache>
                <c:formatCode>0.0</c:formatCode>
                <c:ptCount val="2"/>
                <c:pt idx="0">
                  <c:v>92.5</c:v>
                </c:pt>
                <c:pt idx="1">
                  <c:v>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313-4B95-955C-98F93750BFD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79"/>
        <c:overlap val="-25"/>
        <c:axId val="419134080"/>
        <c:axId val="419275520"/>
      </c:barChart>
      <c:catAx>
        <c:axId val="419134080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419275520"/>
        <c:crosses val="autoZero"/>
        <c:auto val="1"/>
        <c:lblAlgn val="ctr"/>
        <c:lblOffset val="50"/>
        <c:noMultiLvlLbl val="0"/>
      </c:catAx>
      <c:valAx>
        <c:axId val="419275520"/>
        <c:scaling>
          <c:orientation val="minMax"/>
          <c:max val="105"/>
        </c:scaling>
        <c:delete val="1"/>
        <c:axPos val="l"/>
        <c:numFmt formatCode="0.0" sourceLinked="1"/>
        <c:majorTickMark val="none"/>
        <c:minorTickMark val="none"/>
        <c:tickLblPos val="none"/>
        <c:crossAx val="41913408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9010081530390903E-2"/>
          <c:y val="2.8703517515843994E-2"/>
          <c:w val="0.96169326484891604"/>
          <c:h val="0.16504477443682727"/>
        </c:manualLayout>
      </c:layout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 prstMaterial="matte"/>
  </c:spPr>
  <c:txPr>
    <a:bodyPr/>
    <a:lstStyle/>
    <a:p>
      <a:pPr>
        <a:defRPr sz="1300" b="1">
          <a:solidFill>
            <a:schemeClr val="tx1"/>
          </a:solidFill>
          <a:latin typeface="Calibri" pitchFamily="34" charset="0"/>
        </a:defRPr>
      </a:pPr>
      <a:endParaRPr lang="es-MX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3244337436291552"/>
          <c:y val="0.2507163026067845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1886731335504414E-2"/>
          <c:y val="0.28978609606140687"/>
          <c:w val="0.97827644261851843"/>
          <c:h val="0.700041101820936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Ene-Mar’12: 510 solicitudes</c:v>
                </c:pt>
              </c:strCache>
            </c:strRef>
          </c:tx>
          <c:spPr>
            <a:solidFill>
              <a:srgbClr val="00B0F0"/>
            </a:solidFill>
            <a:ln w="9525"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l">
                <a:rot lat="0" lon="0" rev="20100000"/>
              </a:lightRig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Información reservada</c:v>
                </c:pt>
                <c:pt idx="1">
                  <c:v>Información confidencial</c:v>
                </c:pt>
              </c:strCache>
            </c:strRef>
          </c:cat>
          <c:val>
            <c:numRef>
              <c:f>Hoja1!$B$2:$B$3</c:f>
              <c:numCache>
                <c:formatCode>0.0</c:formatCode>
                <c:ptCount val="2"/>
                <c:pt idx="0">
                  <c:v>45.1</c:v>
                </c:pt>
                <c:pt idx="1">
                  <c:v>54.9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3A-4928-B556-18DD986AC7B5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Ene-Mar’13: 299 solicitudes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l">
                <a:rot lat="0" lon="0" rev="20100000"/>
              </a:lightRig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Información reservada</c:v>
                </c:pt>
                <c:pt idx="1">
                  <c:v>Información confidencial</c:v>
                </c:pt>
              </c:strCache>
            </c:strRef>
          </c:cat>
          <c:val>
            <c:numRef>
              <c:f>Hoja1!$C$2:$C$3</c:f>
              <c:numCache>
                <c:formatCode>0.0</c:formatCode>
                <c:ptCount val="2"/>
                <c:pt idx="0">
                  <c:v>56.2</c:v>
                </c:pt>
                <c:pt idx="1">
                  <c:v>43.8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63A-4928-B556-18DD986AC7B5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Ene-Mar’14: 278 solicitudes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Información reservada</c:v>
                </c:pt>
                <c:pt idx="1">
                  <c:v>Información confidencial</c:v>
                </c:pt>
              </c:strCache>
            </c:strRef>
          </c:cat>
          <c:val>
            <c:numRef>
              <c:f>Hoja1!$D$2:$D$3</c:f>
              <c:numCache>
                <c:formatCode>0.0</c:formatCode>
                <c:ptCount val="2"/>
                <c:pt idx="0">
                  <c:v>52.9</c:v>
                </c:pt>
                <c:pt idx="1">
                  <c:v>47.1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63A-4928-B556-18DD986AC7B5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Ene-Mar’15: 221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 w="95250" h="101600"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Información reservada</c:v>
                </c:pt>
                <c:pt idx="1">
                  <c:v>Información confidencial</c:v>
                </c:pt>
              </c:strCache>
            </c:strRef>
          </c:cat>
          <c:val>
            <c:numRef>
              <c:f>Hoja1!$E$2:$E$3</c:f>
              <c:numCache>
                <c:formatCode>0.0</c:formatCode>
                <c:ptCount val="2"/>
                <c:pt idx="0">
                  <c:v>50.7</c:v>
                </c:pt>
                <c:pt idx="1">
                  <c:v>49.3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63A-4928-B556-18DD986AC7B5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Ene-Mar’16: 369 solicitudes</c:v>
                </c:pt>
              </c:strCache>
            </c:strRef>
          </c:tx>
          <c:spPr>
            <a:solidFill>
              <a:srgbClr val="1F497D">
                <a:lumMod val="75000"/>
              </a:srgb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 w="95250" h="101600"/>
              <a:bevelB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Información reservada</c:v>
                </c:pt>
                <c:pt idx="1">
                  <c:v>Información confidencial</c:v>
                </c:pt>
              </c:strCache>
            </c:strRef>
          </c:cat>
          <c:val>
            <c:numRef>
              <c:f>Hoja1!$F$2:$F$3</c:f>
              <c:numCache>
                <c:formatCode>0.0</c:formatCode>
                <c:ptCount val="2"/>
                <c:pt idx="0">
                  <c:v>69.599999999999994</c:v>
                </c:pt>
                <c:pt idx="1">
                  <c:v>30.4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35C-4DAB-9077-ACBF76DF6D8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97"/>
        <c:overlap val="-25"/>
        <c:axId val="421440128"/>
        <c:axId val="421695872"/>
      </c:barChart>
      <c:catAx>
        <c:axId val="421440128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421695872"/>
        <c:crosses val="autoZero"/>
        <c:auto val="1"/>
        <c:lblAlgn val="ctr"/>
        <c:lblOffset val="50"/>
        <c:noMultiLvlLbl val="0"/>
      </c:catAx>
      <c:valAx>
        <c:axId val="421695872"/>
        <c:scaling>
          <c:orientation val="minMax"/>
          <c:max val="105"/>
        </c:scaling>
        <c:delete val="1"/>
        <c:axPos val="l"/>
        <c:numFmt formatCode="0.0" sourceLinked="1"/>
        <c:majorTickMark val="none"/>
        <c:minorTickMark val="none"/>
        <c:tickLblPos val="none"/>
        <c:crossAx val="4214401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9.6109610229978895E-3"/>
          <c:y val="2.0833916589676912E-2"/>
          <c:w val="0.98021378754194999"/>
          <c:h val="0.14230794487025925"/>
        </c:manualLayout>
      </c:layout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 prstMaterial="matte"/>
  </c:spPr>
  <c:txPr>
    <a:bodyPr/>
    <a:lstStyle/>
    <a:p>
      <a:pPr>
        <a:defRPr sz="1300" b="1">
          <a:solidFill>
            <a:schemeClr val="tx1"/>
          </a:solidFill>
          <a:latin typeface="Calibri" pitchFamily="34" charset="0"/>
        </a:defRPr>
      </a:pPr>
      <a:endParaRPr lang="es-MX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5092590580424613"/>
          <c:y val="0.232698283826534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3744167314742806E-2"/>
          <c:y val="0.2962555474940658"/>
          <c:w val="0.97603905121653145"/>
          <c:h val="0.601207953050197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Ene-Mar’12: 14,734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0.0</c:formatCode>
                <c:ptCount val="2"/>
                <c:pt idx="0">
                  <c:v>97</c:v>
                </c:pt>
                <c:pt idx="1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BD-4B0C-8B09-5C4D67EA42BA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Ene-Mar’13: 13,556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Hoja1!$C$2:$C$3</c:f>
              <c:numCache>
                <c:formatCode>0.0</c:formatCode>
                <c:ptCount val="2"/>
                <c:pt idx="0">
                  <c:v>97.7</c:v>
                </c:pt>
                <c:pt idx="1">
                  <c:v>2.2999999999999998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ABD-4B0C-8B09-5C4D67EA42BA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Ene-Mar’14: 18,149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Hoja1!$D$2:$D$3</c:f>
              <c:numCache>
                <c:formatCode>0.0</c:formatCode>
                <c:ptCount val="2"/>
                <c:pt idx="0">
                  <c:v>97.9</c:v>
                </c:pt>
                <c:pt idx="1">
                  <c:v>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ABD-4B0C-8B09-5C4D67EA42BA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Ene-Mar’15: 15,153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Hoja1!$E$2:$E$3</c:f>
              <c:numCache>
                <c:formatCode>0.0</c:formatCode>
                <c:ptCount val="2"/>
                <c:pt idx="0">
                  <c:v>98.4</c:v>
                </c:pt>
                <c:pt idx="1">
                  <c:v>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ABD-4B0C-8B09-5C4D67EA42BA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Ene-Mar’16: 17,336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Hoja1!$F$2:$F$3</c:f>
              <c:numCache>
                <c:formatCode>0.0</c:formatCode>
                <c:ptCount val="2"/>
                <c:pt idx="0">
                  <c:v>97.5</c:v>
                </c:pt>
                <c:pt idx="1">
                  <c:v>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23C-4E7B-8FB3-529C4C35AF4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22487168"/>
        <c:axId val="422488704"/>
      </c:barChart>
      <c:catAx>
        <c:axId val="422487168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422488704"/>
        <c:crosses val="autoZero"/>
        <c:auto val="1"/>
        <c:lblAlgn val="ctr"/>
        <c:lblOffset val="100"/>
        <c:noMultiLvlLbl val="0"/>
      </c:catAx>
      <c:valAx>
        <c:axId val="422488704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42248716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2708657371403174E-2"/>
          <c:y val="1.893217700098233E-2"/>
          <c:w val="0.97154408438744888"/>
          <c:h val="0.1767592615274783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MX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3411633785774619"/>
          <c:y val="1.4869357191353651E-2"/>
          <c:w val="0.61955737815119061"/>
          <c:h val="0.9600663717720122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Ene-Mar’12: 14,734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Sí</c:v>
                </c:pt>
                <c:pt idx="1">
                  <c:v>Sí. Consulta directa</c:v>
                </c:pt>
                <c:pt idx="2">
                  <c:v>No. Por no pagar cuota de reproducción</c:v>
                </c:pt>
                <c:pt idx="3">
                  <c:v>No. Por caducidad del trámite</c:v>
                </c:pt>
                <c:pt idx="4">
                  <c:v>No. Otra razón</c:v>
                </c:pt>
              </c:strCache>
            </c:strRef>
          </c:cat>
          <c:val>
            <c:numRef>
              <c:f>Hoja1!$B$2:$B$6</c:f>
              <c:numCache>
                <c:formatCode>0.0</c:formatCode>
                <c:ptCount val="5"/>
                <c:pt idx="0">
                  <c:v>96.1</c:v>
                </c:pt>
                <c:pt idx="1">
                  <c:v>0.8</c:v>
                </c:pt>
                <c:pt idx="2">
                  <c:v>2.1</c:v>
                </c:pt>
                <c:pt idx="3">
                  <c:v>0.1</c:v>
                </c:pt>
                <c:pt idx="4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F59-4C92-9290-76AEC0271C4A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Ene-Mar’13: 13,556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Sí</c:v>
                </c:pt>
                <c:pt idx="1">
                  <c:v>Sí. Consulta directa</c:v>
                </c:pt>
                <c:pt idx="2">
                  <c:v>No. Por no pagar cuota de reproducción</c:v>
                </c:pt>
                <c:pt idx="3">
                  <c:v>No. Por caducidad del trámite</c:v>
                </c:pt>
                <c:pt idx="4">
                  <c:v>No. Otra razón</c:v>
                </c:pt>
              </c:strCache>
            </c:strRef>
          </c:cat>
          <c:val>
            <c:numRef>
              <c:f>Hoja1!$C$2:$C$6</c:f>
              <c:numCache>
                <c:formatCode>0.0</c:formatCode>
                <c:ptCount val="5"/>
                <c:pt idx="0">
                  <c:v>97.3</c:v>
                </c:pt>
                <c:pt idx="1">
                  <c:v>0.4</c:v>
                </c:pt>
                <c:pt idx="2">
                  <c:v>1.3</c:v>
                </c:pt>
                <c:pt idx="3">
                  <c:v>0.1</c:v>
                </c:pt>
                <c:pt idx="4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F59-4C92-9290-76AEC0271C4A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Ene-Mar’14: 18,149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/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Sí</c:v>
                </c:pt>
                <c:pt idx="1">
                  <c:v>Sí. Consulta directa</c:v>
                </c:pt>
                <c:pt idx="2">
                  <c:v>No. Por no pagar cuota de reproducción</c:v>
                </c:pt>
                <c:pt idx="3">
                  <c:v>No. Por caducidad del trámite</c:v>
                </c:pt>
                <c:pt idx="4">
                  <c:v>No. Otra razón</c:v>
                </c:pt>
              </c:strCache>
            </c:strRef>
          </c:cat>
          <c:val>
            <c:numRef>
              <c:f>Hoja1!$D$2:$D$6</c:f>
              <c:numCache>
                <c:formatCode>0.0</c:formatCode>
                <c:ptCount val="5"/>
                <c:pt idx="0">
                  <c:v>97.6</c:v>
                </c:pt>
                <c:pt idx="1">
                  <c:v>0.2</c:v>
                </c:pt>
                <c:pt idx="2">
                  <c:v>1</c:v>
                </c:pt>
                <c:pt idx="3">
                  <c:v>0.1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F59-4C92-9290-76AEC0271C4A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Ene-Mar’15: 15,153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/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Sí</c:v>
                </c:pt>
                <c:pt idx="1">
                  <c:v>Sí. Consulta directa</c:v>
                </c:pt>
                <c:pt idx="2">
                  <c:v>No. Por no pagar cuota de reproducción</c:v>
                </c:pt>
                <c:pt idx="3">
                  <c:v>No. Por caducidad del trámite</c:v>
                </c:pt>
                <c:pt idx="4">
                  <c:v>No. Otra razón</c:v>
                </c:pt>
              </c:strCache>
            </c:strRef>
          </c:cat>
          <c:val>
            <c:numRef>
              <c:f>Hoja1!$E$2:$E$6</c:f>
              <c:numCache>
                <c:formatCode>0.0</c:formatCode>
                <c:ptCount val="5"/>
                <c:pt idx="0">
                  <c:v>98.1</c:v>
                </c:pt>
                <c:pt idx="1">
                  <c:v>0.3</c:v>
                </c:pt>
                <c:pt idx="2">
                  <c:v>0.9</c:v>
                </c:pt>
                <c:pt idx="3">
                  <c:v>0</c:v>
                </c:pt>
                <c:pt idx="4">
                  <c:v>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F59-4C92-9290-76AEC0271C4A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Ene-Mar’16: 17,336 solicitudes</c:v>
                </c:pt>
              </c:strCache>
            </c:strRef>
          </c:tx>
          <c:spPr>
            <a:solidFill>
              <a:srgbClr val="1F497D">
                <a:lumMod val="75000"/>
              </a:srgb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Hoja1!$A$2:$A$6</c:f>
              <c:strCache>
                <c:ptCount val="5"/>
                <c:pt idx="0">
                  <c:v>Sí</c:v>
                </c:pt>
                <c:pt idx="1">
                  <c:v>Sí. Consulta directa</c:v>
                </c:pt>
                <c:pt idx="2">
                  <c:v>No. Por no pagar cuota de reproducción</c:v>
                </c:pt>
                <c:pt idx="3">
                  <c:v>No. Por caducidad del trámite</c:v>
                </c:pt>
                <c:pt idx="4">
                  <c:v>No. Otra razón</c:v>
                </c:pt>
              </c:strCache>
            </c:strRef>
          </c:cat>
          <c:val>
            <c:numRef>
              <c:f>Hoja1!$F$2:$F$6</c:f>
              <c:numCache>
                <c:formatCode>0.0</c:formatCode>
                <c:ptCount val="5"/>
                <c:pt idx="0">
                  <c:v>97.2</c:v>
                </c:pt>
                <c:pt idx="1">
                  <c:v>0.3</c:v>
                </c:pt>
                <c:pt idx="2">
                  <c:v>1</c:v>
                </c:pt>
                <c:pt idx="3">
                  <c:v>0.1</c:v>
                </c:pt>
                <c:pt idx="4">
                  <c:v>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91F-4EEB-9519-24C9FFBA031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4"/>
        <c:axId val="422368768"/>
        <c:axId val="422367232"/>
      </c:barChart>
      <c:valAx>
        <c:axId val="422367232"/>
        <c:scaling>
          <c:orientation val="minMax"/>
        </c:scaling>
        <c:delete val="1"/>
        <c:axPos val="t"/>
        <c:numFmt formatCode="0.0" sourceLinked="1"/>
        <c:majorTickMark val="out"/>
        <c:minorTickMark val="none"/>
        <c:tickLblPos val="none"/>
        <c:crossAx val="422368768"/>
        <c:crosses val="autoZero"/>
        <c:crossBetween val="between"/>
      </c:valAx>
      <c:catAx>
        <c:axId val="422368768"/>
        <c:scaling>
          <c:orientation val="maxMin"/>
        </c:scaling>
        <c:delete val="0"/>
        <c:axPos val="l"/>
        <c:numFmt formatCode="General" sourceLinked="0"/>
        <c:majorTickMark val="cross"/>
        <c:minorTickMark val="none"/>
        <c:tickLblPos val="nextTo"/>
        <c:crossAx val="422367232"/>
        <c:crosses val="autoZero"/>
        <c:auto val="1"/>
        <c:lblAlgn val="ctr"/>
        <c:lblOffset val="100"/>
        <c:noMultiLvlLbl val="0"/>
      </c:catAx>
    </c:plotArea>
    <c:legend>
      <c:legendPos val="tr"/>
      <c:layout>
        <c:manualLayout>
          <c:xMode val="edge"/>
          <c:yMode val="edge"/>
          <c:x val="0.67491025259549653"/>
          <c:y val="0.44118693125753755"/>
          <c:w val="0.30885235881035772"/>
          <c:h val="0.3496469685341519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MX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/>
              <a:t>Porcentajes</a:t>
            </a:r>
          </a:p>
        </c:rich>
      </c:tx>
      <c:layout>
        <c:manualLayout>
          <c:xMode val="edge"/>
          <c:yMode val="edge"/>
          <c:x val="0.45262951981744642"/>
          <c:y val="0.249364833841933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0216781468725697E-2"/>
          <c:y val="0.36014402348889946"/>
          <c:w val="0.97956643706254865"/>
          <c:h val="0.534883395391808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Ene-Mar’12: 14,734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0.0</c:formatCode>
                <c:ptCount val="2"/>
                <c:pt idx="0">
                  <c:v>6.8</c:v>
                </c:pt>
                <c:pt idx="1">
                  <c:v>93.2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2AC-4510-862B-8CD4CEF143B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Ene-Mar’13: 13,556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Hoja1!$C$2:$C$3</c:f>
              <c:numCache>
                <c:formatCode>0.0</c:formatCode>
                <c:ptCount val="2"/>
                <c:pt idx="0">
                  <c:v>5.6</c:v>
                </c:pt>
                <c:pt idx="1">
                  <c:v>94.4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2AC-4510-862B-8CD4CEF143B6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Ene-Mar’14: 18,149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Hoja1!$D$2:$D$3</c:f>
              <c:numCache>
                <c:formatCode>0.0</c:formatCode>
                <c:ptCount val="2"/>
                <c:pt idx="0">
                  <c:v>4.5</c:v>
                </c:pt>
                <c:pt idx="1">
                  <c:v>95.5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2AC-4510-862B-8CD4CEF143B6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Ene-Mar’15: 15,153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Hoja1!$E$2:$E$3</c:f>
              <c:numCache>
                <c:formatCode>0.0</c:formatCode>
                <c:ptCount val="2"/>
                <c:pt idx="0">
                  <c:v>5.4</c:v>
                </c:pt>
                <c:pt idx="1">
                  <c:v>94.6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2AC-4510-862B-8CD4CEF143B6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Ene-Mar’16: 17,336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Hoja1!$F$2:$F$3</c:f>
              <c:numCache>
                <c:formatCode>0.0</c:formatCode>
                <c:ptCount val="2"/>
                <c:pt idx="0">
                  <c:v>4</c:v>
                </c:pt>
                <c:pt idx="1">
                  <c:v>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14F-4A40-8115-20F881FF113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22595200"/>
        <c:axId val="422613376"/>
      </c:barChart>
      <c:catAx>
        <c:axId val="422595200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422613376"/>
        <c:crosses val="autoZero"/>
        <c:auto val="1"/>
        <c:lblAlgn val="ctr"/>
        <c:lblOffset val="100"/>
        <c:noMultiLvlLbl val="0"/>
      </c:catAx>
      <c:valAx>
        <c:axId val="422613376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4225952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1078630152205308E-2"/>
          <c:y val="1.8932177000982341E-2"/>
          <c:w val="0.97240497583601826"/>
          <c:h val="0.1767592615274783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2006: 6,621
solicitudes</c:v>
                </c:pt>
              </c:strCache>
            </c:strRef>
          </c:tx>
          <c:spPr>
            <a:ln>
              <a:solidFill>
                <a:srgbClr val="CC0066"/>
              </a:solidFill>
            </a:ln>
          </c:spPr>
          <c:marker>
            <c:symbol val="diamond"/>
            <c:size val="7"/>
            <c:spPr>
              <a:solidFill>
                <a:srgbClr val="CC0066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Hoja1!$B$2:$B$13</c:f>
              <c:numCache>
                <c:formatCode>#,##0</c:formatCode>
                <c:ptCount val="12"/>
                <c:pt idx="0">
                  <c:v>348</c:v>
                </c:pt>
                <c:pt idx="1">
                  <c:v>373</c:v>
                </c:pt>
                <c:pt idx="2">
                  <c:v>464</c:v>
                </c:pt>
                <c:pt idx="3">
                  <c:v>430</c:v>
                </c:pt>
                <c:pt idx="4">
                  <c:v>558</c:v>
                </c:pt>
                <c:pt idx="5">
                  <c:v>574</c:v>
                </c:pt>
                <c:pt idx="6">
                  <c:v>490</c:v>
                </c:pt>
                <c:pt idx="7">
                  <c:v>718</c:v>
                </c:pt>
                <c:pt idx="8">
                  <c:v>603</c:v>
                </c:pt>
                <c:pt idx="9">
                  <c:v>746</c:v>
                </c:pt>
                <c:pt idx="10">
                  <c:v>940</c:v>
                </c:pt>
                <c:pt idx="11">
                  <c:v>377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2007: 19,044
solicitudes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Hoja1!$C$2:$C$13</c:f>
              <c:numCache>
                <c:formatCode>#,##0</c:formatCode>
                <c:ptCount val="12"/>
                <c:pt idx="0">
                  <c:v>1048</c:v>
                </c:pt>
                <c:pt idx="1">
                  <c:v>1287</c:v>
                </c:pt>
                <c:pt idx="2">
                  <c:v>1299</c:v>
                </c:pt>
                <c:pt idx="3">
                  <c:v>1501</c:v>
                </c:pt>
                <c:pt idx="4">
                  <c:v>1353</c:v>
                </c:pt>
                <c:pt idx="5">
                  <c:v>1332</c:v>
                </c:pt>
                <c:pt idx="6">
                  <c:v>1467</c:v>
                </c:pt>
                <c:pt idx="7">
                  <c:v>1661</c:v>
                </c:pt>
                <c:pt idx="8">
                  <c:v>1843</c:v>
                </c:pt>
                <c:pt idx="9">
                  <c:v>2999</c:v>
                </c:pt>
                <c:pt idx="10">
                  <c:v>2323</c:v>
                </c:pt>
                <c:pt idx="11">
                  <c:v>931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2008: 41,164
solicitudes</c:v>
                </c:pt>
              </c:strCache>
            </c:strRef>
          </c:tx>
          <c:spPr>
            <a:ln>
              <a:solidFill>
                <a:srgbClr val="39639D"/>
              </a:solidFill>
            </a:ln>
          </c:spPr>
          <c:marker>
            <c:spPr>
              <a:solidFill>
                <a:srgbClr val="39639D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Hoja1!$D$2:$D$13</c:f>
              <c:numCache>
                <c:formatCode>#,##0</c:formatCode>
                <c:ptCount val="12"/>
                <c:pt idx="0">
                  <c:v>2081</c:v>
                </c:pt>
                <c:pt idx="1">
                  <c:v>1831</c:v>
                </c:pt>
                <c:pt idx="2">
                  <c:v>2193</c:v>
                </c:pt>
                <c:pt idx="3">
                  <c:v>3526</c:v>
                </c:pt>
                <c:pt idx="4">
                  <c:v>4238</c:v>
                </c:pt>
                <c:pt idx="5">
                  <c:v>4996</c:v>
                </c:pt>
                <c:pt idx="6">
                  <c:v>3650</c:v>
                </c:pt>
                <c:pt idx="7">
                  <c:v>3832</c:v>
                </c:pt>
                <c:pt idx="8">
                  <c:v>3520</c:v>
                </c:pt>
                <c:pt idx="9">
                  <c:v>4149</c:v>
                </c:pt>
                <c:pt idx="10">
                  <c:v>3887</c:v>
                </c:pt>
                <c:pt idx="11">
                  <c:v>3261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2009: 96,233
solicitudes</c:v>
                </c:pt>
              </c:strCache>
            </c:strRef>
          </c:tx>
          <c:spPr>
            <a:ln>
              <a:solidFill>
                <a:srgbClr val="A6A6A6"/>
              </a:solidFill>
            </a:ln>
          </c:spPr>
          <c:marker>
            <c:symbol val="circle"/>
            <c:size val="7"/>
            <c:spPr>
              <a:solidFill>
                <a:srgbClr val="A6A6A6"/>
              </a:solidFill>
              <a:ln w="15875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Hoja1!$E$2:$E$13</c:f>
              <c:numCache>
                <c:formatCode>#,##0</c:formatCode>
                <c:ptCount val="12"/>
                <c:pt idx="0">
                  <c:v>2942</c:v>
                </c:pt>
                <c:pt idx="1">
                  <c:v>4447</c:v>
                </c:pt>
                <c:pt idx="2">
                  <c:v>6832</c:v>
                </c:pt>
                <c:pt idx="3">
                  <c:v>8074</c:v>
                </c:pt>
                <c:pt idx="4">
                  <c:v>9151</c:v>
                </c:pt>
                <c:pt idx="5">
                  <c:v>13898</c:v>
                </c:pt>
                <c:pt idx="6">
                  <c:v>8191</c:v>
                </c:pt>
                <c:pt idx="7">
                  <c:v>9888</c:v>
                </c:pt>
                <c:pt idx="8">
                  <c:v>6665</c:v>
                </c:pt>
                <c:pt idx="9">
                  <c:v>10750</c:v>
                </c:pt>
                <c:pt idx="10">
                  <c:v>8286</c:v>
                </c:pt>
                <c:pt idx="11">
                  <c:v>7109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2010: 89,571
solicitudes</c:v>
                </c:pt>
              </c:strCache>
            </c:strRef>
          </c:tx>
          <c:spPr>
            <a:ln>
              <a:solidFill>
                <a:srgbClr val="996633"/>
              </a:solidFill>
            </a:ln>
          </c:spPr>
          <c:marker>
            <c:symbol val="star"/>
            <c:size val="8"/>
            <c:spPr>
              <a:noFill/>
              <a:ln w="12700">
                <a:solidFill>
                  <a:srgbClr val="996633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Hoja1!$F$2:$F$13</c:f>
              <c:numCache>
                <c:formatCode>#,##0</c:formatCode>
                <c:ptCount val="12"/>
                <c:pt idx="0">
                  <c:v>7733</c:v>
                </c:pt>
                <c:pt idx="1">
                  <c:v>7514</c:v>
                </c:pt>
                <c:pt idx="2">
                  <c:v>6814</c:v>
                </c:pt>
                <c:pt idx="3">
                  <c:v>6521</c:v>
                </c:pt>
                <c:pt idx="4">
                  <c:v>5694</c:v>
                </c:pt>
                <c:pt idx="5">
                  <c:v>10198</c:v>
                </c:pt>
                <c:pt idx="6">
                  <c:v>7680</c:v>
                </c:pt>
                <c:pt idx="7">
                  <c:v>7852</c:v>
                </c:pt>
                <c:pt idx="8">
                  <c:v>8463</c:v>
                </c:pt>
                <c:pt idx="9">
                  <c:v>7544</c:v>
                </c:pt>
                <c:pt idx="10">
                  <c:v>8478</c:v>
                </c:pt>
                <c:pt idx="11">
                  <c:v>5080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2011: 94,048
solicitudes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  <a:scene3d>
                <a:camera prst="orthographicFront"/>
                <a:lightRig rig="soft" dir="t"/>
              </a:scene3d>
              <a:sp3d>
                <a:bevelT/>
                <a:bevelB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Hoja1!$G$2:$G$13</c:f>
              <c:numCache>
                <c:formatCode>#,##0</c:formatCode>
                <c:ptCount val="12"/>
                <c:pt idx="0">
                  <c:v>6867</c:v>
                </c:pt>
                <c:pt idx="1">
                  <c:v>8106</c:v>
                </c:pt>
                <c:pt idx="2">
                  <c:v>10689</c:v>
                </c:pt>
                <c:pt idx="3">
                  <c:v>7339</c:v>
                </c:pt>
                <c:pt idx="4">
                  <c:v>8271</c:v>
                </c:pt>
                <c:pt idx="5">
                  <c:v>8200</c:v>
                </c:pt>
                <c:pt idx="6">
                  <c:v>4249</c:v>
                </c:pt>
                <c:pt idx="7">
                  <c:v>10445</c:v>
                </c:pt>
                <c:pt idx="8">
                  <c:v>7330</c:v>
                </c:pt>
                <c:pt idx="9">
                  <c:v>8214</c:v>
                </c:pt>
                <c:pt idx="10">
                  <c:v>9172</c:v>
                </c:pt>
                <c:pt idx="11">
                  <c:v>5166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Hoja1!$H$1</c:f>
              <c:strCache>
                <c:ptCount val="1"/>
                <c:pt idx="0">
                  <c:v>2012: 91,576
solicitudes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Hoja1!$H$2:$H$13</c:f>
              <c:numCache>
                <c:formatCode>#,##0</c:formatCode>
                <c:ptCount val="12"/>
                <c:pt idx="0">
                  <c:v>8880</c:v>
                </c:pt>
                <c:pt idx="1">
                  <c:v>8502</c:v>
                </c:pt>
                <c:pt idx="2">
                  <c:v>8262</c:v>
                </c:pt>
                <c:pt idx="3">
                  <c:v>6918</c:v>
                </c:pt>
                <c:pt idx="4">
                  <c:v>8124</c:v>
                </c:pt>
                <c:pt idx="5">
                  <c:v>8677</c:v>
                </c:pt>
                <c:pt idx="6">
                  <c:v>6214</c:v>
                </c:pt>
                <c:pt idx="7">
                  <c:v>8728</c:v>
                </c:pt>
                <c:pt idx="8">
                  <c:v>5819</c:v>
                </c:pt>
                <c:pt idx="9">
                  <c:v>10105</c:v>
                </c:pt>
                <c:pt idx="10">
                  <c:v>8065</c:v>
                </c:pt>
                <c:pt idx="11">
                  <c:v>3282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Hoja1!$I$1</c:f>
              <c:strCache>
                <c:ptCount val="1"/>
                <c:pt idx="0">
                  <c:v>2013: 103,470
solicitudes</c:v>
                </c:pt>
              </c:strCache>
            </c:strRef>
          </c:tx>
          <c:spPr>
            <a:ln>
              <a:solidFill>
                <a:srgbClr val="EB641B"/>
              </a:solidFill>
            </a:ln>
          </c:spPr>
          <c:marker>
            <c:symbol val="triangle"/>
            <c:size val="7"/>
            <c:spPr>
              <a:solidFill>
                <a:srgbClr val="EB641B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Hoja1!$I$2:$I$13</c:f>
              <c:numCache>
                <c:formatCode>#,##0</c:formatCode>
                <c:ptCount val="12"/>
                <c:pt idx="0">
                  <c:v>10596</c:v>
                </c:pt>
                <c:pt idx="1">
                  <c:v>8346</c:v>
                </c:pt>
                <c:pt idx="2">
                  <c:v>6157</c:v>
                </c:pt>
                <c:pt idx="3">
                  <c:v>10621</c:v>
                </c:pt>
                <c:pt idx="4">
                  <c:v>8988</c:v>
                </c:pt>
                <c:pt idx="5">
                  <c:v>9991</c:v>
                </c:pt>
                <c:pt idx="6">
                  <c:v>6531</c:v>
                </c:pt>
                <c:pt idx="7">
                  <c:v>10800</c:v>
                </c:pt>
                <c:pt idx="8">
                  <c:v>7511</c:v>
                </c:pt>
                <c:pt idx="9">
                  <c:v>10270</c:v>
                </c:pt>
                <c:pt idx="10">
                  <c:v>8674</c:v>
                </c:pt>
                <c:pt idx="11">
                  <c:v>4985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Hoja1!$J$1</c:f>
              <c:strCache>
                <c:ptCount val="1"/>
                <c:pt idx="0">
                  <c:v>2014: 111,964
solicitudes</c:v>
                </c:pt>
              </c:strCache>
            </c:strRef>
          </c:tx>
          <c:spPr>
            <a:ln>
              <a:solidFill>
                <a:srgbClr val="009999"/>
              </a:solidFill>
            </a:ln>
          </c:spPr>
          <c:marker>
            <c:symbol val="circle"/>
            <c:size val="7"/>
            <c:spPr>
              <a:solidFill>
                <a:srgbClr val="009999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65100" prst="coolSlant"/>
                <a:bevelB w="165100" prst="coolSlant"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Hoja1!$J$2:$J$13</c:f>
              <c:numCache>
                <c:formatCode>#,##0</c:formatCode>
                <c:ptCount val="12"/>
                <c:pt idx="0">
                  <c:v>11398</c:v>
                </c:pt>
                <c:pt idx="1">
                  <c:v>9738</c:v>
                </c:pt>
                <c:pt idx="2">
                  <c:v>10790</c:v>
                </c:pt>
                <c:pt idx="3">
                  <c:v>8214</c:v>
                </c:pt>
                <c:pt idx="4">
                  <c:v>8515</c:v>
                </c:pt>
                <c:pt idx="5">
                  <c:v>9721</c:v>
                </c:pt>
                <c:pt idx="6">
                  <c:v>5863</c:v>
                </c:pt>
                <c:pt idx="7">
                  <c:v>11069</c:v>
                </c:pt>
                <c:pt idx="8">
                  <c:v>9141</c:v>
                </c:pt>
                <c:pt idx="9">
                  <c:v>11553</c:v>
                </c:pt>
                <c:pt idx="10">
                  <c:v>10000</c:v>
                </c:pt>
                <c:pt idx="11">
                  <c:v>5962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Hoja1!$K$1</c:f>
              <c:strCache>
                <c:ptCount val="1"/>
                <c:pt idx="0">
                  <c:v>2015: 106,525
solicitudes</c:v>
                </c:pt>
              </c:strCache>
            </c:strRef>
          </c:tx>
          <c:spPr>
            <a:ln>
              <a:solidFill>
                <a:srgbClr val="33CCCC"/>
              </a:solidFill>
            </a:ln>
          </c:spPr>
          <c:marker>
            <c:symbol val="star"/>
            <c:size val="7"/>
            <c:spPr>
              <a:noFill/>
              <a:ln>
                <a:solidFill>
                  <a:srgbClr val="33CCCC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Hoja1!$K$2:$K$13</c:f>
              <c:numCache>
                <c:formatCode>#,##0</c:formatCode>
                <c:ptCount val="12"/>
                <c:pt idx="0">
                  <c:v>8076</c:v>
                </c:pt>
                <c:pt idx="1">
                  <c:v>9099</c:v>
                </c:pt>
                <c:pt idx="2">
                  <c:v>10401</c:v>
                </c:pt>
                <c:pt idx="3">
                  <c:v>9123</c:v>
                </c:pt>
                <c:pt idx="4">
                  <c:v>7903</c:v>
                </c:pt>
                <c:pt idx="5">
                  <c:v>8815</c:v>
                </c:pt>
                <c:pt idx="6">
                  <c:v>5363</c:v>
                </c:pt>
                <c:pt idx="7">
                  <c:v>13039</c:v>
                </c:pt>
                <c:pt idx="8">
                  <c:v>7755</c:v>
                </c:pt>
                <c:pt idx="9">
                  <c:v>10815</c:v>
                </c:pt>
                <c:pt idx="10">
                  <c:v>10930</c:v>
                </c:pt>
                <c:pt idx="11">
                  <c:v>5206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Hoja1!$L$1</c:f>
              <c:strCache>
                <c:ptCount val="1"/>
                <c:pt idx="0">
                  <c:v>Ene-Mar’16: 33,489
solicitudes</c:v>
                </c:pt>
              </c:strCache>
            </c:strRef>
          </c:tx>
          <c:spPr>
            <a:ln>
              <a:solidFill>
                <a:srgbClr val="1F497D">
                  <a:lumMod val="75000"/>
                </a:srgbClr>
              </a:solidFill>
            </a:ln>
          </c:spPr>
          <c:marker>
            <c:spPr>
              <a:solidFill>
                <a:srgbClr val="1F497D">
                  <a:lumMod val="75000"/>
                </a:srgb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marker>
          <c:cat>
            <c:strRef>
              <c:f>Hoja1!$A$2:$A$13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Hoja1!$L$2:$L$13</c:f>
              <c:numCache>
                <c:formatCode>#,##0</c:formatCode>
                <c:ptCount val="12"/>
                <c:pt idx="0">
                  <c:v>10411</c:v>
                </c:pt>
                <c:pt idx="1">
                  <c:v>12492</c:v>
                </c:pt>
                <c:pt idx="2">
                  <c:v>10586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3315072"/>
        <c:axId val="373316992"/>
      </c:lineChart>
      <c:catAx>
        <c:axId val="373315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s-MX"/>
          </a:p>
        </c:txPr>
        <c:crossAx val="373316992"/>
        <c:crosses val="autoZero"/>
        <c:auto val="1"/>
        <c:lblAlgn val="ctr"/>
        <c:lblOffset val="100"/>
        <c:noMultiLvlLbl val="0"/>
      </c:catAx>
      <c:valAx>
        <c:axId val="373316992"/>
        <c:scaling>
          <c:orientation val="minMax"/>
          <c:max val="15000"/>
        </c:scaling>
        <c:delete val="0"/>
        <c:axPos val="l"/>
        <c:majorGridlines/>
        <c:numFmt formatCode="#,##0" sourceLinked="0"/>
        <c:majorTickMark val="cross"/>
        <c:minorTickMark val="none"/>
        <c:tickLblPos val="nextTo"/>
        <c:crossAx val="373315072"/>
        <c:crosses val="autoZero"/>
        <c:crossBetween val="between"/>
        <c:majorUnit val="5000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/>
            </a:pPr>
            <a:endParaRPr lang="es-MX"/>
          </a:p>
        </c:txPr>
      </c:dTable>
    </c:plotArea>
    <c:plotVisOnly val="1"/>
    <c:dispBlanksAs val="gap"/>
    <c:showDLblsOverMax val="0"/>
  </c:chart>
  <c:txPr>
    <a:bodyPr/>
    <a:lstStyle/>
    <a:p>
      <a:pPr>
        <a:defRPr sz="1100" b="1">
          <a:latin typeface="Calibri" pitchFamily="34" charset="0"/>
        </a:defRPr>
      </a:pPr>
      <a:endParaRPr lang="es-MX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>
        <c:manualLayout>
          <c:xMode val="edge"/>
          <c:yMode val="edge"/>
          <c:x val="0.43785621042106432"/>
          <c:y val="0.1921796894410572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8708851777705058"/>
          <c:y val="0.24818274861125741"/>
          <c:w val="0.6791952512486833"/>
          <c:h val="0.7212695147350370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Ene-Mar’12: 14,734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 y pagó</c:v>
                </c:pt>
                <c:pt idx="1">
                  <c:v>Sí y no pagó</c:v>
                </c:pt>
                <c:pt idx="2">
                  <c:v>No</c:v>
                </c:pt>
              </c:strCache>
            </c:strRef>
          </c:cat>
          <c:val>
            <c:numRef>
              <c:f>Hoja1!$B$2:$B$4</c:f>
              <c:numCache>
                <c:formatCode>0.0</c:formatCode>
                <c:ptCount val="3"/>
                <c:pt idx="0">
                  <c:v>2</c:v>
                </c:pt>
                <c:pt idx="1">
                  <c:v>4.8</c:v>
                </c:pt>
                <c:pt idx="2">
                  <c:v>93.2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1AA-4030-BE03-1DF9CA5F0827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Ene-Mar’13: 13,556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 y pagó</c:v>
                </c:pt>
                <c:pt idx="1">
                  <c:v>Sí y no pagó</c:v>
                </c:pt>
                <c:pt idx="2">
                  <c:v>No</c:v>
                </c:pt>
              </c:strCache>
            </c:strRef>
          </c:cat>
          <c:val>
            <c:numRef>
              <c:f>Hoja1!$C$2:$C$4</c:f>
              <c:numCache>
                <c:formatCode>0.0</c:formatCode>
                <c:ptCount val="3"/>
                <c:pt idx="0">
                  <c:v>1.7</c:v>
                </c:pt>
                <c:pt idx="1">
                  <c:v>3.9</c:v>
                </c:pt>
                <c:pt idx="2">
                  <c:v>94.4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1AA-4030-BE03-1DF9CA5F0827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Ene-Mar’14: 18,149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 y pagó</c:v>
                </c:pt>
                <c:pt idx="1">
                  <c:v>Sí y no pagó</c:v>
                </c:pt>
                <c:pt idx="2">
                  <c:v>No</c:v>
                </c:pt>
              </c:strCache>
            </c:strRef>
          </c:cat>
          <c:val>
            <c:numRef>
              <c:f>Hoja1!$D$2:$D$4</c:f>
              <c:numCache>
                <c:formatCode>0.0</c:formatCode>
                <c:ptCount val="3"/>
                <c:pt idx="0">
                  <c:v>1.5</c:v>
                </c:pt>
                <c:pt idx="1">
                  <c:v>3</c:v>
                </c:pt>
                <c:pt idx="2">
                  <c:v>95.5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1AA-4030-BE03-1DF9CA5F0827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Ene-Mar’15: 15,153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 y pagó</c:v>
                </c:pt>
                <c:pt idx="1">
                  <c:v>Sí y no pagó</c:v>
                </c:pt>
                <c:pt idx="2">
                  <c:v>No</c:v>
                </c:pt>
              </c:strCache>
            </c:strRef>
          </c:cat>
          <c:val>
            <c:numRef>
              <c:f>Hoja1!$E$2:$E$4</c:f>
              <c:numCache>
                <c:formatCode>0.0</c:formatCode>
                <c:ptCount val="3"/>
                <c:pt idx="0">
                  <c:v>1.4</c:v>
                </c:pt>
                <c:pt idx="1">
                  <c:v>4</c:v>
                </c:pt>
                <c:pt idx="2">
                  <c:v>94.6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1AA-4030-BE03-1DF9CA5F0827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Ene-Mar’16: 17,336 solicitudes</c:v>
                </c:pt>
              </c:strCache>
            </c:strRef>
          </c:tx>
          <c:spPr>
            <a:solidFill>
              <a:srgbClr val="1F497D">
                <a:lumMod val="75000"/>
              </a:srgb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Hoja1!$A$2:$A$4</c:f>
              <c:strCache>
                <c:ptCount val="3"/>
                <c:pt idx="0">
                  <c:v>Sí y pagó</c:v>
                </c:pt>
                <c:pt idx="1">
                  <c:v>Sí y no pagó</c:v>
                </c:pt>
                <c:pt idx="2">
                  <c:v>No</c:v>
                </c:pt>
              </c:strCache>
            </c:strRef>
          </c:cat>
          <c:val>
            <c:numRef>
              <c:f>Hoja1!$F$2:$F$4</c:f>
              <c:numCache>
                <c:formatCode>0.0</c:formatCode>
                <c:ptCount val="3"/>
                <c:pt idx="0">
                  <c:v>1.2</c:v>
                </c:pt>
                <c:pt idx="1">
                  <c:v>2.8</c:v>
                </c:pt>
                <c:pt idx="2">
                  <c:v>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D7D-4D54-B1A8-9E931EA4DF3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22697984"/>
        <c:axId val="422696448"/>
      </c:barChart>
      <c:valAx>
        <c:axId val="422696448"/>
        <c:scaling>
          <c:orientation val="minMax"/>
        </c:scaling>
        <c:delete val="1"/>
        <c:axPos val="t"/>
        <c:numFmt formatCode="0.0" sourceLinked="1"/>
        <c:majorTickMark val="out"/>
        <c:minorTickMark val="none"/>
        <c:tickLblPos val="none"/>
        <c:crossAx val="422697984"/>
        <c:crosses val="autoZero"/>
        <c:crossBetween val="between"/>
      </c:valAx>
      <c:catAx>
        <c:axId val="422697984"/>
        <c:scaling>
          <c:orientation val="maxMin"/>
        </c:scaling>
        <c:delete val="0"/>
        <c:axPos val="l"/>
        <c:numFmt formatCode="General" sourceLinked="0"/>
        <c:majorTickMark val="cross"/>
        <c:minorTickMark val="none"/>
        <c:tickLblPos val="nextTo"/>
        <c:crossAx val="422696448"/>
        <c:crosses val="autoZero"/>
        <c:auto val="1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1.7135722293482539E-2"/>
          <c:y val="1.5396479302070217E-2"/>
          <c:w val="0.96294515255880664"/>
          <c:h val="0.165258378210364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MX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ln w="25400">
          <a:noFill/>
        </a:ln>
      </c:spPr>
    </c:sideWall>
    <c:backWall>
      <c:thickness val="0"/>
      <c:spPr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9208536785241682E-2"/>
          <c:y val="3.1460024375325975E-2"/>
          <c:w val="0.96158292642951659"/>
          <c:h val="0.778369195208888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3A7A7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4AA-4577-A441-09041C3B897E}"/>
              </c:ext>
            </c:extLst>
          </c:dPt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4AA-4577-A441-09041C3B897E}"/>
              </c:ext>
            </c:extLst>
          </c:dPt>
          <c:dPt>
            <c:idx val="2"/>
            <c:invertIfNegative val="0"/>
            <c:bubble3D val="0"/>
            <c:spPr>
              <a:solidFill>
                <a:srgbClr val="00808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4AA-4577-A441-09041C3B897E}"/>
              </c:ext>
            </c:extLst>
          </c:dPt>
          <c:dPt>
            <c:idx val="3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4AA-4577-A441-09041C3B897E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4AA-4577-A441-09041C3B897E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4AA-4577-A441-09041C3B897E}"/>
              </c:ext>
            </c:extLst>
          </c:dPt>
          <c:dPt>
            <c:idx val="6"/>
            <c:invertIfNegative val="0"/>
            <c:bubble3D val="0"/>
            <c:spPr>
              <a:solidFill>
                <a:srgbClr val="99003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4AA-4577-A441-09041C3B897E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A4AA-4577-A441-09041C3B897E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A4AA-4577-A441-09041C3B897E}"/>
              </c:ext>
            </c:extLst>
          </c:dPt>
          <c:dLbls>
            <c:dLbl>
              <c:idx val="0"/>
              <c:layout>
                <c:manualLayout>
                  <c:x val="-1.4664036531232549E-3"/>
                  <c:y val="-2.8600022159387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4AA-4577-A441-09041C3B897E}"/>
                </c:ext>
              </c:extLst>
            </c:dLbl>
            <c:dLbl>
              <c:idx val="1"/>
              <c:layout>
                <c:manualLayout>
                  <c:x val="-2.9328073062465099E-3"/>
                  <c:y val="-3.4320026591264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4AA-4577-A441-09041C3B897E}"/>
                </c:ext>
              </c:extLst>
            </c:dLbl>
            <c:dLbl>
              <c:idx val="2"/>
              <c:layout>
                <c:manualLayout>
                  <c:x val="1.4664036531232549E-3"/>
                  <c:y val="-3.43200265912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4AA-4577-A441-09041C3B897E}"/>
                </c:ext>
              </c:extLst>
            </c:dLbl>
            <c:dLbl>
              <c:idx val="3"/>
              <c:layout>
                <c:manualLayout>
                  <c:x val="0"/>
                  <c:y val="-2.5740019943448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4AA-4577-A441-09041C3B897E}"/>
                </c:ext>
              </c:extLst>
            </c:dLbl>
            <c:dLbl>
              <c:idx val="4"/>
              <c:layout>
                <c:manualLayout>
                  <c:x val="-1.7462306168402812E-3"/>
                  <c:y val="-2.2880017727509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4AA-4577-A441-09041C3B897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Ene-Mar’12:
20,396
solicitudes</c:v>
                </c:pt>
                <c:pt idx="1">
                  <c:v>Ene-Mar’13:
19,442
solicitudes</c:v>
                </c:pt>
                <c:pt idx="2">
                  <c:v>Ene-Mar’14:
24,752
solicitudes</c:v>
                </c:pt>
                <c:pt idx="3">
                  <c:v>Ene-Mar’15:
20,592
solicitudes</c:v>
                </c:pt>
                <c:pt idx="4">
                  <c:v>Ene-Mar’16:
23,963
solicitudes</c:v>
                </c:pt>
              </c:strCache>
            </c:strRef>
          </c:cat>
          <c:val>
            <c:numRef>
              <c:f>Hoja1!$B$2:$B$6</c:f>
              <c:numCache>
                <c:formatCode>0.0</c:formatCode>
                <c:ptCount val="5"/>
                <c:pt idx="0">
                  <c:v>7.2</c:v>
                </c:pt>
                <c:pt idx="1">
                  <c:v>7.4</c:v>
                </c:pt>
                <c:pt idx="2">
                  <c:v>7.4</c:v>
                </c:pt>
                <c:pt idx="3">
                  <c:v>7.5</c:v>
                </c:pt>
                <c:pt idx="4">
                  <c:v>8.1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A4AA-4577-A441-09041C3B897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shape val="cylinder"/>
        <c:axId val="423185408"/>
        <c:axId val="423200256"/>
        <c:axId val="0"/>
      </c:bar3DChart>
      <c:catAx>
        <c:axId val="42318540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423200256"/>
        <c:crosses val="autoZero"/>
        <c:auto val="1"/>
        <c:lblAlgn val="ctr"/>
        <c:lblOffset val="100"/>
        <c:noMultiLvlLbl val="0"/>
      </c:catAx>
      <c:valAx>
        <c:axId val="423200256"/>
        <c:scaling>
          <c:orientation val="minMax"/>
          <c:max val="10"/>
          <c:min val="0"/>
        </c:scaling>
        <c:delete val="1"/>
        <c:axPos val="l"/>
        <c:numFmt formatCode="0.0" sourceLinked="1"/>
        <c:majorTickMark val="none"/>
        <c:minorTickMark val="none"/>
        <c:tickLblPos val="none"/>
        <c:crossAx val="423185408"/>
        <c:crosses val="autoZero"/>
        <c:crossBetween val="between"/>
        <c:majorUnit val="2.5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300" b="1">
          <a:solidFill>
            <a:schemeClr val="tx1"/>
          </a:solidFill>
          <a:latin typeface="Calibri" pitchFamily="34" charset="0"/>
          <a:cs typeface="Arial" pitchFamily="34" charset="0"/>
        </a:defRPr>
      </a:pPr>
      <a:endParaRPr lang="es-MX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ln w="25400">
          <a:noFill/>
        </a:ln>
      </c:spPr>
    </c:sideWall>
    <c:backWall>
      <c:thickness val="0"/>
      <c:spPr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9208536785241682E-2"/>
          <c:y val="3.1460024375325975E-2"/>
          <c:w val="0.96158292642951659"/>
          <c:h val="0.778369195208888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3A7A7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85D-4A11-BB6D-106A9C8977E9}"/>
              </c:ext>
            </c:extLst>
          </c:dPt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85D-4A11-BB6D-106A9C8977E9}"/>
              </c:ext>
            </c:extLst>
          </c:dPt>
          <c:dPt>
            <c:idx val="2"/>
            <c:invertIfNegative val="0"/>
            <c:bubble3D val="0"/>
            <c:spPr>
              <a:solidFill>
                <a:srgbClr val="00808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85D-4A11-BB6D-106A9C8977E9}"/>
              </c:ext>
            </c:extLst>
          </c:dPt>
          <c:dPt>
            <c:idx val="3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85D-4A11-BB6D-106A9C8977E9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85D-4A11-BB6D-106A9C8977E9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85D-4A11-BB6D-106A9C8977E9}"/>
              </c:ext>
            </c:extLst>
          </c:dPt>
          <c:dPt>
            <c:idx val="6"/>
            <c:invertIfNegative val="0"/>
            <c:bubble3D val="0"/>
            <c:spPr>
              <a:solidFill>
                <a:srgbClr val="99003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385D-4A11-BB6D-106A9C8977E9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385D-4A11-BB6D-106A9C8977E9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385D-4A11-BB6D-106A9C8977E9}"/>
              </c:ext>
            </c:extLst>
          </c:dPt>
          <c:dLbls>
            <c:dLbl>
              <c:idx val="0"/>
              <c:layout>
                <c:manualLayout>
                  <c:x val="-1.4664036531232549E-3"/>
                  <c:y val="-2.8600022159387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85D-4A11-BB6D-106A9C8977E9}"/>
                </c:ext>
              </c:extLst>
            </c:dLbl>
            <c:dLbl>
              <c:idx val="1"/>
              <c:layout>
                <c:manualLayout>
                  <c:x val="-2.9328073062465099E-3"/>
                  <c:y val="-3.4320026591264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85D-4A11-BB6D-106A9C8977E9}"/>
                </c:ext>
              </c:extLst>
            </c:dLbl>
            <c:dLbl>
              <c:idx val="2"/>
              <c:layout>
                <c:manualLayout>
                  <c:x val="1.4664036531232549E-3"/>
                  <c:y val="-3.43200265912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85D-4A11-BB6D-106A9C8977E9}"/>
                </c:ext>
              </c:extLst>
            </c:dLbl>
            <c:dLbl>
              <c:idx val="3"/>
              <c:layout>
                <c:manualLayout>
                  <c:x val="0"/>
                  <c:y val="-2.5740019943448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85D-4A11-BB6D-106A9C8977E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Ene-Mar’12:
1,939
solicitudes</c:v>
                </c:pt>
                <c:pt idx="1">
                  <c:v>Ene-Mar’13:
2,260
solicitudes</c:v>
                </c:pt>
                <c:pt idx="2">
                  <c:v>Ene-Mar’14:
3,045
solicitudes</c:v>
                </c:pt>
                <c:pt idx="3">
                  <c:v>Ene-Mar’15:
2,729
solicitudes</c:v>
                </c:pt>
                <c:pt idx="4">
                  <c:v>Ene-Mar’16:
4,658
solicitudes</c:v>
                </c:pt>
              </c:strCache>
            </c:strRef>
          </c:cat>
          <c:val>
            <c:numRef>
              <c:f>Hoja1!$B$2:$B$6</c:f>
              <c:numCache>
                <c:formatCode>0.0</c:formatCode>
                <c:ptCount val="5"/>
                <c:pt idx="0">
                  <c:v>17.7</c:v>
                </c:pt>
                <c:pt idx="1">
                  <c:v>17.399999999999999</c:v>
                </c:pt>
                <c:pt idx="2">
                  <c:v>17.899999999999999</c:v>
                </c:pt>
                <c:pt idx="3">
                  <c:v>17.399999999999999</c:v>
                </c:pt>
                <c:pt idx="4">
                  <c:v>16.3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385D-4A11-BB6D-106A9C8977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shape val="cylinder"/>
        <c:axId val="424488960"/>
        <c:axId val="424495360"/>
        <c:axId val="0"/>
      </c:bar3DChart>
      <c:catAx>
        <c:axId val="42448896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424495360"/>
        <c:crosses val="autoZero"/>
        <c:auto val="1"/>
        <c:lblAlgn val="ctr"/>
        <c:lblOffset val="100"/>
        <c:noMultiLvlLbl val="0"/>
      </c:catAx>
      <c:valAx>
        <c:axId val="424495360"/>
        <c:scaling>
          <c:orientation val="minMax"/>
          <c:max val="24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424488960"/>
        <c:crosses val="autoZero"/>
        <c:crossBetween val="between"/>
        <c:majorUnit val="5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300" b="1">
          <a:solidFill>
            <a:schemeClr val="tx1"/>
          </a:solidFill>
          <a:latin typeface="Calibri" pitchFamily="34" charset="0"/>
          <a:cs typeface="Arial" pitchFamily="34" charset="0"/>
        </a:defRPr>
      </a:pPr>
      <a:endParaRPr lang="es-MX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ln w="25400">
          <a:noFill/>
        </a:ln>
      </c:spPr>
    </c:sideWall>
    <c:backWall>
      <c:thickness val="0"/>
      <c:spPr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9208536785241682E-2"/>
          <c:y val="3.1460024375325975E-2"/>
          <c:w val="0.96158292642951659"/>
          <c:h val="0.778369195208888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3A7A7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853-417F-8974-FE4049F83386}"/>
              </c:ext>
            </c:extLst>
          </c:dPt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853-417F-8974-FE4049F83386}"/>
              </c:ext>
            </c:extLst>
          </c:dPt>
          <c:dPt>
            <c:idx val="2"/>
            <c:invertIfNegative val="0"/>
            <c:bubble3D val="0"/>
            <c:spPr>
              <a:solidFill>
                <a:srgbClr val="00808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853-417F-8974-FE4049F83386}"/>
              </c:ext>
            </c:extLst>
          </c:dPt>
          <c:dPt>
            <c:idx val="3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853-417F-8974-FE4049F83386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853-417F-8974-FE4049F83386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853-417F-8974-FE4049F83386}"/>
              </c:ext>
            </c:extLst>
          </c:dPt>
          <c:dPt>
            <c:idx val="6"/>
            <c:invertIfNegative val="0"/>
            <c:bubble3D val="0"/>
            <c:spPr>
              <a:solidFill>
                <a:srgbClr val="99003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853-417F-8974-FE4049F83386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4853-417F-8974-FE4049F83386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4853-417F-8974-FE4049F83386}"/>
              </c:ext>
            </c:extLst>
          </c:dPt>
          <c:dLbls>
            <c:dLbl>
              <c:idx val="0"/>
              <c:layout>
                <c:manualLayout>
                  <c:x val="-1.4664036531232549E-3"/>
                  <c:y val="-2.8600022159387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853-417F-8974-FE4049F83386}"/>
                </c:ext>
              </c:extLst>
            </c:dLbl>
            <c:dLbl>
              <c:idx val="1"/>
              <c:layout>
                <c:manualLayout>
                  <c:x val="-2.9328073062465099E-3"/>
                  <c:y val="-3.4320026591264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853-417F-8974-FE4049F83386}"/>
                </c:ext>
              </c:extLst>
            </c:dLbl>
            <c:dLbl>
              <c:idx val="2"/>
              <c:layout>
                <c:manualLayout>
                  <c:x val="1.4664036531232549E-3"/>
                  <c:y val="-3.43200265912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853-417F-8974-FE4049F83386}"/>
                </c:ext>
              </c:extLst>
            </c:dLbl>
            <c:dLbl>
              <c:idx val="3"/>
              <c:layout>
                <c:manualLayout>
                  <c:x val="0"/>
                  <c:y val="-2.5740019943448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853-417F-8974-FE4049F83386}"/>
                </c:ext>
              </c:extLst>
            </c:dLbl>
            <c:dLbl>
              <c:idx val="4"/>
              <c:layout>
                <c:manualLayout>
                  <c:x val="-1.746230616840153E-3"/>
                  <c:y val="-2.2880017727509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Ene-Mar’12:
18,457
solicitudes</c:v>
                </c:pt>
                <c:pt idx="1">
                  <c:v>Ene-Mar’13:
17,182
solicitudes</c:v>
                </c:pt>
                <c:pt idx="2">
                  <c:v>Ene-Mar’14:
21,707
solicitudes</c:v>
                </c:pt>
                <c:pt idx="3">
                  <c:v>Ene-Mar’15:
17,863
solicitudes</c:v>
                </c:pt>
                <c:pt idx="4">
                  <c:v>Ene-Mar’16:
19,305
solicitudes</c:v>
                </c:pt>
              </c:strCache>
            </c:strRef>
          </c:cat>
          <c:val>
            <c:numRef>
              <c:f>Hoja1!$B$2:$B$6</c:f>
              <c:numCache>
                <c:formatCode>0.0</c:formatCode>
                <c:ptCount val="5"/>
                <c:pt idx="0">
                  <c:v>6.1</c:v>
                </c:pt>
                <c:pt idx="1">
                  <c:v>6.1</c:v>
                </c:pt>
                <c:pt idx="2">
                  <c:v>5.9</c:v>
                </c:pt>
                <c:pt idx="3">
                  <c:v>6</c:v>
                </c:pt>
                <c:pt idx="4">
                  <c:v>6.1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4853-417F-8974-FE4049F8338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shape val="cylinder"/>
        <c:axId val="424264448"/>
        <c:axId val="424283136"/>
        <c:axId val="0"/>
      </c:bar3DChart>
      <c:catAx>
        <c:axId val="42426444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424283136"/>
        <c:crosses val="autoZero"/>
        <c:auto val="1"/>
        <c:lblAlgn val="ctr"/>
        <c:lblOffset val="100"/>
        <c:noMultiLvlLbl val="0"/>
      </c:catAx>
      <c:valAx>
        <c:axId val="424283136"/>
        <c:scaling>
          <c:orientation val="minMax"/>
          <c:max val="24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424264448"/>
        <c:crosses val="autoZero"/>
        <c:crossBetween val="between"/>
        <c:majorUnit val="5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300" b="1">
          <a:solidFill>
            <a:schemeClr val="tx1"/>
          </a:solidFill>
          <a:latin typeface="Calibri" pitchFamily="34" charset="0"/>
          <a:cs typeface="Arial" pitchFamily="34" charset="0"/>
        </a:defRPr>
      </a:pPr>
      <a:endParaRPr lang="es-MX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ln w="25400">
          <a:noFill/>
        </a:ln>
      </c:spPr>
    </c:sideWall>
    <c:backWall>
      <c:thickness val="0"/>
      <c:spPr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9208536785241682E-2"/>
          <c:y val="3.1460024375325975E-2"/>
          <c:w val="0.96158292642951659"/>
          <c:h val="0.778369195208888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3A7A7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/>
              <a:bevelB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43F-46F6-A9D1-662CA2A637AD}"/>
              </c:ext>
            </c:extLst>
          </c:dPt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43F-46F6-A9D1-662CA2A637AD}"/>
              </c:ext>
            </c:extLst>
          </c:dPt>
          <c:dPt>
            <c:idx val="2"/>
            <c:invertIfNegative val="0"/>
            <c:bubble3D val="0"/>
            <c:spPr>
              <a:solidFill>
                <a:srgbClr val="00808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43F-46F6-A9D1-662CA2A637AD}"/>
              </c:ext>
            </c:extLst>
          </c:dPt>
          <c:dPt>
            <c:idx val="3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43F-46F6-A9D1-662CA2A637AD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43F-46F6-A9D1-662CA2A637AD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43F-46F6-A9D1-662CA2A637AD}"/>
              </c:ext>
            </c:extLst>
          </c:dPt>
          <c:dPt>
            <c:idx val="6"/>
            <c:invertIfNegative val="0"/>
            <c:bubble3D val="0"/>
            <c:spPr>
              <a:solidFill>
                <a:srgbClr val="99003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43F-46F6-A9D1-662CA2A637AD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243F-46F6-A9D1-662CA2A637AD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243F-46F6-A9D1-662CA2A637AD}"/>
              </c:ext>
            </c:extLst>
          </c:dPt>
          <c:dLbls>
            <c:dLbl>
              <c:idx val="0"/>
              <c:layout>
                <c:manualLayout>
                  <c:x val="-1.4664036531232549E-3"/>
                  <c:y val="-2.8600022159387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3F-46F6-A9D1-662CA2A637AD}"/>
                </c:ext>
              </c:extLst>
            </c:dLbl>
            <c:dLbl>
              <c:idx val="1"/>
              <c:layout>
                <c:manualLayout>
                  <c:x val="-2.9328073062465099E-3"/>
                  <c:y val="-3.4320026591264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43F-46F6-A9D1-662CA2A637AD}"/>
                </c:ext>
              </c:extLst>
            </c:dLbl>
            <c:dLbl>
              <c:idx val="2"/>
              <c:layout>
                <c:manualLayout>
                  <c:x val="1.4664036531232549E-3"/>
                  <c:y val="-3.43200265912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43F-46F6-A9D1-662CA2A637AD}"/>
                </c:ext>
              </c:extLst>
            </c:dLbl>
            <c:dLbl>
              <c:idx val="3"/>
              <c:layout>
                <c:manualLayout>
                  <c:x val="0"/>
                  <c:y val="-2.5740019943448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43F-46F6-A9D1-662CA2A637AD}"/>
                </c:ext>
              </c:extLst>
            </c:dLbl>
            <c:dLbl>
              <c:idx val="4"/>
              <c:layout>
                <c:manualLayout>
                  <c:x val="-1.746230616840153E-3"/>
                  <c:y val="-1.716001329563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Ene-Mar’12:
20,396
solicitudes</c:v>
                </c:pt>
                <c:pt idx="1">
                  <c:v>Ene-Mar’13:
19,442
solicitudes</c:v>
                </c:pt>
                <c:pt idx="2">
                  <c:v>Ene-Mar’14:
24,752
solicitudes</c:v>
                </c:pt>
                <c:pt idx="3">
                  <c:v>Ene-Mar’15:
20,592
solicitudes</c:v>
                </c:pt>
                <c:pt idx="4">
                  <c:v>Ene-Mar’16:
23,963
solicitudes</c:v>
                </c:pt>
              </c:strCache>
            </c:strRef>
          </c:cat>
          <c:val>
            <c:numRef>
              <c:f>Hoja1!$B$2:$B$6</c:f>
              <c:numCache>
                <c:formatCode>0.0</c:formatCode>
                <c:ptCount val="5"/>
                <c:pt idx="0">
                  <c:v>2.9181791921428748</c:v>
                </c:pt>
                <c:pt idx="1">
                  <c:v>2.8</c:v>
                </c:pt>
                <c:pt idx="2">
                  <c:v>2.8</c:v>
                </c:pt>
                <c:pt idx="3">
                  <c:v>2.9</c:v>
                </c:pt>
                <c:pt idx="4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243F-46F6-A9D1-662CA2A637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shape val="cylinder"/>
        <c:axId val="424334848"/>
        <c:axId val="424353792"/>
        <c:axId val="0"/>
      </c:bar3DChart>
      <c:catAx>
        <c:axId val="42433484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424353792"/>
        <c:crosses val="autoZero"/>
        <c:auto val="1"/>
        <c:lblAlgn val="ctr"/>
        <c:lblOffset val="100"/>
        <c:noMultiLvlLbl val="0"/>
      </c:catAx>
      <c:valAx>
        <c:axId val="424353792"/>
        <c:scaling>
          <c:orientation val="minMax"/>
          <c:max val="4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424334848"/>
        <c:crosses val="autoZero"/>
        <c:crossBetween val="between"/>
        <c:majorUnit val="1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300" b="1">
          <a:solidFill>
            <a:schemeClr val="tx1"/>
          </a:solidFill>
          <a:latin typeface="Calibri" pitchFamily="34" charset="0"/>
          <a:cs typeface="Arial" pitchFamily="34" charset="0"/>
        </a:defRPr>
      </a:pPr>
      <a:endParaRPr lang="es-MX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s-MX"/>
              <a:t>Porcentaje</a:t>
            </a:r>
          </a:p>
        </c:rich>
      </c:tx>
      <c:layout>
        <c:manualLayout>
          <c:xMode val="edge"/>
          <c:yMode val="edge"/>
          <c:x val="0.45058293899547958"/>
          <c:y val="0.10918099047195828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7496266893132595E-2"/>
          <c:y val="0.18988697023082091"/>
          <c:w val="0.91606252789237941"/>
          <c:h val="0.65274192624430616"/>
        </c:manualLayout>
      </c:layout>
      <c:lineChart>
        <c:grouping val="standard"/>
        <c:varyColors val="0"/>
        <c:ser>
          <c:idx val="0"/>
          <c:order val="0"/>
          <c:tx>
            <c:strRef>
              <c:f>Hoja1!$A$2</c:f>
              <c:strCache>
                <c:ptCount val="1"/>
                <c:pt idx="0">
                  <c:v>Femenino</c:v>
                </c:pt>
              </c:strCache>
            </c:strRef>
          </c:tx>
          <c:spPr>
            <a:ln w="38100" cap="flat">
              <a:solidFill>
                <a:srgbClr val="FF99FF"/>
              </a:solidFill>
              <a:bevel/>
            </a:ln>
            <a:effectLst/>
          </c:spPr>
          <c:marker>
            <c:symbol val="diamond"/>
            <c:size val="8"/>
            <c:spPr>
              <a:solidFill>
                <a:srgbClr val="FF99FF"/>
              </a:solidFill>
              <a:ln w="9525">
                <a:noFill/>
              </a:ln>
              <a:effectLst/>
              <a:scene3d>
                <a:camera prst="orthographicFront"/>
                <a:lightRig rig="threePt" dir="t"/>
              </a:scene3d>
              <a:sp3d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s-MX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Hoja1!$B$1:$K$1</c:f>
              <c:strCache>
                <c:ptCount val="10"/>
                <c:pt idx="0">
                  <c:v>2007:
16,808
solicitantes</c:v>
                </c:pt>
                <c:pt idx="1">
                  <c:v>2008:
26,759
solicitantes</c:v>
                </c:pt>
                <c:pt idx="2">
                  <c:v>2009:
11,931
solicitantes</c:v>
                </c:pt>
                <c:pt idx="3">
                  <c:v>2010:
10,476
solicitantes</c:v>
                </c:pt>
                <c:pt idx="4">
                  <c:v>2011:
15,951
solicitantes</c:v>
                </c:pt>
                <c:pt idx="5">
                  <c:v>2012:
13,985
solicitantes</c:v>
                </c:pt>
                <c:pt idx="6">
                  <c:v>2013:
14,054
solicitantes</c:v>
                </c:pt>
                <c:pt idx="7">
                  <c:v>2014:
16,774
solicitantes</c:v>
                </c:pt>
                <c:pt idx="8">
                  <c:v>2015:
15,694
solicitantes</c:v>
                </c:pt>
                <c:pt idx="9">
                  <c:v>Ene-Mar’16:
4,193
solicitantes</c:v>
                </c:pt>
              </c:strCache>
            </c:strRef>
          </c:cat>
          <c:val>
            <c:numRef>
              <c:f>Hoja1!$B$2:$K$2</c:f>
              <c:numCache>
                <c:formatCode>0.0</c:formatCode>
                <c:ptCount val="10"/>
                <c:pt idx="0">
                  <c:v>34.221799143265109</c:v>
                </c:pt>
                <c:pt idx="1">
                  <c:v>35.748720056803322</c:v>
                </c:pt>
                <c:pt idx="2">
                  <c:v>40.432486799094796</c:v>
                </c:pt>
                <c:pt idx="3">
                  <c:v>43.098510882016036</c:v>
                </c:pt>
                <c:pt idx="4">
                  <c:v>42.047520531628116</c:v>
                </c:pt>
                <c:pt idx="5">
                  <c:v>42.545584554880229</c:v>
                </c:pt>
                <c:pt idx="6">
                  <c:v>44.058630994734592</c:v>
                </c:pt>
                <c:pt idx="7">
                  <c:v>46.995349946345534</c:v>
                </c:pt>
                <c:pt idx="8">
                  <c:v>44.063512125760326</c:v>
                </c:pt>
                <c:pt idx="9">
                  <c:v>41.7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67C-4D44-A7E6-10F5E5DD0484}"/>
            </c:ext>
          </c:extLst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Masculino</c:v>
                </c:pt>
              </c:strCache>
            </c:strRef>
          </c:tx>
          <c:spPr>
            <a:ln w="44450" cap="flat">
              <a:solidFill>
                <a:schemeClr val="accent4"/>
              </a:solidFill>
              <a:miter lim="800000"/>
            </a:ln>
            <a:effectLst/>
          </c:spPr>
          <c:marker>
            <c:symbol val="circle"/>
            <c:size val="8"/>
            <c:spPr>
              <a:solidFill>
                <a:schemeClr val="accent4"/>
              </a:solidFill>
              <a:ln w="9525">
                <a:noFill/>
              </a:ln>
              <a:effectLst/>
              <a:scene3d>
                <a:camera prst="orthographicFront"/>
                <a:lightRig rig="threePt" dir="t"/>
              </a:scene3d>
              <a:sp3d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s-MX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Hoja1!$B$1:$K$1</c:f>
              <c:strCache>
                <c:ptCount val="10"/>
                <c:pt idx="0">
                  <c:v>2007:
16,808
solicitantes</c:v>
                </c:pt>
                <c:pt idx="1">
                  <c:v>2008:
26,759
solicitantes</c:v>
                </c:pt>
                <c:pt idx="2">
                  <c:v>2009:
11,931
solicitantes</c:v>
                </c:pt>
                <c:pt idx="3">
                  <c:v>2010:
10,476
solicitantes</c:v>
                </c:pt>
                <c:pt idx="4">
                  <c:v>2011:
15,951
solicitantes</c:v>
                </c:pt>
                <c:pt idx="5">
                  <c:v>2012:
13,985
solicitantes</c:v>
                </c:pt>
                <c:pt idx="6">
                  <c:v>2013:
14,054
solicitantes</c:v>
                </c:pt>
                <c:pt idx="7">
                  <c:v>2014:
16,774
solicitantes</c:v>
                </c:pt>
                <c:pt idx="8">
                  <c:v>2015:
15,694
solicitantes</c:v>
                </c:pt>
                <c:pt idx="9">
                  <c:v>Ene-Mar’16:
4,193
solicitantes</c:v>
                </c:pt>
              </c:strCache>
            </c:strRef>
          </c:cat>
          <c:val>
            <c:numRef>
              <c:f>Hoja1!$B$3:$K$3</c:f>
              <c:numCache>
                <c:formatCode>0.0</c:formatCode>
                <c:ptCount val="10"/>
                <c:pt idx="0">
                  <c:v>65.778200856734884</c:v>
                </c:pt>
                <c:pt idx="1">
                  <c:v>64.251279943196678</c:v>
                </c:pt>
                <c:pt idx="2">
                  <c:v>59.567513200905211</c:v>
                </c:pt>
                <c:pt idx="3">
                  <c:v>56.901489117983964</c:v>
                </c:pt>
                <c:pt idx="4">
                  <c:v>57.952479468371884</c:v>
                </c:pt>
                <c:pt idx="5">
                  <c:v>57.454415445119764</c:v>
                </c:pt>
                <c:pt idx="6">
                  <c:v>55.941369005265408</c:v>
                </c:pt>
                <c:pt idx="7">
                  <c:v>53.004650053654466</c:v>
                </c:pt>
                <c:pt idx="8">
                  <c:v>55.936487874239674</c:v>
                </c:pt>
                <c:pt idx="9">
                  <c:v>58.3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67C-4D44-A7E6-10F5E5DD04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3816704"/>
        <c:axId val="433818624"/>
      </c:lineChart>
      <c:catAx>
        <c:axId val="433816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s-MX"/>
          </a:p>
        </c:txPr>
        <c:crossAx val="433818624"/>
        <c:crosses val="autoZero"/>
        <c:auto val="1"/>
        <c:lblAlgn val="ctr"/>
        <c:lblOffset val="100"/>
        <c:noMultiLvlLbl val="0"/>
      </c:catAx>
      <c:valAx>
        <c:axId val="43381862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s-MX"/>
          </a:p>
        </c:txPr>
        <c:crossAx val="43381670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3009314878384532"/>
          <c:y val="1.5512018760992769E-2"/>
          <c:w val="0.33981358474293927"/>
          <c:h val="5.3008558074392455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>
          <a:solidFill>
            <a:schemeClr val="tx1"/>
          </a:solidFill>
          <a:latin typeface="Calibri" panose="020F0502020204030204" pitchFamily="34" charset="0"/>
        </a:defRPr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15828036108494E-2"/>
          <c:y val="3.1791201397010527E-2"/>
          <c:w val="0.96768343927783063"/>
          <c:h val="0.8930559004469791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l">
                <a:rot lat="0" lon="0" rev="20100000"/>
              </a:lightRig>
            </a:scene3d>
            <a:sp3d>
              <a:bevelT/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>
                  <a:rot lat="0" lon="0" rev="20100000"/>
                </a:lightRig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009999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>
                  <a:rot lat="0" lon="0" rev="20100000"/>
                </a:lightRig>
              </a:scene3d>
              <a:sp3d>
                <a:bevelT/>
              </a:sp3d>
            </c:spPr>
          </c:dPt>
          <c:dPt>
            <c:idx val="3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>
                  <a:rot lat="0" lon="0" rev="20100000"/>
                </a:lightRig>
              </a:scene3d>
              <a:sp3d>
                <a:bevelT/>
              </a:sp3d>
            </c:spPr>
          </c:dPt>
          <c:dPt>
            <c:idx val="4"/>
            <c:invertIfNegative val="0"/>
            <c:bubble3D val="0"/>
            <c:spPr>
              <a:solidFill>
                <a:srgbClr val="99663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>
                  <a:rot lat="0" lon="0" rev="20100000"/>
                </a:lightRig>
              </a:scene3d>
              <a:sp3d>
                <a:bevelT/>
              </a:sp3d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/>
              </a:scene3d>
              <a:sp3d>
                <a:bevelT/>
                <a:bevelB/>
              </a:sp3d>
            </c:spPr>
          </c:dPt>
          <c:dPt>
            <c:idx val="6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/>
              </a:scene3d>
              <a:sp3d>
                <a:bevelT/>
                <a:bevelB/>
              </a:sp3d>
            </c:spPr>
          </c:dPt>
          <c:dPt>
            <c:idx val="7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/>
              </a:scene3d>
              <a:sp3d>
                <a:bevelT/>
                <a:bevelB/>
              </a:sp3d>
            </c:spPr>
          </c:dPt>
          <c:dPt>
            <c:idx val="8"/>
            <c:invertIfNegative val="0"/>
            <c:bubble3D val="0"/>
            <c:spPr>
              <a:solidFill>
                <a:srgbClr val="009999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>
                  <a:rot lat="0" lon="0" rev="20100000"/>
                </a:lightRig>
              </a:scene3d>
              <a:sp3d>
                <a:bevelT/>
              </a:sp3d>
            </c:spPr>
          </c:dPt>
          <c:dPt>
            <c:idx val="9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l">
                  <a:rot lat="0" lon="0" rev="20100000"/>
                </a:lightRig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0"/>
                  <c:y val="-0.3179155185119915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307424672375398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471078770119603E-17"/>
                  <c:y val="-0.377710512824620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0.320523898973069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0.374037752927794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Hoja1!$A$2:$A$6</c:f>
              <c:strCache>
                <c:ptCount val="5"/>
                <c:pt idx="0">
                  <c:v>Ene-Mar’12</c:v>
                </c:pt>
                <c:pt idx="1">
                  <c:v>Ene-Mar’13</c:v>
                </c:pt>
                <c:pt idx="2">
                  <c:v>Ene-Mar’14</c:v>
                </c:pt>
                <c:pt idx="3">
                  <c:v>Ene-Mar’15</c:v>
                </c:pt>
                <c:pt idx="4">
                  <c:v>Ene-Mar’16</c:v>
                </c:pt>
              </c:strCache>
            </c:strRef>
          </c:cat>
          <c:val>
            <c:numRef>
              <c:f>Hoja1!$B$2:$B$6</c:f>
              <c:numCache>
                <c:formatCode>#,##0</c:formatCode>
                <c:ptCount val="5"/>
                <c:pt idx="0">
                  <c:v>24331</c:v>
                </c:pt>
                <c:pt idx="1">
                  <c:v>23676</c:v>
                </c:pt>
                <c:pt idx="2">
                  <c:v>30257</c:v>
                </c:pt>
                <c:pt idx="3">
                  <c:v>25419</c:v>
                </c:pt>
                <c:pt idx="4">
                  <c:v>29928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71"/>
        <c:overlap val="100"/>
        <c:axId val="398377728"/>
        <c:axId val="398658560"/>
      </c:barChart>
      <c:catAx>
        <c:axId val="39837772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398658560"/>
        <c:crosses val="autoZero"/>
        <c:auto val="1"/>
        <c:lblAlgn val="ctr"/>
        <c:lblOffset val="50"/>
        <c:noMultiLvlLbl val="0"/>
      </c:catAx>
      <c:valAx>
        <c:axId val="398658560"/>
        <c:scaling>
          <c:orientation val="minMax"/>
          <c:max val="40000"/>
          <c:min val="0"/>
        </c:scaling>
        <c:delete val="1"/>
        <c:axPos val="l"/>
        <c:numFmt formatCode="#,##0" sourceLinked="1"/>
        <c:majorTickMark val="out"/>
        <c:minorTickMark val="none"/>
        <c:tickLblPos val="nextTo"/>
        <c:crossAx val="398377728"/>
        <c:crosses val="autoZero"/>
        <c:crossBetween val="between"/>
        <c:majorUnit val="10000"/>
      </c:valAx>
      <c:spPr>
        <a:noFill/>
        <a:ln w="25400">
          <a:noFill/>
        </a:ln>
        <a:scene3d>
          <a:camera prst="orthographicFront"/>
          <a:lightRig rig="threePt" dir="t"/>
        </a:scene3d>
        <a:sp3d prstMaterial="dkEdge"/>
      </c:spPr>
    </c:plotArea>
    <c:plotVisOnly val="1"/>
    <c:dispBlanksAs val="gap"/>
    <c:showDLblsOverMax val="0"/>
  </c:chart>
  <c:spPr>
    <a:scene3d>
      <a:camera prst="orthographicFront"/>
      <a:lightRig rig="threePt" dir="t"/>
    </a:scene3d>
    <a:sp3d prstMaterial="matte"/>
  </c:spPr>
  <c:txPr>
    <a:bodyPr/>
    <a:lstStyle/>
    <a:p>
      <a:pPr>
        <a:defRPr sz="1300" b="1">
          <a:solidFill>
            <a:schemeClr val="tx1"/>
          </a:solidFill>
          <a:latin typeface="Calibri" pitchFamily="34" charset="0"/>
        </a:defRPr>
      </a:pPr>
      <a:endParaRPr lang="es-MX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/>
              <a:t>Porcentajes</a:t>
            </a:r>
          </a:p>
        </c:rich>
      </c:tx>
      <c:layout>
        <c:manualLayout>
          <c:xMode val="edge"/>
          <c:yMode val="edge"/>
          <c:x val="0.44390072577519168"/>
          <c:y val="0.2334907993480176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5870267774699898E-2"/>
          <c:y val="0.28668618250940203"/>
          <c:w val="0.96825946445060063"/>
          <c:h val="0.645821126419743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Ene-Mar’12: 24,331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l">
                <a:rot lat="0" lon="0" rev="20100000"/>
              </a:lightRig>
            </a:scene3d>
            <a:sp3d>
              <a:bevelT/>
            </a:sp3d>
          </c:spPr>
          <c:invertIfNegative val="0"/>
          <c:dLbls>
            <c:dLbl>
              <c:idx val="2"/>
              <c:layout>
                <c:manualLayout>
                  <c:x val="5.2900281473767544E-17"/>
                  <c:y val="-7.24805310825434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96E-42ED-BE17-908F688C7C1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INFOMEX</c:v>
                </c:pt>
                <c:pt idx="1">
                  <c:v>Tel-InfoDF</c:v>
                </c:pt>
                <c:pt idx="2">
                  <c:v>Correo electrónico</c:v>
                </c:pt>
                <c:pt idx="3">
                  <c:v>Personalmente en la OIP</c:v>
                </c:pt>
              </c:strCache>
            </c:strRef>
          </c:cat>
          <c:val>
            <c:numRef>
              <c:f>Hoja1!$B$2:$B$5</c:f>
              <c:numCache>
                <c:formatCode>0.0</c:formatCode>
                <c:ptCount val="4"/>
                <c:pt idx="0">
                  <c:v>91.6</c:v>
                </c:pt>
                <c:pt idx="1">
                  <c:v>2.2000000000000002</c:v>
                </c:pt>
                <c:pt idx="2">
                  <c:v>1.7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96E-42ED-BE17-908F688C7C1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Ene-Mar’13: 23,676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l">
                <a:rot lat="0" lon="0" rev="20100000"/>
              </a:lightRig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5.2567303923983129E-3"/>
                  <c:y val="4.83203540550293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96E-42ED-BE17-908F688C7C16}"/>
                </c:ext>
              </c:extLst>
            </c:dLbl>
            <c:dLbl>
              <c:idx val="2"/>
              <c:layout>
                <c:manualLayout>
                  <c:x val="1.1542012927054528E-2"/>
                  <c:y val="-2.41601770275144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96E-42ED-BE17-908F688C7C16}"/>
                </c:ext>
              </c:extLst>
            </c:dLbl>
            <c:dLbl>
              <c:idx val="3"/>
              <c:layout>
                <c:manualLayout>
                  <c:x val="5.7710064635272448E-3"/>
                  <c:y val="-2.41601770275144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96E-42ED-BE17-908F688C7C1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INFOMEX</c:v>
                </c:pt>
                <c:pt idx="1">
                  <c:v>Tel-InfoDF</c:v>
                </c:pt>
                <c:pt idx="2">
                  <c:v>Correo electrónico</c:v>
                </c:pt>
                <c:pt idx="3">
                  <c:v>Personalmente en la OIP</c:v>
                </c:pt>
              </c:strCache>
            </c:strRef>
          </c:cat>
          <c:val>
            <c:numRef>
              <c:f>Hoja1!$C$2:$C$5</c:f>
              <c:numCache>
                <c:formatCode>0.0</c:formatCode>
                <c:ptCount val="4"/>
                <c:pt idx="0">
                  <c:v>88.5</c:v>
                </c:pt>
                <c:pt idx="1">
                  <c:v>6.3</c:v>
                </c:pt>
                <c:pt idx="2">
                  <c:v>1.4</c:v>
                </c:pt>
                <c:pt idx="3">
                  <c:v>3.8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96E-42ED-BE17-908F688C7C16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Ene-Mar’14: 30,257 solicitudes</c:v>
                </c:pt>
              </c:strCache>
            </c:strRef>
          </c:tx>
          <c:spPr>
            <a:solidFill>
              <a:srgbClr val="008080"/>
            </a:solidFill>
            <a:ln w="6350"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dLbl>
              <c:idx val="3"/>
              <c:layout>
                <c:manualLayout>
                  <c:x val="4.7426217852484963E-3"/>
                  <c:y val="-4.8320354055028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96E-42ED-BE17-908F688C7C1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INFOMEX</c:v>
                </c:pt>
                <c:pt idx="1">
                  <c:v>Tel-InfoDF</c:v>
                </c:pt>
                <c:pt idx="2">
                  <c:v>Correo electrónico</c:v>
                </c:pt>
                <c:pt idx="3">
                  <c:v>Personalmente en la OIP</c:v>
                </c:pt>
              </c:strCache>
            </c:strRef>
          </c:cat>
          <c:val>
            <c:numRef>
              <c:f>Hoja1!$D$2:$D$5</c:f>
              <c:numCache>
                <c:formatCode>0.0</c:formatCode>
                <c:ptCount val="4"/>
                <c:pt idx="0">
                  <c:v>82.5</c:v>
                </c:pt>
                <c:pt idx="1">
                  <c:v>11.5</c:v>
                </c:pt>
                <c:pt idx="2">
                  <c:v>2.4</c:v>
                </c:pt>
                <c:pt idx="3">
                  <c:v>3.6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296E-42ED-BE17-908F688C7C16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Ene-Mar’15: 25,419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 w="95250" h="101600"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1.6998644391571672E-3"/>
                  <c:y val="1.4496106216508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96E-42ED-BE17-908F688C7C1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INFOMEX</c:v>
                </c:pt>
                <c:pt idx="1">
                  <c:v>Tel-InfoDF</c:v>
                </c:pt>
                <c:pt idx="2">
                  <c:v>Correo electrónico</c:v>
                </c:pt>
                <c:pt idx="3">
                  <c:v>Personalmente en la OIP</c:v>
                </c:pt>
              </c:strCache>
            </c:strRef>
          </c:cat>
          <c:val>
            <c:numRef>
              <c:f>Hoja1!$E$2:$E$5</c:f>
              <c:numCache>
                <c:formatCode>0.0</c:formatCode>
                <c:ptCount val="4"/>
                <c:pt idx="0">
                  <c:v>91.8</c:v>
                </c:pt>
                <c:pt idx="1">
                  <c:v>1.9</c:v>
                </c:pt>
                <c:pt idx="2">
                  <c:v>2.6</c:v>
                </c:pt>
                <c:pt idx="3">
                  <c:v>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96E-42ED-BE17-908F688C7C16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Ene-Mar’16: 29,928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 w="63500" h="25400"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INFOMEX</c:v>
                </c:pt>
                <c:pt idx="1">
                  <c:v>Tel-InfoDF</c:v>
                </c:pt>
                <c:pt idx="2">
                  <c:v>Correo electrónico</c:v>
                </c:pt>
                <c:pt idx="3">
                  <c:v>Personalmente en la OIP</c:v>
                </c:pt>
              </c:strCache>
            </c:strRef>
          </c:cat>
          <c:val>
            <c:numRef>
              <c:f>Hoja1!$F$2:$F$5</c:f>
              <c:numCache>
                <c:formatCode>0.0</c:formatCode>
                <c:ptCount val="4"/>
                <c:pt idx="0">
                  <c:v>94.7</c:v>
                </c:pt>
                <c:pt idx="1">
                  <c:v>1.3</c:v>
                </c:pt>
                <c:pt idx="2">
                  <c:v>1.3</c:v>
                </c:pt>
                <c:pt idx="3">
                  <c:v>2.7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296E-42ED-BE17-908F688C7C1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99607680"/>
        <c:axId val="399609216"/>
      </c:barChart>
      <c:catAx>
        <c:axId val="399607680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399609216"/>
        <c:crosses val="autoZero"/>
        <c:auto val="1"/>
        <c:lblAlgn val="ctr"/>
        <c:lblOffset val="50"/>
        <c:noMultiLvlLbl val="0"/>
      </c:catAx>
      <c:valAx>
        <c:axId val="399609216"/>
        <c:scaling>
          <c:orientation val="minMax"/>
          <c:max val="100"/>
        </c:scaling>
        <c:delete val="1"/>
        <c:axPos val="l"/>
        <c:numFmt formatCode="0.0" sourceLinked="1"/>
        <c:majorTickMark val="none"/>
        <c:minorTickMark val="none"/>
        <c:tickLblPos val="none"/>
        <c:crossAx val="39960768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233233179640604E-3"/>
          <c:y val="1.4339160184637021E-2"/>
          <c:w val="0.9831097721592722"/>
          <c:h val="0.15374033783156513"/>
        </c:manualLayout>
      </c:layout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 prstMaterial="matte"/>
  </c:spPr>
  <c:txPr>
    <a:bodyPr/>
    <a:lstStyle/>
    <a:p>
      <a:pPr>
        <a:defRPr sz="1300" b="1">
          <a:solidFill>
            <a:schemeClr val="tx1"/>
          </a:solidFill>
          <a:latin typeface="Calibri" pitchFamily="34" charset="0"/>
        </a:defRPr>
      </a:pPr>
      <a:endParaRPr lang="es-MX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/>
              <a:t>Porcentajes</a:t>
            </a:r>
          </a:p>
        </c:rich>
      </c:tx>
      <c:layout>
        <c:manualLayout>
          <c:xMode val="edge"/>
          <c:yMode val="edge"/>
          <c:x val="0.44380010812243048"/>
          <c:y val="0.2063169234579330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7679234151268944E-2"/>
          <c:y val="0.29790813841197133"/>
          <c:w val="0.96464153169746492"/>
          <c:h val="0.618689765935902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Ene-Mar’12: 20,396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Hoja1!$B$2:$B$5</c:f>
              <c:numCache>
                <c:formatCode>0.0</c:formatCode>
                <c:ptCount val="4"/>
                <c:pt idx="0">
                  <c:v>5.3</c:v>
                </c:pt>
                <c:pt idx="1">
                  <c:v>32.5</c:v>
                </c:pt>
                <c:pt idx="2">
                  <c:v>60.8</c:v>
                </c:pt>
                <c:pt idx="3">
                  <c:v>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FCF-4964-8ABC-53D62F1423E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Ene-Mar’13: 19,442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Hoja1!$C$2:$C$5</c:f>
              <c:numCache>
                <c:formatCode>0.0</c:formatCode>
                <c:ptCount val="4"/>
                <c:pt idx="0">
                  <c:v>5.0999999999999996</c:v>
                </c:pt>
                <c:pt idx="1">
                  <c:v>33</c:v>
                </c:pt>
                <c:pt idx="2">
                  <c:v>60.8</c:v>
                </c:pt>
                <c:pt idx="3">
                  <c:v>1.1000000000000001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FCF-4964-8ABC-53D62F1423EF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Ene-Mar’14: 24,752 solicitudes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Hoja1!$D$2:$D$5</c:f>
              <c:numCache>
                <c:formatCode>0.0</c:formatCode>
                <c:ptCount val="4"/>
                <c:pt idx="0">
                  <c:v>4</c:v>
                </c:pt>
                <c:pt idx="1">
                  <c:v>38.5</c:v>
                </c:pt>
                <c:pt idx="2">
                  <c:v>55.4</c:v>
                </c:pt>
                <c:pt idx="3">
                  <c:v>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FCF-4964-8ABC-53D62F1423EF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Ene-Mar’15: 20,592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Hoja1!$E$2:$E$5</c:f>
              <c:numCache>
                <c:formatCode>0.0</c:formatCode>
                <c:ptCount val="4"/>
                <c:pt idx="0">
                  <c:v>5.4</c:v>
                </c:pt>
                <c:pt idx="1">
                  <c:v>31.8</c:v>
                </c:pt>
                <c:pt idx="2">
                  <c:v>61.9</c:v>
                </c:pt>
                <c:pt idx="3">
                  <c:v>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FCF-4964-8ABC-53D62F1423EF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Ene-Mar’16: 23,963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 w="63500" h="25400"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Hoja1!$F$2:$F$5</c:f>
              <c:numCache>
                <c:formatCode>0.0</c:formatCode>
                <c:ptCount val="4"/>
                <c:pt idx="0">
                  <c:v>3.8</c:v>
                </c:pt>
                <c:pt idx="1">
                  <c:v>28.2</c:v>
                </c:pt>
                <c:pt idx="2">
                  <c:v>61.8</c:v>
                </c:pt>
                <c:pt idx="3">
                  <c:v>6.1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FCF-4964-8ABC-53D62F1423E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91572096"/>
        <c:axId val="391572864"/>
      </c:barChart>
      <c:catAx>
        <c:axId val="391572096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391572864"/>
        <c:crosses val="autoZero"/>
        <c:auto val="1"/>
        <c:lblAlgn val="ctr"/>
        <c:lblOffset val="100"/>
        <c:noMultiLvlLbl val="0"/>
      </c:catAx>
      <c:valAx>
        <c:axId val="39157286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391572096"/>
        <c:crosses val="autoZero"/>
        <c:crossBetween val="between"/>
      </c:valAx>
      <c:spPr>
        <a:noFill/>
      </c:spPr>
    </c:plotArea>
    <c:legend>
      <c:legendPos val="t"/>
      <c:layout>
        <c:manualLayout>
          <c:xMode val="edge"/>
          <c:yMode val="edge"/>
          <c:x val="8.4182179884954318E-3"/>
          <c:y val="1.8350154050851733E-2"/>
          <c:w val="0.98092712847337971"/>
          <c:h val="0.16595631430519941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300" b="1">
          <a:latin typeface="Calibri" pitchFamily="34" charset="0"/>
        </a:defRPr>
      </a:pPr>
      <a:endParaRPr lang="es-MX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/>
              <a:t>Porcentajes</a:t>
            </a:r>
          </a:p>
        </c:rich>
      </c:tx>
      <c:layout>
        <c:manualLayout>
          <c:xMode val="edge"/>
          <c:yMode val="edge"/>
          <c:x val="0.44282152410415931"/>
          <c:y val="0.2049090133775985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8898541187731276E-2"/>
          <c:y val="0.30308478796473659"/>
          <c:w val="0.96163740887764604"/>
          <c:h val="0.608955418352209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Ene-Mar’12 : 14,734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Hoja1!$B$2:$B$5</c:f>
              <c:numCache>
                <c:formatCode>0.0</c:formatCode>
                <c:ptCount val="4"/>
                <c:pt idx="0">
                  <c:v>6.8</c:v>
                </c:pt>
                <c:pt idx="1">
                  <c:v>24.1</c:v>
                </c:pt>
                <c:pt idx="2">
                  <c:v>68.099999999999994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75A-4FBB-8206-210A93AFAFA2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Ene-Mar’13: 13,556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Hoja1!$C$2:$C$5</c:f>
              <c:numCache>
                <c:formatCode>0.0</c:formatCode>
                <c:ptCount val="4"/>
                <c:pt idx="0">
                  <c:v>5.6</c:v>
                </c:pt>
                <c:pt idx="1">
                  <c:v>22</c:v>
                </c:pt>
                <c:pt idx="2">
                  <c:v>71.8</c:v>
                </c:pt>
                <c:pt idx="3">
                  <c:v>0.6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75A-4FBB-8206-210A93AFAFA2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Ene-Mar’14: 18,149 solicitudes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Hoja1!$D$2:$D$5</c:f>
              <c:numCache>
                <c:formatCode>0.0</c:formatCode>
                <c:ptCount val="4"/>
                <c:pt idx="0">
                  <c:v>4.4000000000000004</c:v>
                </c:pt>
                <c:pt idx="1">
                  <c:v>24.2</c:v>
                </c:pt>
                <c:pt idx="2">
                  <c:v>70.400000000000006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75A-4FBB-8206-210A93AFAFA2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Ene-Mar’15: 15,153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Hoja1!$E$2:$E$5</c:f>
              <c:numCache>
                <c:formatCode>0.0</c:formatCode>
                <c:ptCount val="4"/>
                <c:pt idx="0">
                  <c:v>4.4000000000000004</c:v>
                </c:pt>
                <c:pt idx="1">
                  <c:v>19.899999999999999</c:v>
                </c:pt>
                <c:pt idx="2">
                  <c:v>75</c:v>
                </c:pt>
                <c:pt idx="3">
                  <c:v>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75A-4FBB-8206-210A93AFAFA2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Ene-Mar’16: 17,336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 w="63500" h="25400"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En la OIP</c:v>
                </c:pt>
                <c:pt idx="1">
                  <c:v>Por correo electrónico</c:v>
                </c:pt>
                <c:pt idx="2">
                  <c:v>INFOMEX</c:v>
                </c:pt>
                <c:pt idx="3">
                  <c:v>Otro medio</c:v>
                </c:pt>
              </c:strCache>
            </c:strRef>
          </c:cat>
          <c:val>
            <c:numRef>
              <c:f>Hoja1!$F$2:$F$5</c:f>
              <c:numCache>
                <c:formatCode>0.0</c:formatCode>
                <c:ptCount val="4"/>
                <c:pt idx="0">
                  <c:v>3.4</c:v>
                </c:pt>
                <c:pt idx="1">
                  <c:v>15.8</c:v>
                </c:pt>
                <c:pt idx="2">
                  <c:v>75.5</c:v>
                </c:pt>
                <c:pt idx="3">
                  <c:v>5.2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75A-4FBB-8206-210A93AFAFA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9302400"/>
        <c:axId val="419328768"/>
      </c:barChart>
      <c:catAx>
        <c:axId val="419302400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419328768"/>
        <c:crosses val="autoZero"/>
        <c:auto val="1"/>
        <c:lblAlgn val="ctr"/>
        <c:lblOffset val="100"/>
        <c:noMultiLvlLbl val="0"/>
      </c:catAx>
      <c:valAx>
        <c:axId val="41932876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419302400"/>
        <c:crosses val="autoZero"/>
        <c:crossBetween val="between"/>
      </c:valAx>
      <c:spPr>
        <a:noFill/>
      </c:spPr>
    </c:plotArea>
    <c:legend>
      <c:legendPos val="t"/>
      <c:layout>
        <c:manualLayout>
          <c:xMode val="edge"/>
          <c:yMode val="edge"/>
          <c:x val="8.9881840051959944E-3"/>
          <c:y val="1.8350154050851733E-2"/>
          <c:w val="0.98058949646620464"/>
          <c:h val="0.16504477443682727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300" b="1">
          <a:latin typeface="Calibri" pitchFamily="34" charset="0"/>
        </a:defRPr>
      </a:pPr>
      <a:endParaRPr lang="es-MX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ln w="25400">
          <a:noFill/>
        </a:ln>
      </c:spPr>
    </c:sideWall>
    <c:backWall>
      <c:thickness val="0"/>
      <c:spPr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0114709476724809E-2"/>
          <c:y val="3.9914304178022525E-2"/>
          <c:w val="0.93977058104655042"/>
          <c:h val="0.7219311061785282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3A7A7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D16-4835-87E4-F71D7212759E}"/>
              </c:ext>
            </c:extLst>
          </c:dPt>
          <c:dPt>
            <c:idx val="1"/>
            <c:invertIfNegative val="0"/>
            <c:bubble3D val="0"/>
            <c:spPr>
              <a:solidFill>
                <a:srgbClr val="EB641B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D16-4835-87E4-F71D7212759E}"/>
              </c:ext>
            </c:extLst>
          </c:dPt>
          <c:dPt>
            <c:idx val="2"/>
            <c:invertIfNegative val="0"/>
            <c:bubble3D val="0"/>
            <c:spPr>
              <a:solidFill>
                <a:srgbClr val="009999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D16-4835-87E4-F71D7212759E}"/>
              </c:ext>
            </c:extLst>
          </c:dPt>
          <c:dPt>
            <c:idx val="3"/>
            <c:invertIfNegative val="0"/>
            <c:bubble3D val="0"/>
            <c:spPr>
              <a:solidFill>
                <a:srgbClr val="33CCCC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D16-4835-87E4-F71D7212759E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D16-4835-87E4-F71D7212759E}"/>
              </c:ext>
            </c:extLst>
          </c:dPt>
          <c:dPt>
            <c:idx val="5"/>
            <c:invertIfNegative val="0"/>
            <c:bubble3D val="0"/>
            <c:spPr>
              <a:solidFill>
                <a:srgbClr val="990033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D16-4835-87E4-F71D7212759E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3D16-4835-87E4-F71D7212759E}"/>
              </c:ext>
            </c:extLst>
          </c:dPt>
          <c:dPt>
            <c:idx val="7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3D16-4835-87E4-F71D7212759E}"/>
              </c:ext>
            </c:extLst>
          </c:dPt>
          <c:dLbls>
            <c:dLbl>
              <c:idx val="0"/>
              <c:layout>
                <c:manualLayout>
                  <c:x val="-1.4470187198646958E-3"/>
                  <c:y val="-1.7227362296402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16-4835-87E4-F71D7212759E}"/>
                </c:ext>
              </c:extLst>
            </c:dLbl>
            <c:dLbl>
              <c:idx val="1"/>
              <c:layout>
                <c:manualLayout>
                  <c:x val="1.4470187198646958E-3"/>
                  <c:y val="-1.4356135247002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16-4835-87E4-F71D7212759E}"/>
                </c:ext>
              </c:extLst>
            </c:dLbl>
            <c:dLbl>
              <c:idx val="2"/>
              <c:layout>
                <c:manualLayout>
                  <c:x val="0"/>
                  <c:y val="-2.5841043444604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16-4835-87E4-F71D7212759E}"/>
                </c:ext>
              </c:extLst>
            </c:dLbl>
            <c:dLbl>
              <c:idx val="3"/>
              <c:layout>
                <c:manualLayout>
                  <c:x val="2.8940374397293917E-3"/>
                  <c:y val="-3.1583497543405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16-4835-87E4-F71D7212759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Ene-Mar’12:
24,289
solicitudes</c:v>
                </c:pt>
                <c:pt idx="1">
                  <c:v>Ene-Mar’13:
23,643
solicitudes</c:v>
                </c:pt>
                <c:pt idx="2">
                  <c:v>Ene-Mar’14:
30,248
solicitudes</c:v>
                </c:pt>
                <c:pt idx="3">
                  <c:v>Ene-Mar’15:
25,381
solicitudes</c:v>
                </c:pt>
                <c:pt idx="4">
                  <c:v>Ene-Mar’16:
29,899
solicitudes</c:v>
                </c:pt>
              </c:strCache>
            </c:strRef>
          </c:cat>
          <c:val>
            <c:numRef>
              <c:f>Hoja1!$B$2:$B$6</c:f>
              <c:numCache>
                <c:formatCode>0.0</c:formatCode>
                <c:ptCount val="5"/>
                <c:pt idx="0">
                  <c:v>3.21</c:v>
                </c:pt>
                <c:pt idx="1">
                  <c:v>3.3</c:v>
                </c:pt>
                <c:pt idx="2">
                  <c:v>3.1</c:v>
                </c:pt>
                <c:pt idx="3">
                  <c:v>3.5</c:v>
                </c:pt>
                <c:pt idx="4">
                  <c:v>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3D16-4835-87E4-F71D7212759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85193088"/>
        <c:axId val="385263104"/>
        <c:axId val="0"/>
      </c:bar3DChart>
      <c:catAx>
        <c:axId val="38519308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crossAx val="385263104"/>
        <c:crosses val="autoZero"/>
        <c:auto val="1"/>
        <c:lblAlgn val="ctr"/>
        <c:lblOffset val="100"/>
        <c:noMultiLvlLbl val="0"/>
      </c:catAx>
      <c:valAx>
        <c:axId val="385263104"/>
        <c:scaling>
          <c:orientation val="minMax"/>
          <c:max val="4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385193088"/>
        <c:crosses val="autoZero"/>
        <c:crossBetween val="between"/>
        <c:majorUnit val="3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300" b="1">
          <a:solidFill>
            <a:schemeClr val="tx1"/>
          </a:solidFill>
          <a:latin typeface="Calibri" pitchFamily="34" charset="0"/>
          <a:cs typeface="Arial" pitchFamily="34" charset="0"/>
        </a:defRPr>
      </a:pPr>
      <a:endParaRPr lang="es-MX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300" u="sng"/>
            </a:pPr>
            <a:r>
              <a:rPr lang="es-ES" sz="1300" u="sng" dirty="0"/>
              <a:t>Porcentajes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6989206275175307"/>
          <c:y val="6.2309005047259163E-2"/>
          <c:w val="0.42444196658217331"/>
          <c:h val="0.9260219328654059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Ene-Mar’12: 24,331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Programático, presupuestal y financiero</c:v>
                </c:pt>
                <c:pt idx="1">
                  <c:v>Regulatorio</c:v>
                </c:pt>
                <c:pt idx="2">
                  <c:v>Actos de gobierno</c:v>
                </c:pt>
                <c:pt idx="3">
                  <c:v>Relación con la sociedad</c:v>
                </c:pt>
                <c:pt idx="4">
                  <c:v>Organización interna</c:v>
                </c:pt>
                <c:pt idx="5">
                  <c:v>Informes y programas</c:v>
                </c:pt>
                <c:pt idx="6">
                  <c:v>Otros</c:v>
                </c:pt>
              </c:strCache>
            </c:strRef>
          </c:cat>
          <c:val>
            <c:numRef>
              <c:f>Hoja1!$B$2:$B$8</c:f>
              <c:numCache>
                <c:formatCode>0.0</c:formatCode>
                <c:ptCount val="7"/>
                <c:pt idx="0">
                  <c:v>10.6</c:v>
                </c:pt>
                <c:pt idx="1">
                  <c:v>9.1</c:v>
                </c:pt>
                <c:pt idx="2">
                  <c:v>24.1</c:v>
                </c:pt>
                <c:pt idx="3">
                  <c:v>13.3</c:v>
                </c:pt>
                <c:pt idx="4">
                  <c:v>13</c:v>
                </c:pt>
                <c:pt idx="5">
                  <c:v>17.899999999999999</c:v>
                </c:pt>
                <c:pt idx="6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2A4-4B12-955C-F9AE491AF43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Ene-Mar’13: 23,676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Programático, presupuestal y financiero</c:v>
                </c:pt>
                <c:pt idx="1">
                  <c:v>Regulatorio</c:v>
                </c:pt>
                <c:pt idx="2">
                  <c:v>Actos de gobierno</c:v>
                </c:pt>
                <c:pt idx="3">
                  <c:v>Relación con la sociedad</c:v>
                </c:pt>
                <c:pt idx="4">
                  <c:v>Organización interna</c:v>
                </c:pt>
                <c:pt idx="5">
                  <c:v>Informes y programas</c:v>
                </c:pt>
                <c:pt idx="6">
                  <c:v>Otros</c:v>
                </c:pt>
              </c:strCache>
            </c:strRef>
          </c:cat>
          <c:val>
            <c:numRef>
              <c:f>Hoja1!$C$2:$C$8</c:f>
              <c:numCache>
                <c:formatCode>0.0</c:formatCode>
                <c:ptCount val="7"/>
                <c:pt idx="0">
                  <c:v>13.8</c:v>
                </c:pt>
                <c:pt idx="1">
                  <c:v>6.1</c:v>
                </c:pt>
                <c:pt idx="2">
                  <c:v>24.8</c:v>
                </c:pt>
                <c:pt idx="3">
                  <c:v>10.4</c:v>
                </c:pt>
                <c:pt idx="4">
                  <c:v>11</c:v>
                </c:pt>
                <c:pt idx="5">
                  <c:v>23.9</c:v>
                </c:pt>
                <c:pt idx="6">
                  <c:v>9.9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2A4-4B12-955C-F9AE491AF431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Ene-Mar’14: 30,257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/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Programático, presupuestal y financiero</c:v>
                </c:pt>
                <c:pt idx="1">
                  <c:v>Regulatorio</c:v>
                </c:pt>
                <c:pt idx="2">
                  <c:v>Actos de gobierno</c:v>
                </c:pt>
                <c:pt idx="3">
                  <c:v>Relación con la sociedad</c:v>
                </c:pt>
                <c:pt idx="4">
                  <c:v>Organización interna</c:v>
                </c:pt>
                <c:pt idx="5">
                  <c:v>Informes y programas</c:v>
                </c:pt>
                <c:pt idx="6">
                  <c:v>Otros</c:v>
                </c:pt>
              </c:strCache>
            </c:strRef>
          </c:cat>
          <c:val>
            <c:numRef>
              <c:f>Hoja1!$D$2:$D$8</c:f>
              <c:numCache>
                <c:formatCode>0.0</c:formatCode>
                <c:ptCount val="7"/>
                <c:pt idx="0">
                  <c:v>20.100000000000001</c:v>
                </c:pt>
                <c:pt idx="1">
                  <c:v>6.8</c:v>
                </c:pt>
                <c:pt idx="2">
                  <c:v>19.100000000000001</c:v>
                </c:pt>
                <c:pt idx="3">
                  <c:v>10.4</c:v>
                </c:pt>
                <c:pt idx="4">
                  <c:v>13.3</c:v>
                </c:pt>
                <c:pt idx="5">
                  <c:v>22.4</c:v>
                </c:pt>
                <c:pt idx="6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2A4-4B12-955C-F9AE491AF431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Ene-Mar’15: 25,419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/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Programático, presupuestal y financiero</c:v>
                </c:pt>
                <c:pt idx="1">
                  <c:v>Regulatorio</c:v>
                </c:pt>
                <c:pt idx="2">
                  <c:v>Actos de gobierno</c:v>
                </c:pt>
                <c:pt idx="3">
                  <c:v>Relación con la sociedad</c:v>
                </c:pt>
                <c:pt idx="4">
                  <c:v>Organización interna</c:v>
                </c:pt>
                <c:pt idx="5">
                  <c:v>Informes y programas</c:v>
                </c:pt>
                <c:pt idx="6">
                  <c:v>Otros</c:v>
                </c:pt>
              </c:strCache>
            </c:strRef>
          </c:cat>
          <c:val>
            <c:numRef>
              <c:f>Hoja1!$E$2:$E$8</c:f>
              <c:numCache>
                <c:formatCode>0.0</c:formatCode>
                <c:ptCount val="7"/>
                <c:pt idx="0">
                  <c:v>13.7</c:v>
                </c:pt>
                <c:pt idx="1">
                  <c:v>6.5</c:v>
                </c:pt>
                <c:pt idx="2">
                  <c:v>21.6</c:v>
                </c:pt>
                <c:pt idx="3">
                  <c:v>10.5</c:v>
                </c:pt>
                <c:pt idx="4">
                  <c:v>11.8</c:v>
                </c:pt>
                <c:pt idx="5">
                  <c:v>26.8</c:v>
                </c:pt>
                <c:pt idx="6">
                  <c:v>9.1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2A4-4B12-955C-F9AE491AF431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Ene-Mar’16: 29,928 solicitudes</c:v>
                </c:pt>
              </c:strCache>
            </c:strRef>
          </c:tx>
          <c:spPr>
            <a:solidFill>
              <a:srgbClr val="1F497D">
                <a:lumMod val="75000"/>
              </a:srgb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Hoja1!$A$2:$A$8</c:f>
              <c:strCache>
                <c:ptCount val="7"/>
                <c:pt idx="0">
                  <c:v>Programático, presupuestal y financiero</c:v>
                </c:pt>
                <c:pt idx="1">
                  <c:v>Regulatorio</c:v>
                </c:pt>
                <c:pt idx="2">
                  <c:v>Actos de gobierno</c:v>
                </c:pt>
                <c:pt idx="3">
                  <c:v>Relación con la sociedad</c:v>
                </c:pt>
                <c:pt idx="4">
                  <c:v>Organización interna</c:v>
                </c:pt>
                <c:pt idx="5">
                  <c:v>Informes y programas</c:v>
                </c:pt>
                <c:pt idx="6">
                  <c:v>Otros</c:v>
                </c:pt>
              </c:strCache>
            </c:strRef>
          </c:cat>
          <c:val>
            <c:numRef>
              <c:f>Hoja1!$F$2:$F$8</c:f>
              <c:numCache>
                <c:formatCode>0.0</c:formatCode>
                <c:ptCount val="7"/>
                <c:pt idx="0">
                  <c:v>8.8000000000000007</c:v>
                </c:pt>
                <c:pt idx="1">
                  <c:v>7.9</c:v>
                </c:pt>
                <c:pt idx="2">
                  <c:v>23.7</c:v>
                </c:pt>
                <c:pt idx="3">
                  <c:v>9</c:v>
                </c:pt>
                <c:pt idx="4">
                  <c:v>12.6</c:v>
                </c:pt>
                <c:pt idx="5">
                  <c:v>30.3</c:v>
                </c:pt>
                <c:pt idx="6">
                  <c:v>7.6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2A4-4B12-955C-F9AE491AF43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4"/>
        <c:axId val="394206208"/>
        <c:axId val="394203904"/>
      </c:barChart>
      <c:valAx>
        <c:axId val="394203904"/>
        <c:scaling>
          <c:orientation val="minMax"/>
        </c:scaling>
        <c:delete val="1"/>
        <c:axPos val="t"/>
        <c:numFmt formatCode="0.0" sourceLinked="1"/>
        <c:majorTickMark val="out"/>
        <c:minorTickMark val="none"/>
        <c:tickLblPos val="none"/>
        <c:crossAx val="394206208"/>
        <c:crosses val="autoZero"/>
        <c:crossBetween val="between"/>
      </c:valAx>
      <c:catAx>
        <c:axId val="394206208"/>
        <c:scaling>
          <c:orientation val="maxMin"/>
        </c:scaling>
        <c:delete val="0"/>
        <c:axPos val="l"/>
        <c:numFmt formatCode="General" sourceLinked="0"/>
        <c:majorTickMark val="cross"/>
        <c:minorTickMark val="none"/>
        <c:tickLblPos val="nextTo"/>
        <c:crossAx val="394203904"/>
        <c:crosses val="autoZero"/>
        <c:auto val="1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0.77263990869701349"/>
          <c:y val="0.20247011935382708"/>
          <c:w val="0.21782664788997416"/>
          <c:h val="0.5959105809621715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MX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tx>
        <c:rich>
          <a:bodyPr/>
          <a:lstStyle/>
          <a:p>
            <a:pPr>
              <a:defRPr sz="1300" u="sng"/>
            </a:pPr>
            <a:r>
              <a:rPr lang="es-ES" sz="1300" u="sng"/>
              <a:t>Porcentajes</a:t>
            </a:r>
          </a:p>
        </c:rich>
      </c:tx>
      <c:layout>
        <c:manualLayout>
          <c:xMode val="edge"/>
          <c:yMode val="edge"/>
          <c:x val="0.43840468259147403"/>
          <c:y val="0.206527978372773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5476517101964514E-2"/>
          <c:y val="0.27675744361737575"/>
          <c:w val="0.95671507513657905"/>
          <c:h val="0.639937769260205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Ene-Mar’12: 24,331 solicitudes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Sí. Toda la información</c:v>
                </c:pt>
                <c:pt idx="1">
                  <c:v>Sí. Una parte</c:v>
                </c:pt>
                <c:pt idx="2">
                  <c:v>No</c:v>
                </c:pt>
              </c:strCache>
            </c:strRef>
          </c:cat>
          <c:val>
            <c:numRef>
              <c:f>Hoja1!$B$2:$B$4</c:f>
              <c:numCache>
                <c:formatCode>0.0</c:formatCode>
                <c:ptCount val="3"/>
                <c:pt idx="0">
                  <c:v>3.3</c:v>
                </c:pt>
                <c:pt idx="1">
                  <c:v>0.2</c:v>
                </c:pt>
                <c:pt idx="2">
                  <c:v>96.5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7CF-49B0-8D94-B3A4E19C026D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Ene-Mar’13: 23,676 solicitudes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Sí. Toda la información</c:v>
                </c:pt>
                <c:pt idx="1">
                  <c:v>Sí. Una parte</c:v>
                </c:pt>
                <c:pt idx="2">
                  <c:v>No</c:v>
                </c:pt>
              </c:strCache>
            </c:strRef>
          </c:cat>
          <c:val>
            <c:numRef>
              <c:f>Hoja1!$C$2:$C$4</c:f>
              <c:numCache>
                <c:formatCode>0.0</c:formatCode>
                <c:ptCount val="3"/>
                <c:pt idx="0">
                  <c:v>1.8</c:v>
                </c:pt>
                <c:pt idx="1">
                  <c:v>0.2</c:v>
                </c:pt>
                <c:pt idx="2">
                  <c:v>97.9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7CF-49B0-8D94-B3A4E19C026D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Ene-Mar’14: 30,257 solicitudes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Sí. Toda la información</c:v>
                </c:pt>
                <c:pt idx="1">
                  <c:v>Sí. Una parte</c:v>
                </c:pt>
                <c:pt idx="2">
                  <c:v>No</c:v>
                </c:pt>
              </c:strCache>
            </c:strRef>
          </c:cat>
          <c:val>
            <c:numRef>
              <c:f>Hoja1!$D$2:$D$4</c:f>
              <c:numCache>
                <c:formatCode>0.0</c:formatCode>
                <c:ptCount val="3"/>
                <c:pt idx="0">
                  <c:v>2.7</c:v>
                </c:pt>
                <c:pt idx="1">
                  <c:v>0.2</c:v>
                </c:pt>
                <c:pt idx="2">
                  <c:v>97.1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7CF-49B0-8D94-B3A4E19C026D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Ene-Mar’15: 25,419 solicitudes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Sí. Toda la información</c:v>
                </c:pt>
                <c:pt idx="1">
                  <c:v>Sí. Una parte</c:v>
                </c:pt>
                <c:pt idx="2">
                  <c:v>No</c:v>
                </c:pt>
              </c:strCache>
            </c:strRef>
          </c:cat>
          <c:val>
            <c:numRef>
              <c:f>Hoja1!$E$2:$E$4</c:f>
              <c:numCache>
                <c:formatCode>0.0</c:formatCode>
                <c:ptCount val="3"/>
                <c:pt idx="0">
                  <c:v>1.1000000000000001</c:v>
                </c:pt>
                <c:pt idx="1">
                  <c:v>0.2</c:v>
                </c:pt>
                <c:pt idx="2">
                  <c:v>98.6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7CF-49B0-8D94-B3A4E19C026D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Ene-Mar’16: 29,928 solicitudes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Hoja1!$A$2:$A$4</c:f>
              <c:strCache>
                <c:ptCount val="3"/>
                <c:pt idx="0">
                  <c:v>Sí. Toda la información</c:v>
                </c:pt>
                <c:pt idx="1">
                  <c:v>Sí. Una parte</c:v>
                </c:pt>
                <c:pt idx="2">
                  <c:v>No</c:v>
                </c:pt>
              </c:strCache>
            </c:strRef>
          </c:cat>
          <c:val>
            <c:numRef>
              <c:f>Hoja1!$F$2:$F$4</c:f>
              <c:numCache>
                <c:formatCode>0.0</c:formatCode>
                <c:ptCount val="3"/>
                <c:pt idx="0">
                  <c:v>0.7</c:v>
                </c:pt>
                <c:pt idx="1">
                  <c:v>0.1</c:v>
                </c:pt>
                <c:pt idx="2">
                  <c:v>99.2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7CF-49B0-8D94-B3A4E19C026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26996480"/>
        <c:axId val="426998016"/>
      </c:barChart>
      <c:catAx>
        <c:axId val="426996480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426998016"/>
        <c:crosses val="autoZero"/>
        <c:auto val="1"/>
        <c:lblAlgn val="ctr"/>
        <c:lblOffset val="100"/>
        <c:noMultiLvlLbl val="0"/>
      </c:catAx>
      <c:valAx>
        <c:axId val="42699801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426996480"/>
        <c:crosses val="autoZero"/>
        <c:crossBetween val="between"/>
      </c:valAx>
      <c:spPr>
        <a:noFill/>
      </c:spPr>
    </c:plotArea>
    <c:legend>
      <c:legendPos val="t"/>
      <c:layout>
        <c:manualLayout>
          <c:xMode val="edge"/>
          <c:yMode val="edge"/>
          <c:x val="9.5258860126652602E-3"/>
          <c:y val="1.5662611561678339E-2"/>
          <c:w val="0.97977724697255852"/>
          <c:h val="0.155875620301448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300" b="1">
          <a:latin typeface="Calibri" pitchFamily="34" charset="0"/>
        </a:defRPr>
      </a:pPr>
      <a:endParaRPr lang="es-MX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0.24134</cdr:x>
      <cdr:y>0</cdr:y>
    </cdr:from>
    <cdr:to>
      <cdr:x>0.75866</cdr:x>
      <cdr:y>0.06584</cdr:y>
    </cdr:to>
    <cdr:sp macro="" textlink="">
      <cdr:nvSpPr>
        <cdr:cNvPr id="2" name="10 CuadroTexto"/>
        <cdr:cNvSpPr txBox="1"/>
      </cdr:nvSpPr>
      <cdr:spPr>
        <a:xfrm xmlns:a="http://schemas.openxmlformats.org/drawingml/2006/main">
          <a:off x="1755203" y="0"/>
          <a:ext cx="3762402" cy="29238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MX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MX" sz="1300" b="1" dirty="0">
              <a:latin typeface="Calibri" pitchFamily="34" charset="0"/>
            </a:rPr>
            <a:t>Promedio de servidores públicos involucrados</a:t>
          </a:r>
          <a:endParaRPr lang="es-ES" sz="1300" b="1" dirty="0">
            <a:latin typeface="Calibri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443" cy="4940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64" y="1"/>
            <a:ext cx="2946443" cy="4940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3AFCC80-CC64-4477-893C-008284F3E21F}" type="datetimeFigureOut">
              <a:rPr lang="es-ES"/>
              <a:pPr>
                <a:defRPr/>
              </a:pPr>
              <a:t>10/05/2016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0552" y="4690945"/>
            <a:ext cx="5436572" cy="4443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9378514"/>
            <a:ext cx="2946443" cy="4940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64" y="9378514"/>
            <a:ext cx="2946443" cy="494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C447A02-E474-4962-995F-1F4C7E41EFE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1880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4BACC6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-1" y="0"/>
            <a:ext cx="914400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BDEE5-9B63-4300-8681-4304F48AA04A}" type="datetimeFigureOut">
              <a:rPr lang="es-ES"/>
              <a:pPr>
                <a:defRPr/>
              </a:pPr>
              <a:t>10/05/2016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D18A8-176F-4C5B-9B67-2D00E18256E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5D205-C2E9-4095-B8A4-50DD071F751B}" type="datetimeFigureOut">
              <a:rPr lang="es-ES"/>
              <a:pPr>
                <a:defRPr/>
              </a:pPr>
              <a:t>10/05/2016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A8611-941A-47D5-A3D4-182DCF08FD2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D344F-2E51-4025-9264-2491E162BCA0}" type="datetimeFigureOut">
              <a:rPr lang="es-ES"/>
              <a:pPr>
                <a:defRPr/>
              </a:pPr>
              <a:t>10/05/2016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F5548-B256-482C-9A68-40629882381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4763"/>
            <a:ext cx="9144000" cy="68675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F54CF-A3ED-4113-95FF-A312E26CEC00}" type="datetimeFigureOut">
              <a:rPr lang="es-ES"/>
              <a:pPr>
                <a:defRPr/>
              </a:pPr>
              <a:t>10/05/2016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D1C2A-65CB-4327-AB5E-FD1211BC3BF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EBC9B-C2DF-44A6-BAEC-A79F9DFF15E0}" type="datetimeFigureOut">
              <a:rPr lang="es-ES"/>
              <a:pPr>
                <a:defRPr/>
              </a:pPr>
              <a:t>10/05/2016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3C8A3-52B5-467F-978A-C4FF805F4D1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7BF24-0CA2-4825-A7BA-BD8A9F070734}" type="datetimeFigureOut">
              <a:rPr lang="es-ES"/>
              <a:pPr>
                <a:defRPr/>
              </a:pPr>
              <a:t>10/05/2016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A0021-A5DF-4469-981C-0ED0D7FAE74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098D2-E6BD-4F1F-9E0D-EC4198901816}" type="datetimeFigureOut">
              <a:rPr lang="es-ES"/>
              <a:pPr>
                <a:defRPr/>
              </a:pPr>
              <a:t>10/05/2016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72A37-E739-4E76-9EE4-33E8236D0772}" type="slidenum">
              <a:rPr lang="es-ES"/>
              <a:pPr/>
              <a:t>‹Nº›</a:t>
            </a:fld>
            <a:endParaRPr lang="es-ES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993" y="31406"/>
            <a:ext cx="9064736" cy="900000"/>
          </a:xfrm>
          <a:prstGeom prst="roundRect">
            <a:avLst>
              <a:gd name="adj" fmla="val 18156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Imagen 5"/>
          <p:cNvPicPr>
            <a:picLocks noChangeAspect="1"/>
          </p:cNvPicPr>
          <p:nvPr userDrawn="1"/>
        </p:nvPicPr>
        <p:blipFill rotWithShape="1">
          <a:blip r:embed="rId3"/>
          <a:srcRect l="43230"/>
          <a:stretch/>
        </p:blipFill>
        <p:spPr>
          <a:xfrm>
            <a:off x="8086353" y="31406"/>
            <a:ext cx="1011221" cy="900000"/>
          </a:xfrm>
          <a:prstGeom prst="roundRect">
            <a:avLst>
              <a:gd name="adj" fmla="val 1457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scene3d>
            <a:camera prst="orthographicFront"/>
            <a:lightRig rig="soft" dir="t"/>
          </a:scene3d>
          <a:sp3d/>
        </p:spPr>
      </p:pic>
      <p:pic>
        <p:nvPicPr>
          <p:cNvPr id="7" name="Imagen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3269" y="95954"/>
            <a:ext cx="576000" cy="7165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4627A-C309-4C56-867B-905C711AACD4}" type="datetimeFigureOut">
              <a:rPr lang="es-ES"/>
              <a:pPr>
                <a:defRPr/>
              </a:pPr>
              <a:t>10/05/2016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536A5-0911-4D01-BC38-B0F99AC03A8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BFCE1-6A84-449B-B566-ED6A2D69E63B}" type="datetimeFigureOut">
              <a:rPr lang="es-ES"/>
              <a:pPr>
                <a:defRPr/>
              </a:pPr>
              <a:t>10/05/2016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68BFD-9D21-446E-B63F-53D7C92DCD3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9B20FA-AED8-4E7A-97B7-7C15F783BA3F}" type="datetimeFigureOut">
              <a:rPr lang="es-ES"/>
              <a:pPr>
                <a:defRPr/>
              </a:pPr>
              <a:t>10/05/2016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8AA4104F-2690-4610-8930-35A730557D82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  <p:sldLayoutId id="2147484201" r:id="rId2"/>
    <p:sldLayoutId id="2147484202" r:id="rId3"/>
    <p:sldLayoutId id="2147484203" r:id="rId4"/>
    <p:sldLayoutId id="2147484204" r:id="rId5"/>
    <p:sldLayoutId id="2147484205" r:id="rId6"/>
    <p:sldLayoutId id="2147484206" r:id="rId7"/>
    <p:sldLayoutId id="2147484207" r:id="rId8"/>
    <p:sldLayoutId id="2147484208" r:id="rId9"/>
    <p:sldLayoutId id="2147484209" r:id="rId10"/>
    <p:sldLayoutId id="21474842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871182" y="5877272"/>
            <a:ext cx="8032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chemeClr val="bg1"/>
                </a:solidFill>
                <a:latin typeface="+mn-lt"/>
              </a:rPr>
              <a:t>Mayo</a:t>
            </a:r>
          </a:p>
          <a:p>
            <a:pPr algn="ctr"/>
            <a:r>
              <a:rPr lang="es-MX" sz="1600" b="1" dirty="0" smtClean="0">
                <a:solidFill>
                  <a:schemeClr val="bg1"/>
                </a:solidFill>
                <a:latin typeface="+mn-lt"/>
              </a:rPr>
              <a:t>2016</a:t>
            </a:r>
            <a:endParaRPr lang="es-MX" sz="16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804" y="1856254"/>
            <a:ext cx="2196000" cy="2731723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1570524" y="4653136"/>
            <a:ext cx="2097330" cy="40011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algn="ctr"/>
            <a:r>
              <a:rPr lang="es-MX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Segundo Pleno</a:t>
            </a:r>
            <a:endParaRPr lang="es-E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10 Rectángulo"/>
          <p:cNvSpPr/>
          <p:nvPr/>
        </p:nvSpPr>
        <p:spPr>
          <a:xfrm>
            <a:off x="4788024" y="1987490"/>
            <a:ext cx="385540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600" b="1" dirty="0" smtClean="0">
                <a:solidFill>
                  <a:schemeClr val="bg1"/>
                </a:solidFill>
                <a:latin typeface="Calibri" pitchFamily="34" charset="0"/>
              </a:rPr>
              <a:t>Informe Estadístico del Ejercicio del Derecho de Acceso a la Información Pública en el Distrito Federal</a:t>
            </a:r>
            <a:endParaRPr lang="es-ES" sz="2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10 Rectángulo"/>
          <p:cNvSpPr/>
          <p:nvPr/>
        </p:nvSpPr>
        <p:spPr>
          <a:xfrm>
            <a:off x="4470292" y="4360748"/>
            <a:ext cx="417313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600" b="1" dirty="0" smtClean="0">
                <a:solidFill>
                  <a:schemeClr val="bg1"/>
                </a:solidFill>
                <a:latin typeface="Calibri" pitchFamily="34" charset="0"/>
              </a:rPr>
              <a:t>2006 - Primer trimestre 2016</a:t>
            </a:r>
            <a:endParaRPr lang="es-ES" sz="26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10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Ente obligado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a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452893"/>
              </p:ext>
            </p:extLst>
          </p:nvPr>
        </p:nvGraphicFramePr>
        <p:xfrm>
          <a:off x="66940" y="1068571"/>
          <a:ext cx="9000000" cy="561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Entes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360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2011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de Evaluación del Desarrollo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de la Judicatura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para Prevenir y Eliminar la Discriminación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Contraloría General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Coordinación de los Centros de Transferencia Modal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Corporación Mexicana de Impresión,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Álvaro Obregón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Azcapotzalco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Benito Juárez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Coyoacán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Cuajimalpa de Morelos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Cuauhtémoc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Gustavo A. Madero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Iztacalco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Iztapalapa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La Magdalena Contreras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870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11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Ente obligado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a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034069"/>
              </p:ext>
            </p:extLst>
          </p:nvPr>
        </p:nvGraphicFramePr>
        <p:xfrm>
          <a:off x="66940" y="1068571"/>
          <a:ext cx="9000000" cy="54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Entes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360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2011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Miguel Hidalgo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Tláhuac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Tlalpan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Venustiano Carranza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Escuela de Administración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Central de Abasto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Centro Histórico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de Apoyo a la Infraestructura Vial y del Transporte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de Recuperación Crediticia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Educación Garantizada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Fondo de Apoyo a la Educación y el Empleo de las y los Jóvenes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Fondo para el Desarrollo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392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12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Ente obligado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a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588298"/>
              </p:ext>
            </p:extLst>
          </p:nvPr>
        </p:nvGraphicFramePr>
        <p:xfrm>
          <a:off x="66940" y="1068571"/>
          <a:ext cx="9000000" cy="532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Entes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360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2011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Museo de Arte Popular Mexicano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Museo del Estanquillo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para el Fondo de Promoción para el Financiamiento del Transporte Público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para el Mejoramiento de las Vías de Comunicación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para la Promoción y Desarrollo del Cine Mexicano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Público Ciudad Digital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Público Complejo Ambiental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Público de la Zona de Santa Fe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Público del Fondo de Apoyo a la Procuración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Ambiental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de Desarrollo Económico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de Seguridad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Mixto de Promoción Turística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el Desarrollo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63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13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Ente obligado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a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218354"/>
              </p:ext>
            </p:extLst>
          </p:nvPr>
        </p:nvGraphicFramePr>
        <p:xfrm>
          <a:off x="66940" y="1068571"/>
          <a:ext cx="9000000" cy="561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Entes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360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2011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la Atención y Apoyo a las Víctimas del Delito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Heroico Cuerpo de Bomberos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Acceso a la Información Pública y Protección de Datos Personales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Asistencia e Integración Social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Capacitación para el Trabajo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Ciencia y Tecnología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Educación Media Superior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Formación Profesional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la Juventud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las Mujeres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Verificación Administrativa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Vivienda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del Deporte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Electoral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Local de la Infraestructura Física Educativa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23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14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Ente obligado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a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852356"/>
              </p:ext>
            </p:extLst>
          </p:nvPr>
        </p:nvGraphicFramePr>
        <p:xfrm>
          <a:off x="66940" y="1068571"/>
          <a:ext cx="9000000" cy="565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Entes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360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2011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para la Atención de los Adultos Mayores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para la Atención y Prevención de las Adicciones en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para la Integración al Desarrollo de las Personas con Discapacidad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para la Seguridad de las Construcciones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Técnico de Formación Policial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Jefatura de Gobierno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Junta de Asistencia Privada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Junta Local de Conciliación y Arbitraje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Mecanismo de Seguimiento y Evaluación del Programa de Derechos Humanos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Metrobús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Oficialía Mayor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Planta de Asfalto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Policía Auxiliar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Policía Bancaria e Industrial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PROCDMX,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099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15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Ente obligado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a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428235"/>
              </p:ext>
            </p:extLst>
          </p:nvPr>
        </p:nvGraphicFramePr>
        <p:xfrm>
          <a:off x="66940" y="1068571"/>
          <a:ext cx="9000000" cy="54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Entes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360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2011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Procuraduría Ambiental y del Ordenamiento Territorial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Procuraduría General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Procuraduría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 Metro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Red de Transporte de Pasajeros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Ciencia, Tecnología e Innovación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Cultura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Desarrollo Económico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Desarrollo Rural y Equidad para las Comunidades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Desarrollo Social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Desarrollo Urbano y Vivienda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Educación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Finanzas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Gobierno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Movilidad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Obras y Servicios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Protección Civil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4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16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Ente obligado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a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030589"/>
              </p:ext>
            </p:extLst>
          </p:nvPr>
        </p:nvGraphicFramePr>
        <p:xfrm>
          <a:off x="66940" y="1068571"/>
          <a:ext cx="9000000" cy="54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Entes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360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2011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Salud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Seguridad Pública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Trabajo y Fomento al Empleo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Turismo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del Medio Ambiente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Transportes Eléctricos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Público de Localización Telefónica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 de Salud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 Metropolitanos,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de Aguas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de Radio y Televisión Digital del Gobierno del Distrito Federal (Capital 21)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de Transporte Colectivo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para el Desarrollo Integral de la Familia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Tribunal de lo Contencioso Administrativo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Tribunal Electoral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Tribunal Superior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94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17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Ente obligado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a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853229"/>
              </p:ext>
            </p:extLst>
          </p:nvPr>
        </p:nvGraphicFramePr>
        <p:xfrm>
          <a:off x="66940" y="1068571"/>
          <a:ext cx="9000000" cy="561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Entes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360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2011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Universidad Autónoma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Encuentro Social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MORENA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Movimiento Ciudadano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Nueva Alianza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Partido Acción Nacional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Partido de la Revolución Democrática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Partido del Trabajo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Partido Humanista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Partido Revolucionario Institucional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Partido Socialdemócrata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Partido Verde Ecologista de México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Irrevocable de Administración con Actividades Empresariales, identificado con el número F/1889 “Corredor Cultural Chapultepec-Zona Rosa” 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Total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6,621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19,044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41,164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96,233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89,571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94,048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91,576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103,470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111,964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106,525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33,489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Total Entes obligados por año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  <a:endParaRPr lang="es-E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83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18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1.4 Total de solicitudes por Órgano de gobierno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a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5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169579"/>
              </p:ext>
            </p:extLst>
          </p:nvPr>
        </p:nvGraphicFramePr>
        <p:xfrm>
          <a:off x="154861" y="1257874"/>
          <a:ext cx="8809627" cy="4860000"/>
        </p:xfrm>
        <a:graphic>
          <a:graphicData uri="http://schemas.openxmlformats.org/drawingml/2006/table">
            <a:tbl>
              <a:tblPr/>
              <a:tblGrid>
                <a:gridCol w="364546"/>
                <a:gridCol w="1055635"/>
                <a:gridCol w="659772"/>
                <a:gridCol w="659772"/>
                <a:gridCol w="659772"/>
                <a:gridCol w="659772"/>
                <a:gridCol w="659772"/>
                <a:gridCol w="659772"/>
                <a:gridCol w="659772"/>
                <a:gridCol w="659772"/>
                <a:gridCol w="659772"/>
                <a:gridCol w="725749"/>
                <a:gridCol w="725749"/>
              </a:tblGrid>
              <a:tr h="540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Órgano </a:t>
                      </a: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de</a:t>
                      </a:r>
                    </a:p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gobierno 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2006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2007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2008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2009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2010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2011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2012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2013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2014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2015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Ene-Mar’16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Ejecutivo 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5,059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15,601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34,116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80,521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74,321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79,604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77,458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89,891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99,142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95,438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30,389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tabLst/>
                      </a:pPr>
                      <a:r>
                        <a:rPr lang="es-ES" sz="11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Administración</a:t>
                      </a:r>
                    </a:p>
                    <a:p>
                      <a:pPr marL="0" indent="0" algn="l" fontAlgn="ctr">
                        <a:tabLst/>
                      </a:pPr>
                      <a:r>
                        <a:rPr lang="es-ES" sz="11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Pública Central</a:t>
                      </a:r>
                      <a:endParaRPr lang="es-ES" sz="1100" b="1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6,556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13,044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28,171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29,717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32,618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30,378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38,090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39,242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37,677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12,928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Desconcentrados y Paraestatales </a:t>
                      </a:r>
                      <a:r>
                        <a:rPr lang="es-ES" sz="1100" b="1" i="1" u="none" strike="noStrike" baseline="3000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  <a:r>
                        <a:rPr lang="es-ES" sz="11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endParaRPr lang="es-ES" sz="1100" b="1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3,758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7,952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22,745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18,500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19,159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22,535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26,854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25,751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8,623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Delegaciones </a:t>
                      </a:r>
                    </a:p>
                    <a:p>
                      <a:pPr algn="l" fontAlgn="ctr"/>
                      <a:r>
                        <a:rPr lang="es-ES" sz="1100" b="1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Políticas</a:t>
                      </a:r>
                      <a:endParaRPr lang="es-ES" sz="1100" b="1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5,287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13,120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29,605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27,827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28,904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29,266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33,046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32,010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8,838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Judicial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2,723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2,714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627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Legislativo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2,550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4,760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4,554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4,766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783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Autónomo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3,732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6,525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6,208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5,297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5,600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5,511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5,676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4,853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1,390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540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1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Partidos</a:t>
                      </a:r>
                      <a:r>
                        <a:rPr kumimoji="0" lang="es-ES" sz="11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Políticos en el</a:t>
                      </a:r>
                    </a:p>
                    <a:p>
                      <a:pPr marL="0" algn="l" rtl="0" eaLnBrk="1" fontAlgn="b" latinLnBrk="0" hangingPunct="1"/>
                      <a:r>
                        <a:rPr kumimoji="0" lang="es-ES" sz="11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Distrito Federal</a:t>
                      </a:r>
                      <a:endParaRPr kumimoji="0" lang="es-ES" sz="11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4,208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2,808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300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1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Otro tipo de Ente</a:t>
                      </a:r>
                      <a:endParaRPr kumimoji="0" lang="es-ES" sz="11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Total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6,621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19,044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41,164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96,233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89,571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94,048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91,576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103,470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111,964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106,525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33,489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79512" y="6171996"/>
            <a:ext cx="8712967" cy="419103"/>
          </a:xfrm>
          <a:prstGeom prst="rect">
            <a:avLst/>
          </a:prstGeom>
        </p:spPr>
        <p:txBody>
          <a:bodyPr/>
          <a:lstStyle/>
          <a:p>
            <a:pPr marL="85725" indent="-857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kern="0" baseline="3000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1 </a:t>
            </a:r>
            <a:r>
              <a:rPr lang="es-MX" sz="1000" b="1" dirty="0" smtClean="0">
                <a:latin typeface="Calibri" pitchFamily="34" charset="0"/>
              </a:rPr>
              <a:t>Conforme al artículo 97 del Estatuto de Gobierno del D.F., la Administración Pública Paraestatal está integrada por los Organismos Descentralizados, las Empresas de Participación Estatal Mayoritaria y los Fideicomisos Públicos</a:t>
            </a:r>
            <a:r>
              <a:rPr lang="es-MX" sz="1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.</a:t>
            </a:r>
            <a:endParaRPr lang="es-MX" sz="1000" b="1" kern="0" dirty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63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386070" y="1999726"/>
            <a:ext cx="63802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="1" dirty="0" smtClean="0">
                <a:solidFill>
                  <a:prstClr val="black"/>
                </a:solidFill>
                <a:latin typeface="Calibri" pitchFamily="34" charset="0"/>
              </a:rPr>
              <a:t>2. Resultados del Ejercicio del Derecho de Acceso a la Información Pública en el Distrito Federal</a:t>
            </a:r>
          </a:p>
        </p:txBody>
      </p:sp>
    </p:spTree>
    <p:extLst>
      <p:ext uri="{BB962C8B-B14F-4D97-AF65-F5344CB8AC3E}">
        <p14:creationId xmlns:p14="http://schemas.microsoft.com/office/powerpoint/2010/main" val="380009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</a:t>
            </a:fld>
            <a:endParaRPr lang="es-MX" dirty="0"/>
          </a:p>
        </p:txBody>
      </p:sp>
      <p:sp>
        <p:nvSpPr>
          <p:cNvPr id="40" name="Rectangle 3"/>
          <p:cNvSpPr txBox="1">
            <a:spLocks noChangeArrowheads="1"/>
          </p:cNvSpPr>
          <p:nvPr/>
        </p:nvSpPr>
        <p:spPr>
          <a:xfrm>
            <a:off x="816565" y="1268760"/>
            <a:ext cx="7511232" cy="5256584"/>
          </a:xfrm>
          <a:prstGeom prst="rect">
            <a:avLst/>
          </a:prstGeom>
        </p:spPr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Con base en las solicitudes capturadas por los Entes Obligados en </a:t>
            </a: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el </a:t>
            </a:r>
            <a:r>
              <a:rPr lang="es-MX" sz="2000" b="1" i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Sistema de Captura de Reportes Estadísticos de Solicitudes de </a:t>
            </a:r>
            <a:r>
              <a:rPr lang="es-MX" sz="2000" b="1" i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Información (SICRESI)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, se realizó el presente reporte a fin de: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 b="1" kern="0" dirty="0" smtClean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Dar </a:t>
            </a: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a conocer 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el total de solicitudes de información pública (SIP) y de datos personales (SDP) </a:t>
            </a: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correspondiente al 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primer trimestre de 2016, así como los totales para los años 2006, 2007, 2008, 2009, 2010, 2011, 2012, 2013, 2014 y 2015.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 b="1" kern="0" dirty="0" smtClean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Difundir la información que se obtiene mediante las variables que son observadas en el </a:t>
            </a:r>
            <a:r>
              <a:rPr lang="es-MX" sz="2000" b="1" i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SICRESI,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 para los periodos 2012, 2013, 2014, 2015 y primer trimestre de 2016.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MX" sz="2000" b="1" kern="0" dirty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Brindar </a:t>
            </a: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información para la oportuna toma de decisiones para mejorar la política pública de la transparencia y de la promoción del Ejercicio del Derecho de Acceso a la Información (EDAI) en el Distrito Federal.</a:t>
            </a:r>
          </a:p>
        </p:txBody>
      </p:sp>
      <p:sp>
        <p:nvSpPr>
          <p:cNvPr id="5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Calibri" pitchFamily="34" charset="0"/>
                <a:ea typeface="ヒラギノ角ゴ Pro W3" pitchFamily="16" charset="-128"/>
              </a:rPr>
              <a:t>Objetivo</a:t>
            </a:r>
            <a:endParaRPr lang="es-ES" sz="16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05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20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2.1.1 Solicitudes de información pública recibidas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5" name="8 Gráfico"/>
          <p:cNvGraphicFramePr/>
          <p:nvPr>
            <p:extLst>
              <p:ext uri="{D42A27DB-BD31-4B8C-83A1-F6EECF244321}">
                <p14:modId xmlns:p14="http://schemas.microsoft.com/office/powerpoint/2010/main" val="4065771753"/>
              </p:ext>
            </p:extLst>
          </p:nvPr>
        </p:nvGraphicFramePr>
        <p:xfrm>
          <a:off x="971600" y="1789666"/>
          <a:ext cx="7196038" cy="3727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10 CuadroTexto"/>
          <p:cNvSpPr txBox="1"/>
          <p:nvPr/>
        </p:nvSpPr>
        <p:spPr>
          <a:xfrm>
            <a:off x="1700233" y="1259247"/>
            <a:ext cx="57292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 smtClean="0">
                <a:latin typeface="Calibri" panose="020F0502020204030204" pitchFamily="34" charset="0"/>
              </a:rPr>
              <a:t>Total de solicitudes de información pública, 2012-2016: 133,611</a:t>
            </a:r>
            <a:endParaRPr lang="es-MX" sz="1300" b="1" dirty="0">
              <a:latin typeface="Calibri" panose="020F0502020204030204" pitchFamily="34" charset="0"/>
            </a:endParaRPr>
          </a:p>
        </p:txBody>
      </p:sp>
      <p:sp>
        <p:nvSpPr>
          <p:cNvPr id="8" name="33 CuadroTexto"/>
          <p:cNvSpPr txBox="1"/>
          <p:nvPr/>
        </p:nvSpPr>
        <p:spPr>
          <a:xfrm>
            <a:off x="1759186" y="5811035"/>
            <a:ext cx="1444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Decremento</a:t>
            </a:r>
            <a:endParaRPr lang="es-MX" sz="1200" b="1" dirty="0">
              <a:latin typeface="Calibri" pitchFamily="34" charset="0"/>
            </a:endParaRPr>
          </a:p>
          <a:p>
            <a:pPr algn="ctr"/>
            <a:r>
              <a:rPr lang="es-MX" sz="1200" b="1" dirty="0" smtClean="0">
                <a:latin typeface="Calibri" pitchFamily="34" charset="0"/>
              </a:rPr>
              <a:t>Ene-Mar’12-13:</a:t>
            </a:r>
          </a:p>
          <a:p>
            <a:pPr algn="ctr"/>
            <a:r>
              <a:rPr lang="es-MX" sz="1200" b="1" dirty="0" smtClean="0">
                <a:latin typeface="Calibri" pitchFamily="34" charset="0"/>
              </a:rPr>
              <a:t>-2.7%</a:t>
            </a:r>
            <a:endParaRPr lang="es-ES" sz="1200" dirty="0">
              <a:latin typeface="Calibri" pitchFamily="34" charset="0"/>
            </a:endParaRPr>
          </a:p>
        </p:txBody>
      </p:sp>
      <p:sp>
        <p:nvSpPr>
          <p:cNvPr id="9" name="Elipse 8"/>
          <p:cNvSpPr/>
          <p:nvPr/>
        </p:nvSpPr>
        <p:spPr>
          <a:xfrm>
            <a:off x="5096878" y="4736745"/>
            <a:ext cx="360000" cy="36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Flecha derecha 9"/>
          <p:cNvSpPr/>
          <p:nvPr/>
        </p:nvSpPr>
        <p:spPr>
          <a:xfrm rot="2460000">
            <a:off x="5209287" y="4849588"/>
            <a:ext cx="144000" cy="144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Elipse 11"/>
          <p:cNvSpPr/>
          <p:nvPr/>
        </p:nvSpPr>
        <p:spPr>
          <a:xfrm>
            <a:off x="3707904" y="4741446"/>
            <a:ext cx="360040" cy="360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Flecha derecha 12"/>
          <p:cNvSpPr/>
          <p:nvPr/>
        </p:nvSpPr>
        <p:spPr>
          <a:xfrm rot="18720000">
            <a:off x="3825160" y="4834236"/>
            <a:ext cx="144000" cy="144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Elipse 14"/>
          <p:cNvSpPr/>
          <p:nvPr/>
        </p:nvSpPr>
        <p:spPr>
          <a:xfrm>
            <a:off x="6485043" y="4755093"/>
            <a:ext cx="360040" cy="360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Flecha derecha 15"/>
          <p:cNvSpPr/>
          <p:nvPr/>
        </p:nvSpPr>
        <p:spPr>
          <a:xfrm rot="18720000">
            <a:off x="6602299" y="4847883"/>
            <a:ext cx="144000" cy="144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Elipse 8"/>
          <p:cNvSpPr/>
          <p:nvPr/>
        </p:nvSpPr>
        <p:spPr>
          <a:xfrm>
            <a:off x="2309308" y="4735535"/>
            <a:ext cx="360000" cy="36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Flecha derecha 9"/>
          <p:cNvSpPr/>
          <p:nvPr/>
        </p:nvSpPr>
        <p:spPr>
          <a:xfrm rot="2460000">
            <a:off x="2421717" y="4848378"/>
            <a:ext cx="144000" cy="144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33 CuadroTexto"/>
          <p:cNvSpPr txBox="1"/>
          <p:nvPr/>
        </p:nvSpPr>
        <p:spPr>
          <a:xfrm>
            <a:off x="3157782" y="5805264"/>
            <a:ext cx="1444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Incremento</a:t>
            </a:r>
            <a:endParaRPr lang="es-MX" sz="1200" b="1" dirty="0">
              <a:latin typeface="Calibri" pitchFamily="34" charset="0"/>
            </a:endParaRPr>
          </a:p>
          <a:p>
            <a:pPr algn="ctr"/>
            <a:r>
              <a:rPr lang="es-MX" sz="1200" b="1" dirty="0" smtClean="0">
                <a:latin typeface="Calibri" pitchFamily="34" charset="0"/>
              </a:rPr>
              <a:t>Ene-Mar’13-14:</a:t>
            </a:r>
          </a:p>
          <a:p>
            <a:pPr algn="ctr"/>
            <a:r>
              <a:rPr lang="es-MX" sz="1200" b="1" dirty="0" smtClean="0">
                <a:latin typeface="Calibri" pitchFamily="34" charset="0"/>
              </a:rPr>
              <a:t>27.8%</a:t>
            </a:r>
            <a:endParaRPr lang="es-ES" sz="1200" dirty="0">
              <a:latin typeface="Calibri" pitchFamily="34" charset="0"/>
            </a:endParaRPr>
          </a:p>
        </p:txBody>
      </p:sp>
      <p:sp>
        <p:nvSpPr>
          <p:cNvPr id="20" name="33 CuadroTexto"/>
          <p:cNvSpPr txBox="1"/>
          <p:nvPr/>
        </p:nvSpPr>
        <p:spPr>
          <a:xfrm>
            <a:off x="4561609" y="5815655"/>
            <a:ext cx="1444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Decremento</a:t>
            </a:r>
            <a:endParaRPr lang="es-MX" sz="1200" b="1" dirty="0">
              <a:latin typeface="Calibri" pitchFamily="34" charset="0"/>
            </a:endParaRPr>
          </a:p>
          <a:p>
            <a:pPr algn="ctr"/>
            <a:r>
              <a:rPr lang="es-MX" sz="1200" b="1" dirty="0" smtClean="0">
                <a:latin typeface="Calibri" pitchFamily="34" charset="0"/>
              </a:rPr>
              <a:t>Ene-Mar’14-15:</a:t>
            </a:r>
          </a:p>
          <a:p>
            <a:pPr algn="ctr"/>
            <a:r>
              <a:rPr lang="es-MX" sz="1200" b="1" dirty="0" smtClean="0">
                <a:latin typeface="Calibri" pitchFamily="34" charset="0"/>
              </a:rPr>
              <a:t>-16.0%</a:t>
            </a:r>
            <a:endParaRPr lang="es-ES" sz="1200" dirty="0">
              <a:latin typeface="Calibri" pitchFamily="34" charset="0"/>
            </a:endParaRPr>
          </a:p>
        </p:txBody>
      </p:sp>
      <p:sp>
        <p:nvSpPr>
          <p:cNvPr id="21" name="33 CuadroTexto"/>
          <p:cNvSpPr txBox="1"/>
          <p:nvPr/>
        </p:nvSpPr>
        <p:spPr>
          <a:xfrm>
            <a:off x="5946041" y="5805264"/>
            <a:ext cx="1444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Incremento</a:t>
            </a:r>
            <a:endParaRPr lang="es-MX" sz="1200" b="1" dirty="0">
              <a:latin typeface="Calibri" pitchFamily="34" charset="0"/>
            </a:endParaRPr>
          </a:p>
          <a:p>
            <a:pPr algn="ctr"/>
            <a:r>
              <a:rPr lang="es-MX" sz="1200" b="1" dirty="0" smtClean="0">
                <a:latin typeface="Calibri" pitchFamily="34" charset="0"/>
              </a:rPr>
              <a:t>Ene-Mar’15-16:</a:t>
            </a:r>
          </a:p>
          <a:p>
            <a:pPr algn="ctr"/>
            <a:r>
              <a:rPr lang="es-MX" sz="1200" b="1" dirty="0" smtClean="0">
                <a:latin typeface="Calibri" pitchFamily="34" charset="0"/>
              </a:rPr>
              <a:t>17.7%</a:t>
            </a:r>
            <a:endParaRPr lang="es-ES" sz="1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2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21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Ente obligado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36231"/>
              </p:ext>
            </p:extLst>
          </p:nvPr>
        </p:nvGraphicFramePr>
        <p:xfrm>
          <a:off x="581116" y="1052736"/>
          <a:ext cx="7920000" cy="55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000"/>
                <a:gridCol w="720000"/>
                <a:gridCol w="720000"/>
                <a:gridCol w="720000"/>
                <a:gridCol w="720000"/>
                <a:gridCol w="720000"/>
              </a:tblGrid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Entes obligados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3600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1t2012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1t2013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1t2014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1t2015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1t2016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Agencia de Gestión Urbana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Agencia de Protección Sanitaria del Gobierno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Asamblea Legislativa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Auditoría Superior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Autoridad de la Zona Patrimonio Mundial Natural y Cultural de la Humanidad en Xochimilco, Tláhuac y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Autoridad del Centro Histórico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Autoridad del Espacio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Caja de Previsión de la Policía Auxiliar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Caja de Previsión de la Policía Preventiva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Caja de Previsión para Trabajadores a Lista de Raya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Centro de Comando, Control, Cómputo, Comunicaciones y Contacto Ciudadano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Comisión de Derechos Humanos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Comisión de Filmaciones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Consejería Jurídica y de Servicios Legales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Consejo de Evaluación del Desarrollo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Consejo de la Judicatura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Consejo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93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22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Ente obligado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502614"/>
              </p:ext>
            </p:extLst>
          </p:nvPr>
        </p:nvGraphicFramePr>
        <p:xfrm>
          <a:off x="581116" y="1052736"/>
          <a:ext cx="7920000" cy="57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000"/>
                <a:gridCol w="720000"/>
                <a:gridCol w="720000"/>
                <a:gridCol w="720000"/>
                <a:gridCol w="720000"/>
                <a:gridCol w="720000"/>
              </a:tblGrid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Entes obligados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3600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1t2012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1t2013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1t2014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1t2015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1t2016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Consejo para Prevenir y Eliminar la Discriminación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Contraloría General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Coordinación de los Centros de Transferencia Modal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Corporación Mexicana de Impresión,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Delegación Álvaro Obregón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Delegación Azcapotzalco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Delegación Benito Juárez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Delegación Coyoacán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Delegación Cuajimalpa de Morelos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Delegación Cuauhtémoc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Delegación Gustavo A. Madero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Delegación Iztacalco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Delegación Iztapalapa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Delegación La Magdalena Contreras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Delegación Miguel Hidalgo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Delegación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Delegación Tláhuac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Delegación Tlalpan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677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23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Ente obligado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822349"/>
              </p:ext>
            </p:extLst>
          </p:nvPr>
        </p:nvGraphicFramePr>
        <p:xfrm>
          <a:off x="581116" y="1052736"/>
          <a:ext cx="7920000" cy="55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000"/>
                <a:gridCol w="720000"/>
                <a:gridCol w="720000"/>
                <a:gridCol w="720000"/>
                <a:gridCol w="720000"/>
                <a:gridCol w="720000"/>
              </a:tblGrid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Entes obligados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3600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1t2012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1t2013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1t2014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1t2015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1t2016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Delegación Venustiano Carranza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Delegación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Escuela de Administración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Fideicomiso Central de Abasto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Fideicomiso Centro Histórico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Fideicomiso de Recuperación Crediticia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Fideicomiso Educación Garantizada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Fideicomiso Fondo de Apoyo a la Educación y el Empleo de las y los Jóvenes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Fideicomiso Fondo para el Desarrollo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Fideicomiso Museo de Arte Popular Mexicano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Fideicomiso Museo del Estanquillo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Fideicomiso para el Fondo de Promoción para el Financiamiento del Transporte Público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Fideicomiso para la Promoción y Desarrollo del Cine Mexicano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Fideicomiso Público Complejo Ambiental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Fideicomiso Público de la Zona de Santa Fe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Fideicomiso Público del Fondo de Apoyo a la Procuración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260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24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Ente obligado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13125"/>
              </p:ext>
            </p:extLst>
          </p:nvPr>
        </p:nvGraphicFramePr>
        <p:xfrm>
          <a:off x="581116" y="1052736"/>
          <a:ext cx="7920000" cy="55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000"/>
                <a:gridCol w="720000"/>
                <a:gridCol w="720000"/>
                <a:gridCol w="720000"/>
                <a:gridCol w="720000"/>
                <a:gridCol w="720000"/>
              </a:tblGrid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Entes obligados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3600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1t2012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1t2013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1t2014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1t2015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1t2016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Fondo Ambiental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Fondo de Desarrollo Económico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Fondo de Seguridad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Fondo Mixto de Promoción Turística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Fondo para el Desarrollo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Fondo para la Atención y Apoyo a las Víctimas del Delito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Heroico Cuerpo de Bomberos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Instituto de Acceso a la Información Pública y Protección de Datos Personales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Instituto de Capacitación para el Trabajo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Instituto de Ciencia y Tecnología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Instituto de Educación Media Superior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Instituto de Formación Profesional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Instituto de la Juventud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Instituto de las Mujeres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Instituto de Verificación Administrativa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Instituto de Vivienda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Instituto del Deporte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Instituto Electoral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77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25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Ente obligado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10835"/>
              </p:ext>
            </p:extLst>
          </p:nvPr>
        </p:nvGraphicFramePr>
        <p:xfrm>
          <a:off x="581116" y="1052736"/>
          <a:ext cx="7920000" cy="57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000"/>
                <a:gridCol w="720000"/>
                <a:gridCol w="720000"/>
                <a:gridCol w="720000"/>
                <a:gridCol w="720000"/>
                <a:gridCol w="720000"/>
              </a:tblGrid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Entes obligados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3600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1t2012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1t2013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1t2014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1t2015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1t2016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Instituto Local de la Infraestructura Física Educativa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Instituto para la Atención de los Adultos Mayores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Instituto para la Atención y Prevención de las Adicciones en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Instituto para la Integración al Desarrollo de las Personas con Discapacidad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Instituto para la Seguridad de las Construcciones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Instituto Técnico de Formación Policial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Jefatura de Gobierno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Junta de Asistencia Privada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Junta Local de Conciliación y Arbitraje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Mecanismo de Seguimiento y Evaluación del Programa de Derechos Humanos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Metrobús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Oficialía Mayor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Planta de Asfalto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Policía Auxiliar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Policía Bancaria e Industrial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PROCDMX,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76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26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Ente obligado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121320"/>
              </p:ext>
            </p:extLst>
          </p:nvPr>
        </p:nvGraphicFramePr>
        <p:xfrm>
          <a:off x="581116" y="1052736"/>
          <a:ext cx="7920000" cy="55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000"/>
                <a:gridCol w="720000"/>
                <a:gridCol w="720000"/>
                <a:gridCol w="720000"/>
                <a:gridCol w="720000"/>
                <a:gridCol w="720000"/>
              </a:tblGrid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Entes obligados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3600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1t2012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1t2013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1t2014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1t2015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1t2016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Procuraduría Ambiental y del Ordenamiento Territorial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Procuraduría General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Procuraduría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Proyecto Metro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Red de Transporte de Pasajeros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Secretaría de Ciencia, Tecnología e Innovación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Secretaría de Cultura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Secretaría de Desarrollo Económico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Secretaría de Desarrollo Rural y Equidad para las Comunidades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Secretaría de Desarrollo Social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Secretaría de Desarrollo Urbano y Vivienda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Secretaría de Educación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Secretaría de Finanzas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Secretaría de Gobierno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Secretaría de Movilidad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Secretaría de Obras y Servicios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Secretaría de Protección Civil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Secretaría de Salud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49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27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Ente obligado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625051"/>
              </p:ext>
            </p:extLst>
          </p:nvPr>
        </p:nvGraphicFramePr>
        <p:xfrm>
          <a:off x="581116" y="1052736"/>
          <a:ext cx="7920000" cy="55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000"/>
                <a:gridCol w="720000"/>
                <a:gridCol w="720000"/>
                <a:gridCol w="720000"/>
                <a:gridCol w="720000"/>
                <a:gridCol w="720000"/>
              </a:tblGrid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Entes obligados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3600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1t2012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1t2013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1t2014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1t2015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1t2016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Secretaría de Seguridad Pública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Secretaría de Trabajo y Fomento al Empleo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Secretaría de Turismo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Secretaría del Medio Ambiente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Servicio de Transportes Eléctricos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Servicios de Salud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Servicios Metropolitanos,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Sistema de Aguas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Sistema de Radio y Televisión Digital del Gobierno del Distrito Federal (Capital 21)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Sistema de Transporte Colectivo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Sistema para el Desarrollo Integral de la Familia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Tribunal de lo Contencioso Administrativo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Tribunal Electoral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Tribunal Superior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Universidad Autónoma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Encuentro Social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MORENA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Movimiento Ciudadano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22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28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2.1.2 Solicitudes de información pública por Ente obligado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020963"/>
              </p:ext>
            </p:extLst>
          </p:nvPr>
        </p:nvGraphicFramePr>
        <p:xfrm>
          <a:off x="581116" y="1052736"/>
          <a:ext cx="7920000" cy="356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000"/>
                <a:gridCol w="720000"/>
                <a:gridCol w="720000"/>
                <a:gridCol w="720000"/>
                <a:gridCol w="720000"/>
                <a:gridCol w="720000"/>
              </a:tblGrid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Entes obligados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36000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1t2012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1t2013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1t2014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1t2015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1t2016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Nueva Alianza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Partido Acción Nacional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Partido de la Revolución Democrática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Partido del Trabajo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Partido Humanista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Partido Revolucionario Institucional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Partido Verde Ecologista de México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Fideicomiso Irrevocable de Administración con Actividades Empresariales, identificado con el número F/1889 “Corredor Cultural Chapultepec-Zona Rosa” 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 de solicitudes de información</a:t>
                      </a:r>
                      <a:r>
                        <a:rPr lang="es-MX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pública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24,331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23,676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30,257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25,419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29,928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t"/>
                      <a:endParaRPr lang="es-ES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MX" sz="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 de Entes Obligados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123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257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29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2.1.3 Solicitudes de información pública por Órgano de gobierno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2016</a:t>
            </a:r>
          </a:p>
        </p:txBody>
      </p:sp>
      <p:graphicFrame>
        <p:nvGraphicFramePr>
          <p:cNvPr id="5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220311"/>
              </p:ext>
            </p:extLst>
          </p:nvPr>
        </p:nvGraphicFramePr>
        <p:xfrm>
          <a:off x="1002773" y="1268760"/>
          <a:ext cx="7106892" cy="4860000"/>
        </p:xfrm>
        <a:graphic>
          <a:graphicData uri="http://schemas.openxmlformats.org/drawingml/2006/table">
            <a:tbl>
              <a:tblPr/>
              <a:tblGrid>
                <a:gridCol w="353362"/>
                <a:gridCol w="1353530"/>
                <a:gridCol w="1080000"/>
                <a:gridCol w="1080000"/>
                <a:gridCol w="1080000"/>
                <a:gridCol w="1080000"/>
                <a:gridCol w="1080000"/>
              </a:tblGrid>
              <a:tr h="540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Órgano </a:t>
                      </a:r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de</a:t>
                      </a:r>
                    </a:p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gobierno 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Ene-Mar’12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Ene-Mar’13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</a:t>
                      </a:r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4</a:t>
                      </a:r>
                      <a:endParaRPr lang="es-ES" sz="1300" b="1" i="0" u="none" strike="noStrike" dirty="0" smtClean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Ene-Mar’15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Ene-Mar’16</a:t>
                      </a: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Ejecutivo 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tabLst/>
                      </a:pPr>
                      <a:r>
                        <a:rPr lang="es-ES" sz="13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Administración</a:t>
                      </a:r>
                    </a:p>
                    <a:p>
                      <a:pPr marL="0" indent="0" algn="l" fontAlgn="ctr">
                        <a:tabLst/>
                      </a:pPr>
                      <a:r>
                        <a:rPr lang="es-ES" sz="13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Pública Central</a:t>
                      </a:r>
                      <a:endParaRPr lang="es-ES" sz="1300" b="0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Desconcentrados y Paraestatales </a:t>
                      </a:r>
                      <a:r>
                        <a:rPr lang="es-ES" sz="1300" b="0" i="1" u="none" strike="noStrike" baseline="3000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  <a:r>
                        <a:rPr lang="es-ES" sz="13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endParaRPr lang="es-ES" sz="1300" b="0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Delegaciones </a:t>
                      </a:r>
                    </a:p>
                    <a:p>
                      <a:pPr algn="l" fontAlgn="ctr"/>
                      <a:r>
                        <a:rPr lang="es-ES" sz="1300" b="0" i="1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Políticas</a:t>
                      </a:r>
                      <a:endParaRPr lang="es-ES" sz="1300" b="0" i="1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Judicial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Legislativo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Autónomo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540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Partidos</a:t>
                      </a:r>
                      <a:r>
                        <a:rPr kumimoji="0" lang="es-ES" sz="13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Políticos en el</a:t>
                      </a:r>
                    </a:p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Distrito Federal</a:t>
                      </a:r>
                      <a:endParaRPr kumimoji="0" lang="es-ES" sz="13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Otro tipo de Ente</a:t>
                      </a:r>
                      <a:endParaRPr kumimoji="0" lang="es-ES" sz="13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3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Total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24,331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23,676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30,257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25,419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29,928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043608" y="6178249"/>
            <a:ext cx="7056784" cy="419103"/>
          </a:xfrm>
          <a:prstGeom prst="rect">
            <a:avLst/>
          </a:prstGeom>
        </p:spPr>
        <p:txBody>
          <a:bodyPr/>
          <a:lstStyle/>
          <a:p>
            <a:pPr marL="85725" indent="-857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kern="0" baseline="3000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1 </a:t>
            </a:r>
            <a:r>
              <a:rPr lang="es-MX" sz="1000" b="1" dirty="0" smtClean="0">
                <a:latin typeface="Calibri" pitchFamily="34" charset="0"/>
              </a:rPr>
              <a:t>Conforme al artículo 97 del Estatuto de Gobierno del D.F., la Administración Pública Paraestatal está integrada por los Organismos Descentralizados, las Empresas de Participación Estatal Mayoritaria y los Fideicomisos Públicos</a:t>
            </a:r>
            <a:r>
              <a:rPr lang="es-MX" sz="1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.</a:t>
            </a:r>
            <a:endParaRPr lang="es-MX" sz="1000" b="1" kern="0" dirty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83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</a:t>
            </a:fld>
            <a:endParaRPr lang="es-MX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14387" y="1268760"/>
            <a:ext cx="7500937" cy="5022438"/>
          </a:xfrm>
          <a:prstGeom prst="rect">
            <a:avLst/>
          </a:prstGeom>
        </p:spPr>
        <p:txBody>
          <a:bodyPr anchor="ctr"/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Introducción ……………………………………………………..……………..…. 4</a:t>
            </a: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s-MX" sz="2000" b="1" kern="0" dirty="0" smtClean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Total de solicitudes</a:t>
            </a:r>
          </a:p>
          <a:p>
            <a:pPr marL="9906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(de Información pública y de datos personales) ……….………….. 6</a:t>
            </a: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s-MX" sz="2000" b="1" kern="0" dirty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Resultados</a:t>
            </a: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 del Ejercicio del Derecho de 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Acceso </a:t>
            </a: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a 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la</a:t>
            </a:r>
          </a:p>
          <a:p>
            <a:pPr marL="9906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Información </a:t>
            </a: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Pública en 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el Distrito Federal  ……………………….…. 19</a:t>
            </a:r>
          </a:p>
          <a:p>
            <a:pPr marL="9906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s-MX" sz="2000" b="1" kern="0" dirty="0" smtClean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Perfil sociodemográfico de los solicitantes ………………………….  62</a:t>
            </a: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endParaRPr lang="es-MX" sz="2000" b="1" kern="0" dirty="0" smtClean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Nota …….……………………………………………………………..….………….. 68</a:t>
            </a:r>
          </a:p>
        </p:txBody>
      </p:sp>
      <p:sp>
        <p:nvSpPr>
          <p:cNvPr id="8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Calibri" pitchFamily="34" charset="0"/>
                <a:ea typeface="ヒラギノ角ゴ Pro W3" pitchFamily="16" charset="-128"/>
              </a:rPr>
              <a:t>Índice</a:t>
            </a:r>
            <a:endParaRPr lang="es-ES" sz="16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26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30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2.1.4 Entes obligados con el mayor/menor número de solicitudes de información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7 CuadroTexto"/>
          <p:cNvSpPr txBox="1"/>
          <p:nvPr/>
        </p:nvSpPr>
        <p:spPr>
          <a:xfrm>
            <a:off x="467544" y="1124744"/>
            <a:ext cx="364333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 smtClean="0">
                <a:latin typeface="Calibri" pitchFamily="34" charset="0"/>
              </a:rPr>
              <a:t>Entes obligados con el MAYOR número de solicitudes de información pública</a:t>
            </a:r>
            <a:endParaRPr lang="es-MX" sz="1300" b="1" dirty="0">
              <a:latin typeface="Calibri" pitchFamily="34" charset="0"/>
            </a:endParaRPr>
          </a:p>
        </p:txBody>
      </p:sp>
      <p:sp>
        <p:nvSpPr>
          <p:cNvPr id="5" name="8 CuadroTexto"/>
          <p:cNvSpPr txBox="1"/>
          <p:nvPr/>
        </p:nvSpPr>
        <p:spPr>
          <a:xfrm>
            <a:off x="5018971" y="1129973"/>
            <a:ext cx="34063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 smtClean="0">
                <a:latin typeface="Calibri" pitchFamily="34" charset="0"/>
              </a:rPr>
              <a:t>Entes obligados con el MENOR número de solicitudes de información pública</a:t>
            </a:r>
            <a:endParaRPr lang="es-MX" sz="1300" b="1" dirty="0">
              <a:latin typeface="Calibri" pitchFamily="34" charset="0"/>
            </a:endParaRPr>
          </a:p>
        </p:txBody>
      </p:sp>
      <p:graphicFrame>
        <p:nvGraphicFramePr>
          <p:cNvPr id="7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109284"/>
              </p:ext>
            </p:extLst>
          </p:nvPr>
        </p:nvGraphicFramePr>
        <p:xfrm>
          <a:off x="251520" y="1701361"/>
          <a:ext cx="4212000" cy="4896000"/>
        </p:xfrm>
        <a:graphic>
          <a:graphicData uri="http://schemas.openxmlformats.org/drawingml/2006/table">
            <a:tbl>
              <a:tblPr/>
              <a:tblGrid>
                <a:gridCol w="2772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Entes obligados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SIP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Desarrollo Urbano y Vivienda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2,322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Seguridad Pública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1,358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Autoridad del Espacio Público del 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DF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1,242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Iztacalco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Oficialía Mayor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Miguel Hidalgo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Finanzas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Benito Juárez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Procuraduría General de Justicia del </a:t>
                      </a:r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DF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Delegación Cuauhtémoc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del Medio Ambiente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Movilidad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Transporte Colectivo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Jefatura de Gobierno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44450" indent="0" algn="l" fontAlgn="b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Total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13,484</a:t>
                      </a:r>
                      <a:endParaRPr lang="es-ES" sz="1200" b="1" i="0" u="none" strike="noStrike" dirty="0" smtClean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45.2%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889653"/>
              </p:ext>
            </p:extLst>
          </p:nvPr>
        </p:nvGraphicFramePr>
        <p:xfrm>
          <a:off x="4716016" y="1690418"/>
          <a:ext cx="4212000" cy="4788000"/>
        </p:xfrm>
        <a:graphic>
          <a:graphicData uri="http://schemas.openxmlformats.org/drawingml/2006/table">
            <a:tbl>
              <a:tblPr/>
              <a:tblGrid>
                <a:gridCol w="2772000"/>
                <a:gridCol w="720000"/>
                <a:gridCol w="72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Entes obligados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947" marR="8947" marT="894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Instituto para la Integración al Desarrollo de las Personas con Discapacidad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0.05%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Sistema de Radio y Televisión Digital del Gobierno del Distrito Federal (Capital 21)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0.05%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Encuentro Social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0.05%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Fideicomiso Museo del Estanquillo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0.05%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Fideicomiso Público Complejo Ambiental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0.05%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Instituto Local de la Infraestructura Física Educativa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0.05%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Partido del Trabajo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0.05%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Nueva Alianza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0.05%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000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Fideicomiso Irrevocable de Administración con Actividades Empresariales, identificado con el número F/1889 “Corredor Cultural Chapultepec-Zona Rosa” 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0.00%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Total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947" marR="8947" marT="894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122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947" marR="8947" marT="89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0.40%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947" marR="8947" marT="89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35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31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2.2 Medio de presentación de las solicitudes de información pública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2016</a:t>
            </a:r>
          </a:p>
        </p:txBody>
      </p:sp>
      <p:graphicFrame>
        <p:nvGraphicFramePr>
          <p:cNvPr id="4" name="17 Gráfico"/>
          <p:cNvGraphicFramePr/>
          <p:nvPr>
            <p:extLst>
              <p:ext uri="{D42A27DB-BD31-4B8C-83A1-F6EECF244321}">
                <p14:modId xmlns:p14="http://schemas.microsoft.com/office/powerpoint/2010/main" val="1915031379"/>
              </p:ext>
            </p:extLst>
          </p:nvPr>
        </p:nvGraphicFramePr>
        <p:xfrm>
          <a:off x="593912" y="1196752"/>
          <a:ext cx="793852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056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32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2.3 Medio por el que se notificó la respuesta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2016</a:t>
            </a:r>
          </a:p>
        </p:txBody>
      </p:sp>
      <p:sp>
        <p:nvSpPr>
          <p:cNvPr id="5" name="11 CuadroTexto"/>
          <p:cNvSpPr txBox="1"/>
          <p:nvPr/>
        </p:nvSpPr>
        <p:spPr>
          <a:xfrm>
            <a:off x="643018" y="1142984"/>
            <a:ext cx="78404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</a:t>
            </a:r>
            <a:endParaRPr lang="es-ES" sz="1300" b="1" i="1" u="sng" dirty="0">
              <a:latin typeface="Calibri" pitchFamily="34" charset="0"/>
            </a:endParaRPr>
          </a:p>
        </p:txBody>
      </p:sp>
      <p:graphicFrame>
        <p:nvGraphicFramePr>
          <p:cNvPr id="7" name="5 Gráfico"/>
          <p:cNvGraphicFramePr/>
          <p:nvPr>
            <p:extLst>
              <p:ext uri="{D42A27DB-BD31-4B8C-83A1-F6EECF244321}">
                <p14:modId xmlns:p14="http://schemas.microsoft.com/office/powerpoint/2010/main" val="1236993384"/>
              </p:ext>
            </p:extLst>
          </p:nvPr>
        </p:nvGraphicFramePr>
        <p:xfrm>
          <a:off x="594020" y="1628800"/>
          <a:ext cx="7938420" cy="4869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458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33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2.4 Medio por el que se entregó la información solicitada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2016</a:t>
            </a:r>
          </a:p>
        </p:txBody>
      </p:sp>
      <p:sp>
        <p:nvSpPr>
          <p:cNvPr id="8" name="11 CuadroTexto"/>
          <p:cNvSpPr txBox="1"/>
          <p:nvPr/>
        </p:nvSpPr>
        <p:spPr>
          <a:xfrm>
            <a:off x="643018" y="1142984"/>
            <a:ext cx="78404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“Aceptadas con información total/parcial”</a:t>
            </a:r>
            <a:endParaRPr lang="es-ES" sz="1300" b="1" i="1" u="sng" dirty="0">
              <a:latin typeface="Calibri" pitchFamily="34" charset="0"/>
            </a:endParaRPr>
          </a:p>
        </p:txBody>
      </p:sp>
      <p:graphicFrame>
        <p:nvGraphicFramePr>
          <p:cNvPr id="9" name="5 Gráfico"/>
          <p:cNvGraphicFramePr/>
          <p:nvPr>
            <p:extLst>
              <p:ext uri="{D42A27DB-BD31-4B8C-83A1-F6EECF244321}">
                <p14:modId xmlns:p14="http://schemas.microsoft.com/office/powerpoint/2010/main" val="661177475"/>
              </p:ext>
            </p:extLst>
          </p:nvPr>
        </p:nvGraphicFramePr>
        <p:xfrm>
          <a:off x="539552" y="1628800"/>
          <a:ext cx="806489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752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34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2.5.1 Promedio de preguntas por solicitud de información pública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2016</a:t>
            </a:r>
          </a:p>
        </p:txBody>
      </p:sp>
      <p:sp>
        <p:nvSpPr>
          <p:cNvPr id="7" name="8 CuadroTexto"/>
          <p:cNvSpPr txBox="1"/>
          <p:nvPr/>
        </p:nvSpPr>
        <p:spPr>
          <a:xfrm>
            <a:off x="3460602" y="1463159"/>
            <a:ext cx="221457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u="sng" dirty="0">
                <a:latin typeface="Calibri" pitchFamily="34" charset="0"/>
              </a:rPr>
              <a:t>Promedio</a:t>
            </a:r>
            <a:endParaRPr lang="es-ES" sz="1300" b="1" u="sng" dirty="0">
              <a:latin typeface="Calibri" pitchFamily="34" charset="0"/>
            </a:endParaRPr>
          </a:p>
        </p:txBody>
      </p:sp>
      <p:graphicFrame>
        <p:nvGraphicFramePr>
          <p:cNvPr id="10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3909744"/>
              </p:ext>
            </p:extLst>
          </p:nvPr>
        </p:nvGraphicFramePr>
        <p:xfrm>
          <a:off x="955965" y="2200538"/>
          <a:ext cx="7212326" cy="355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9 Rectángulo"/>
          <p:cNvSpPr/>
          <p:nvPr/>
        </p:nvSpPr>
        <p:spPr>
          <a:xfrm>
            <a:off x="967491" y="6093296"/>
            <a:ext cx="7200800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s-MX" sz="1100" b="1" dirty="0">
                <a:latin typeface="Calibri" pitchFamily="34" charset="0"/>
              </a:rPr>
              <a:t>Nota: Para el periodo Enero-Marzo de 2016 se realizaron 29 solicitudes de información pública sin requerimiento</a:t>
            </a:r>
            <a:r>
              <a:rPr lang="es-MX" sz="1100" b="1" dirty="0" smtClean="0">
                <a:latin typeface="Calibri" pitchFamily="34" charset="0"/>
              </a:rPr>
              <a:t>, 38 </a:t>
            </a:r>
            <a:r>
              <a:rPr lang="es-MX" sz="1100" b="1" dirty="0">
                <a:latin typeface="Calibri" pitchFamily="34" charset="0"/>
              </a:rPr>
              <a:t>en 2015, 9 en 2014, 33 en 2013 y 42 en 2012.</a:t>
            </a:r>
          </a:p>
        </p:txBody>
      </p:sp>
    </p:spTree>
    <p:extLst>
      <p:ext uri="{BB962C8B-B14F-4D97-AF65-F5344CB8AC3E}">
        <p14:creationId xmlns:p14="http://schemas.microsoft.com/office/powerpoint/2010/main" val="100210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35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2.5.2 Número de preguntas por solicitud de información pública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2016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989980" y="1169569"/>
            <a:ext cx="31661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Distribución del número de preguntas por solicitud de información pública</a:t>
            </a:r>
            <a:endParaRPr lang="es-ES" sz="1300" b="1" dirty="0">
              <a:latin typeface="Calibri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988626" y="6295607"/>
            <a:ext cx="7200800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s-MX" sz="1100" b="1" dirty="0">
                <a:latin typeface="Calibri" pitchFamily="34" charset="0"/>
              </a:rPr>
              <a:t>Nota: Para el periodo Enero-Marzo de 2016 se realizaron 29 solicitudes de información pública sin requerimiento, 38 en 2015, 9 en 2014, 33 en 2013 y 42 en 2012.</a:t>
            </a:r>
          </a:p>
        </p:txBody>
      </p:sp>
      <p:graphicFrame>
        <p:nvGraphicFramePr>
          <p:cNvPr id="7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376282"/>
              </p:ext>
            </p:extLst>
          </p:nvPr>
        </p:nvGraphicFramePr>
        <p:xfrm>
          <a:off x="973078" y="1772816"/>
          <a:ext cx="7200000" cy="4411987"/>
        </p:xfrm>
        <a:graphic>
          <a:graphicData uri="http://schemas.openxmlformats.org/drawingml/2006/table">
            <a:tbl>
              <a:tblPr/>
              <a:tblGrid>
                <a:gridCol w="120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xmlns="" val="579759215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xmlns="" val="1089000384"/>
                    </a:ext>
                  </a:extLst>
                </a:gridCol>
              </a:tblGrid>
              <a:tr h="360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Número de preguntas que comprende la solicitud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Ene-Mar’12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Ene-Mar’13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Ene-Mar’14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Ene-Mar’15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Ene-Mar’16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16 o más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Total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24,289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23,643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30,248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25,381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29,899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630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36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2.5.3 Tiempo promedio de respuesta de acuerdo al número de preguntas que comprende la solicitud de información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2016</a:t>
            </a:r>
          </a:p>
        </p:txBody>
      </p:sp>
      <p:sp>
        <p:nvSpPr>
          <p:cNvPr id="8" name="13 CuadroTexto"/>
          <p:cNvSpPr txBox="1"/>
          <p:nvPr/>
        </p:nvSpPr>
        <p:spPr>
          <a:xfrm>
            <a:off x="987174" y="1340768"/>
            <a:ext cx="7167612" cy="10926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Promedio de días hábiles transcurridos por número de preguntas que comprende la solicitud</a:t>
            </a:r>
          </a:p>
          <a:p>
            <a:pPr algn="ctr"/>
            <a:r>
              <a:rPr lang="es-MX" sz="1300" b="1" i="1" dirty="0">
                <a:latin typeface="Calibri" pitchFamily="34" charset="0"/>
              </a:rPr>
              <a:t>(Sólo solicitudes “Tramitadas y atendidas”)</a:t>
            </a:r>
          </a:p>
          <a:p>
            <a:pPr algn="ctr"/>
            <a:endParaRPr lang="es-MX" sz="1300" b="1" i="1" dirty="0">
              <a:latin typeface="Calibri" pitchFamily="34" charset="0"/>
            </a:endParaRPr>
          </a:p>
          <a:p>
            <a:pPr algn="ctr"/>
            <a:endParaRPr lang="es-MX" sz="1300" b="1" i="1" u="sng" dirty="0">
              <a:latin typeface="Calibri" pitchFamily="34" charset="0"/>
            </a:endParaRPr>
          </a:p>
          <a:p>
            <a:pPr algn="ctr"/>
            <a:r>
              <a:rPr lang="es-MX" sz="1300" b="1" i="1" u="sng" dirty="0">
                <a:latin typeface="Calibri" pitchFamily="34" charset="0"/>
              </a:rPr>
              <a:t>PROMEDIO </a:t>
            </a:r>
            <a:r>
              <a:rPr lang="es-MX" sz="1300" b="1" i="1" u="sng" dirty="0" smtClean="0">
                <a:latin typeface="Calibri" pitchFamily="34" charset="0"/>
              </a:rPr>
              <a:t>Ene-Mar’2016: 8.1</a:t>
            </a:r>
            <a:endParaRPr lang="es-MX" sz="1300" b="1" i="1" u="sng" dirty="0">
              <a:latin typeface="Calibri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614169"/>
              </p:ext>
            </p:extLst>
          </p:nvPr>
        </p:nvGraphicFramePr>
        <p:xfrm>
          <a:off x="610157" y="2500662"/>
          <a:ext cx="7921645" cy="41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16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8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0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0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80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80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80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fontAlgn="b"/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Una</a:t>
                      </a:r>
                    </a:p>
                    <a:p>
                      <a:pPr algn="ctr" fontAlgn="t"/>
                      <a:r>
                        <a:rPr lang="es-MX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pregunta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Dos</a:t>
                      </a:r>
                    </a:p>
                    <a:p>
                      <a:pPr algn="ctr" fontAlgn="t"/>
                      <a:r>
                        <a:rPr lang="es-MX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preguntas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Tres</a:t>
                      </a:r>
                    </a:p>
                    <a:p>
                      <a:pPr algn="ctr" fontAlgn="t"/>
                      <a:r>
                        <a:rPr lang="es-MX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preguntas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Cuatro</a:t>
                      </a:r>
                    </a:p>
                    <a:p>
                      <a:pPr algn="ctr" fontAlgn="t"/>
                      <a:r>
                        <a:rPr lang="es-MX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preguntas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 cinco a 10 preguntas</a:t>
                      </a:r>
                      <a:endParaRPr lang="pt-BR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Once o más preguntas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Ene-Mar’16: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23,963</a:t>
                      </a:r>
                      <a:r>
                        <a:rPr lang="es-MX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s-MX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solicitudes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2102565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Ene-Mar’15: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20,592</a:t>
                      </a:r>
                      <a:b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solicitudes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Ene-Mar’14: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24,752</a:t>
                      </a:r>
                      <a:b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solicitudes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Ene-Mar’13:</a:t>
                      </a:r>
                    </a:p>
                    <a:p>
                      <a:pPr algn="ctr" fontAlgn="b"/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19,442</a:t>
                      </a:r>
                      <a:r>
                        <a:rPr lang="es-MX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s-MX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solicitudes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Ene-Mar’12:</a:t>
                      </a:r>
                    </a:p>
                    <a:p>
                      <a:pPr algn="ctr" fontAlgn="b"/>
                      <a:r>
                        <a:rPr lang="es-MX" sz="13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20,396</a:t>
                      </a:r>
                      <a:r>
                        <a:rPr lang="es-MX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s-MX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solicitudes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234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37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2.6 Temática de las solicitudes de información pública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2016</a:t>
            </a:r>
          </a:p>
        </p:txBody>
      </p:sp>
      <p:graphicFrame>
        <p:nvGraphicFramePr>
          <p:cNvPr id="8" name="15 Gráfico"/>
          <p:cNvGraphicFramePr/>
          <p:nvPr>
            <p:extLst>
              <p:ext uri="{D42A27DB-BD31-4B8C-83A1-F6EECF244321}">
                <p14:modId xmlns:p14="http://schemas.microsoft.com/office/powerpoint/2010/main" val="58863891"/>
              </p:ext>
            </p:extLst>
          </p:nvPr>
        </p:nvGraphicFramePr>
        <p:xfrm>
          <a:off x="611560" y="1052737"/>
          <a:ext cx="799288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486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38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2.7 Área de interés del solicitante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2016</a:t>
            </a:r>
          </a:p>
        </p:txBody>
      </p:sp>
      <p:graphicFrame>
        <p:nvGraphicFramePr>
          <p:cNvPr id="5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362293"/>
              </p:ext>
            </p:extLst>
          </p:nvPr>
        </p:nvGraphicFramePr>
        <p:xfrm>
          <a:off x="76169" y="1102216"/>
          <a:ext cx="8892000" cy="561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32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1633912752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2329810827"/>
                    </a:ext>
                  </a:extLst>
                </a:gridCol>
              </a:tblGrid>
              <a:tr h="216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Área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Ene-Mar’12</a:t>
                      </a: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Ene-Mar’13</a:t>
                      </a: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Ene-Mar’14</a:t>
                      </a: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Ene-Mar’15</a:t>
                      </a: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Ene-Mar’16</a:t>
                      </a: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l" fontAlgn="t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SIP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Actuación de Asociaciones Políticas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 y vigilancia de recursos públicos (en general)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Cultura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Derechos Humanos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Empleo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a las actividades económicas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Impartición de justicia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Legislación, Desarrollo legislativo (en general)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Medio ambiente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Movilizaciones, conflictos sociales y políticos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Obra pública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Procesos electorales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urbano (uso de suelo)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sociales de subsidio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Salud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Seguridad pública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Urbanos (limpieza, jardines, bacheo, </a:t>
                      </a:r>
                      <a:r>
                        <a:rPr lang="es-MX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etc</a:t>
                      </a: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Vialidad y transporte público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Vivienda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 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24,331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23,676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30,257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25,419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29,928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1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39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2.8.1 Información pública de oficio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2016</a:t>
            </a:r>
          </a:p>
        </p:txBody>
      </p:sp>
      <p:graphicFrame>
        <p:nvGraphicFramePr>
          <p:cNvPr id="7" name="5 Gráfico"/>
          <p:cNvGraphicFramePr/>
          <p:nvPr>
            <p:extLst>
              <p:ext uri="{D42A27DB-BD31-4B8C-83A1-F6EECF244321}">
                <p14:modId xmlns:p14="http://schemas.microsoft.com/office/powerpoint/2010/main" val="669255690"/>
              </p:ext>
            </p:extLst>
          </p:nvPr>
        </p:nvGraphicFramePr>
        <p:xfrm>
          <a:off x="683568" y="1268760"/>
          <a:ext cx="777686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642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</a:t>
            </a:fld>
            <a:endParaRPr lang="es-MX" dirty="0"/>
          </a:p>
        </p:txBody>
      </p:sp>
      <p:sp>
        <p:nvSpPr>
          <p:cNvPr id="7" name="3 Rectángulo"/>
          <p:cNvSpPr/>
          <p:nvPr/>
        </p:nvSpPr>
        <p:spPr>
          <a:xfrm>
            <a:off x="251520" y="1268760"/>
            <a:ext cx="8640960" cy="536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El principal indicador sobre la forma en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que se ejerce el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Derecho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Acceso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a la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Información Pública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es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el comportamiento de las Solicitudes de Información Pública. Para contar con referentes sobre este derecho, el INFODF desarrolló, entre los años de 2006 y 2010, el </a:t>
            </a:r>
            <a:r>
              <a:rPr lang="es-ES" sz="1600" b="1" i="1" dirty="0" smtClean="0">
                <a:latin typeface="Calibri" pitchFamily="34" charset="0"/>
                <a:cs typeface="Calibri" pitchFamily="34" charset="0"/>
              </a:rPr>
              <a:t>Formato Estadístico de Solicitudes de Información Pública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, el cual utilizaron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los Entes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Obligados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para reportar las variables estadísticas de las solicitudes de información pública y de datos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personales.</a:t>
            </a:r>
          </a:p>
          <a:p>
            <a:pPr algn="just"/>
            <a:endParaRPr lang="es-ES" sz="10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A partir de 2011, con información contenida en la base de datos del Sistema INFOMEX II, se creó el </a:t>
            </a:r>
            <a:r>
              <a:rPr lang="es-ES" sz="1600" b="1" i="1" dirty="0">
                <a:latin typeface="Calibri" pitchFamily="34" charset="0"/>
                <a:cs typeface="Calibri" pitchFamily="34" charset="0"/>
              </a:rPr>
              <a:t>Sistema de Captura de Reportes Estadísticos de Solicitudes de Información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 (SICRESI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), el cual es una herramienta que agiliza la generación de reportes sobre la forma en que se gestionaron las Solicitudes de Información Pública y de Protección de Datos Personales requeridas a los Entes Obligados.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ES" sz="1600" b="1" u="sng" dirty="0" smtClean="0">
                <a:latin typeface="Calibri" pitchFamily="34" charset="0"/>
                <a:cs typeface="Calibri" pitchFamily="34" charset="0"/>
              </a:rPr>
              <a:t>Mejoras </a:t>
            </a:r>
            <a:r>
              <a:rPr lang="es-ES" sz="1600" b="1" u="sng" dirty="0">
                <a:latin typeface="Calibri" pitchFamily="34" charset="0"/>
                <a:cs typeface="Calibri" pitchFamily="34" charset="0"/>
              </a:rPr>
              <a:t>en el instrumento de captura de solicitudes</a:t>
            </a:r>
          </a:p>
          <a:p>
            <a:pPr algn="just"/>
            <a:r>
              <a:rPr lang="es-ES" sz="1600" b="1" dirty="0">
                <a:latin typeface="Calibri" pitchFamily="34" charset="0"/>
                <a:cs typeface="Calibri" pitchFamily="34" charset="0"/>
              </a:rPr>
              <a:t> </a:t>
            </a:r>
            <a:endParaRPr lang="es-ES" sz="16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La evolución del instrumento que capta la información de las Solicitudes de Información ha sido muy dinámica. Cabe mencionar que el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primer cambio importante que tuvo el formato de captura de solicitudes fue en 2007, al pasar de 13 a 24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variables, siendo aprobado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por el Pleno del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INFODF el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8 de mayo 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2007,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mediante acuerdo 082/SE/08-05/2007.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1600" b="1" dirty="0">
                <a:latin typeface="Calibri" pitchFamily="34" charset="0"/>
                <a:cs typeface="Calibri" pitchFamily="34" charset="0"/>
              </a:rPr>
              <a:t> </a:t>
            </a:r>
            <a:endParaRPr lang="es-MX" sz="10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1600" b="1" dirty="0">
                <a:latin typeface="Calibri" pitchFamily="34" charset="0"/>
                <a:cs typeface="Calibri" pitchFamily="34" charset="0"/>
              </a:rPr>
              <a:t>El segundo cambio realizado al formato de captura fue en el año 2008, y de 24 variables pasa 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28, siendo aprobado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por el Pleno del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INFODF el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15 de abril 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2008,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mediante acuerdo 143/SE/15-04/2008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.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  <a:latin typeface="Calibri" pitchFamily="34" charset="0"/>
                <a:ea typeface="ヒラギノ角ゴ Pro W3" pitchFamily="16" charset="-128"/>
              </a:rPr>
              <a:t>Introducción</a:t>
            </a:r>
            <a:endParaRPr lang="es-ES" sz="2000" b="1" dirty="0">
              <a:solidFill>
                <a:schemeClr val="bg1"/>
              </a:solidFill>
              <a:latin typeface="Calibri" pitchFamily="34" charset="0"/>
              <a:ea typeface="ヒラギノ角ゴ Pro W3" pitchFamily="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200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40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2.8.2 Tiempo promedio de respuesta para las solicitudes de información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pública de oficio 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2016</a:t>
            </a:r>
          </a:p>
        </p:txBody>
      </p:sp>
      <p:sp>
        <p:nvSpPr>
          <p:cNvPr id="5" name="11 Rectángulo"/>
          <p:cNvSpPr/>
          <p:nvPr/>
        </p:nvSpPr>
        <p:spPr>
          <a:xfrm>
            <a:off x="971600" y="1268760"/>
            <a:ext cx="7200800" cy="5040560"/>
          </a:xfrm>
          <a:prstGeom prst="rect">
            <a:avLst/>
          </a:prstGeom>
          <a:noFill/>
          <a:ln w="38100"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1420972" y="1423662"/>
            <a:ext cx="646339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i="1" u="sng" dirty="0">
                <a:latin typeface="Calibri" pitchFamily="34" charset="0"/>
              </a:rPr>
              <a:t>(Sólo solicitudes con información total de oficio y “Tramitadas y atendidas” )</a:t>
            </a:r>
            <a:endParaRPr lang="es-MX" sz="1300" b="1" dirty="0">
              <a:latin typeface="Calibri" pitchFamily="34" charset="0"/>
            </a:endParaRPr>
          </a:p>
          <a:p>
            <a:pPr algn="ctr"/>
            <a:endParaRPr lang="es-MX" sz="1300" b="1" dirty="0">
              <a:latin typeface="Calibri" pitchFamily="34" charset="0"/>
            </a:endParaRPr>
          </a:p>
          <a:p>
            <a:pPr algn="ctr"/>
            <a:r>
              <a:rPr lang="es-MX" sz="1300" b="1" dirty="0">
                <a:latin typeface="Calibri" pitchFamily="34" charset="0"/>
              </a:rPr>
              <a:t>Promedio de días hábiles transcurridos para las solicitudes de información pública de oficio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460602" y="2416532"/>
            <a:ext cx="221457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u="sng" dirty="0">
                <a:latin typeface="Calibri" pitchFamily="34" charset="0"/>
              </a:rPr>
              <a:t>Promedio</a:t>
            </a:r>
            <a:endParaRPr lang="es-ES" sz="1300" b="1" u="sng" dirty="0">
              <a:latin typeface="Calibri" pitchFamily="34" charset="0"/>
            </a:endParaRPr>
          </a:p>
        </p:txBody>
      </p:sp>
      <p:graphicFrame>
        <p:nvGraphicFramePr>
          <p:cNvPr id="10" name="9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4403583"/>
              </p:ext>
            </p:extLst>
          </p:nvPr>
        </p:nvGraphicFramePr>
        <p:xfrm>
          <a:off x="1187624" y="2416532"/>
          <a:ext cx="6768752" cy="3964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590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41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2.9 Atención a las solicitudes de información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2016</a:t>
            </a:r>
          </a:p>
        </p:txBody>
      </p:sp>
      <p:graphicFrame>
        <p:nvGraphicFramePr>
          <p:cNvPr id="11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369604"/>
              </p:ext>
            </p:extLst>
          </p:nvPr>
        </p:nvGraphicFramePr>
        <p:xfrm>
          <a:off x="683568" y="1789314"/>
          <a:ext cx="7740000" cy="3852000"/>
        </p:xfrm>
        <a:graphic>
          <a:graphicData uri="http://schemas.openxmlformats.org/drawingml/2006/table">
            <a:tbl>
              <a:tblPr/>
              <a:tblGrid>
                <a:gridCol w="162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1302288185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542988310"/>
                    </a:ext>
                  </a:extLst>
                </a:gridCol>
              </a:tblGrid>
              <a:tr h="432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respuesta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Ene-Mar’12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Ene-Mar’13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Ene-Mar’14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Ene-Mar’15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Ene-Mar’16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44450" indent="0"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Tramitada y atendida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20,396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83.8%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19,442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82.1%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24,752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81.8%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20,592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81.0%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23,963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80.1%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44450" indent="0"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Pendiente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9.7%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10.3%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3,697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12.2%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3,447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13.6%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4,652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15.5%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44450" indent="0"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Prevenida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1.3%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1.1%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0.9%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0.5%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0.5%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44450" indent="0" algn="l" fontAlgn="ctr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Cancelada porque el solicitante no atendió la prevención</a:t>
                      </a:r>
                      <a:endParaRPr lang="es-MX" sz="1300" b="1" i="0" u="none" strike="noStrike" baseline="30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5.1%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6.4%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5.1%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4.9%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1,158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3.9%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44450" indent="0" algn="l" fontAlgn="ctr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Cancelada a petición del solicitante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0.03%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0.02%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0.0%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0.0%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0.0%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44450" indent="0" algn="l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 Total 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24,331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23,676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30,257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25,419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29,928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43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42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2.10.1 ¿Hubo prevención al solicitante antes de darle trámite a la solicitud?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2016</a:t>
            </a:r>
          </a:p>
        </p:txBody>
      </p:sp>
      <p:sp>
        <p:nvSpPr>
          <p:cNvPr id="5" name="11 CuadroTexto"/>
          <p:cNvSpPr txBox="1"/>
          <p:nvPr/>
        </p:nvSpPr>
        <p:spPr>
          <a:xfrm>
            <a:off x="2112118" y="1152510"/>
            <a:ext cx="49067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graphicFrame>
        <p:nvGraphicFramePr>
          <p:cNvPr id="7" name="7 Gráfico"/>
          <p:cNvGraphicFramePr/>
          <p:nvPr>
            <p:extLst>
              <p:ext uri="{D42A27DB-BD31-4B8C-83A1-F6EECF244321}">
                <p14:modId xmlns:p14="http://schemas.microsoft.com/office/powerpoint/2010/main" val="3341376072"/>
              </p:ext>
            </p:extLst>
          </p:nvPr>
        </p:nvGraphicFramePr>
        <p:xfrm>
          <a:off x="727076" y="1628800"/>
          <a:ext cx="7661348" cy="4812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070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43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2.10.2 Tipo y número prevenciones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11 Rectángulo"/>
          <p:cNvSpPr/>
          <p:nvPr/>
        </p:nvSpPr>
        <p:spPr>
          <a:xfrm>
            <a:off x="4683358" y="1844825"/>
            <a:ext cx="4104455" cy="4752528"/>
          </a:xfrm>
          <a:prstGeom prst="rect">
            <a:avLst/>
          </a:prstGeom>
          <a:noFill/>
          <a:ln w="38100">
            <a:solidFill>
              <a:srgbClr val="33CCCC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aphicFrame>
        <p:nvGraphicFramePr>
          <p:cNvPr id="11" name="8 Gráfico"/>
          <p:cNvGraphicFramePr/>
          <p:nvPr>
            <p:extLst>
              <p:ext uri="{D42A27DB-BD31-4B8C-83A1-F6EECF244321}">
                <p14:modId xmlns:p14="http://schemas.microsoft.com/office/powerpoint/2010/main" val="1819152842"/>
              </p:ext>
            </p:extLst>
          </p:nvPr>
        </p:nvGraphicFramePr>
        <p:xfrm>
          <a:off x="6449" y="2852936"/>
          <a:ext cx="434944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1 Flecha derecha"/>
          <p:cNvSpPr/>
          <p:nvPr/>
        </p:nvSpPr>
        <p:spPr>
          <a:xfrm>
            <a:off x="3635896" y="3897112"/>
            <a:ext cx="720000" cy="540000"/>
          </a:xfrm>
          <a:prstGeom prst="rightArrow">
            <a:avLst/>
          </a:prstGeom>
          <a:solidFill>
            <a:srgbClr val="33CCCC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13" name="7 CuadroTexto"/>
          <p:cNvSpPr txBox="1"/>
          <p:nvPr/>
        </p:nvSpPr>
        <p:spPr>
          <a:xfrm>
            <a:off x="269875" y="2002062"/>
            <a:ext cx="430212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00" b="1" dirty="0">
                <a:latin typeface="Calibri" pitchFamily="34" charset="0"/>
              </a:rPr>
              <a:t>Tipo de prevención</a:t>
            </a:r>
            <a:endParaRPr lang="es-MX" sz="1300" b="1" dirty="0">
              <a:latin typeface="Calibri" pitchFamily="34" charset="0"/>
            </a:endParaRPr>
          </a:p>
        </p:txBody>
      </p:sp>
      <p:sp>
        <p:nvSpPr>
          <p:cNvPr id="15" name="7 CuadroTexto"/>
          <p:cNvSpPr txBox="1"/>
          <p:nvPr/>
        </p:nvSpPr>
        <p:spPr>
          <a:xfrm>
            <a:off x="1353412" y="1285457"/>
            <a:ext cx="646339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“Prevenidas” durante </a:t>
            </a:r>
            <a:r>
              <a:rPr lang="es-MX" sz="1300" b="1" i="1" u="sng" dirty="0" smtClean="0">
                <a:latin typeface="Calibri" pitchFamily="34" charset="0"/>
              </a:rPr>
              <a:t>Enero-Marzo de 2016</a:t>
            </a:r>
            <a:endParaRPr lang="es-MX" sz="1300" b="1" dirty="0">
              <a:latin typeface="Calibri" pitchFamily="34" charset="0"/>
            </a:endParaRPr>
          </a:p>
        </p:txBody>
      </p:sp>
      <p:sp>
        <p:nvSpPr>
          <p:cNvPr id="16" name="7 CuadroTexto"/>
          <p:cNvSpPr txBox="1"/>
          <p:nvPr/>
        </p:nvSpPr>
        <p:spPr>
          <a:xfrm>
            <a:off x="4899463" y="2002062"/>
            <a:ext cx="366275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00" b="1" dirty="0">
                <a:latin typeface="Calibri" pitchFamily="34" charset="0"/>
              </a:rPr>
              <a:t>Número de preguntas fueron prevenidas</a:t>
            </a:r>
            <a:endParaRPr lang="es-MX" sz="1300" b="1" dirty="0">
              <a:latin typeface="Calibri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040757"/>
              </p:ext>
            </p:extLst>
          </p:nvPr>
        </p:nvGraphicFramePr>
        <p:xfrm>
          <a:off x="5267286" y="3212976"/>
          <a:ext cx="2916000" cy="230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8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28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s-ES" sz="13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Número de preguntas prevenidas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SIP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u="none" strike="noStrike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u="none" strike="noStrike" dirty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u="none" strike="noStrike" dirty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s-ES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7" name="7 CuadroTexto"/>
          <p:cNvSpPr txBox="1"/>
          <p:nvPr/>
        </p:nvSpPr>
        <p:spPr>
          <a:xfrm>
            <a:off x="4888577" y="2560548"/>
            <a:ext cx="366275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00" b="1" dirty="0">
                <a:latin typeface="Calibri" pitchFamily="34" charset="0"/>
              </a:rPr>
              <a:t>Promedio: 1.7</a:t>
            </a:r>
            <a:endParaRPr lang="es-MX" sz="13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57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44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2.11 ¿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Se notificó al solicitante ampliación del plazo para entregar la información</a:t>
            </a:r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?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2016</a:t>
            </a:r>
          </a:p>
        </p:txBody>
      </p:sp>
      <p:sp>
        <p:nvSpPr>
          <p:cNvPr id="8" name="11 CuadroTexto"/>
          <p:cNvSpPr txBox="1"/>
          <p:nvPr/>
        </p:nvSpPr>
        <p:spPr>
          <a:xfrm>
            <a:off x="2112118" y="1152510"/>
            <a:ext cx="49067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graphicFrame>
        <p:nvGraphicFramePr>
          <p:cNvPr id="9" name="5 Gráfico"/>
          <p:cNvGraphicFramePr/>
          <p:nvPr>
            <p:extLst>
              <p:ext uri="{D42A27DB-BD31-4B8C-83A1-F6EECF244321}">
                <p14:modId xmlns:p14="http://schemas.microsoft.com/office/powerpoint/2010/main" val="1666076768"/>
              </p:ext>
            </p:extLst>
          </p:nvPr>
        </p:nvGraphicFramePr>
        <p:xfrm>
          <a:off x="611560" y="1628800"/>
          <a:ext cx="792088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110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45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2.12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Tipo de respuesta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2016</a:t>
            </a:r>
          </a:p>
        </p:txBody>
      </p:sp>
      <p:sp>
        <p:nvSpPr>
          <p:cNvPr id="7" name="11 CuadroTexto"/>
          <p:cNvSpPr txBox="1"/>
          <p:nvPr/>
        </p:nvSpPr>
        <p:spPr>
          <a:xfrm>
            <a:off x="2112118" y="1335273"/>
            <a:ext cx="49067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</a:t>
            </a:r>
          </a:p>
        </p:txBody>
      </p:sp>
      <p:graphicFrame>
        <p:nvGraphicFramePr>
          <p:cNvPr id="10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493589"/>
              </p:ext>
            </p:extLst>
          </p:nvPr>
        </p:nvGraphicFramePr>
        <p:xfrm>
          <a:off x="590778" y="1916832"/>
          <a:ext cx="7956000" cy="4104000"/>
        </p:xfrm>
        <a:graphic>
          <a:graphicData uri="http://schemas.openxmlformats.org/drawingml/2006/table">
            <a:tbl>
              <a:tblPr/>
              <a:tblGrid>
                <a:gridCol w="183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1179168642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1895719137"/>
                    </a:ext>
                  </a:extLst>
                </a:gridCol>
              </a:tblGrid>
              <a:tr h="432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respuesta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Ene-Mar’12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Ene-Mar’13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Ene-Mar’14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Ene-Mar’15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Ene-Mar’16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Aceptada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Acceso restringido</a:t>
                      </a:r>
                      <a:endParaRPr lang="es-MX" sz="1200" b="1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Inexistencia de</a:t>
                      </a:r>
                    </a:p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información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Orientada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Turnada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Improcedente</a:t>
                      </a:r>
                      <a:r>
                        <a:rPr lang="es-MX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(conforme al Artículo 57,</a:t>
                      </a:r>
                      <a:r>
                        <a:rPr lang="es-ES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párrafo II de la LTAIPDF)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Total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20,396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19,442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24,752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20,592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23,963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46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2.13.1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Promedio de Entes obligados a los que se turnó la solicitud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2016</a:t>
            </a:r>
          </a:p>
        </p:txBody>
      </p:sp>
      <p:sp>
        <p:nvSpPr>
          <p:cNvPr id="8" name="11 CuadroTexto"/>
          <p:cNvSpPr txBox="1"/>
          <p:nvPr/>
        </p:nvSpPr>
        <p:spPr>
          <a:xfrm>
            <a:off x="2112118" y="1267930"/>
            <a:ext cx="49067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“Turnadas” </a:t>
            </a:r>
          </a:p>
        </p:txBody>
      </p:sp>
      <p:sp>
        <p:nvSpPr>
          <p:cNvPr id="9" name="9 CuadroTexto"/>
          <p:cNvSpPr txBox="1"/>
          <p:nvPr/>
        </p:nvSpPr>
        <p:spPr>
          <a:xfrm>
            <a:off x="3458708" y="1877616"/>
            <a:ext cx="221457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u="sng" dirty="0">
                <a:latin typeface="Calibri" pitchFamily="34" charset="0"/>
              </a:rPr>
              <a:t>Promedio</a:t>
            </a:r>
            <a:endParaRPr lang="es-ES" sz="1300" b="1" u="sng" dirty="0">
              <a:latin typeface="Calibri" pitchFamily="34" charset="0"/>
            </a:endParaRPr>
          </a:p>
        </p:txBody>
      </p:sp>
      <p:graphicFrame>
        <p:nvGraphicFramePr>
          <p:cNvPr id="11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2626621"/>
              </p:ext>
            </p:extLst>
          </p:nvPr>
        </p:nvGraphicFramePr>
        <p:xfrm>
          <a:off x="971599" y="2089625"/>
          <a:ext cx="7200801" cy="4143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568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47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2.13.2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Número de Entes Obligados a los que se turnó la solicitud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2016</a:t>
            </a:r>
          </a:p>
        </p:txBody>
      </p:sp>
      <p:sp>
        <p:nvSpPr>
          <p:cNvPr id="7" name="11 CuadroTexto"/>
          <p:cNvSpPr txBox="1"/>
          <p:nvPr/>
        </p:nvSpPr>
        <p:spPr>
          <a:xfrm>
            <a:off x="2112118" y="1267930"/>
            <a:ext cx="49067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“Turnadas” </a:t>
            </a:r>
          </a:p>
        </p:txBody>
      </p:sp>
      <p:sp>
        <p:nvSpPr>
          <p:cNvPr id="10" name="8 CuadroTexto"/>
          <p:cNvSpPr txBox="1"/>
          <p:nvPr/>
        </p:nvSpPr>
        <p:spPr>
          <a:xfrm>
            <a:off x="3109988" y="1875294"/>
            <a:ext cx="290514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Distribución del número de Entes Obligados a los que se turnó la solicitud</a:t>
            </a:r>
            <a:endParaRPr lang="es-ES" sz="1300" b="1" dirty="0">
              <a:latin typeface="Calibri" pitchFamily="34" charset="0"/>
            </a:endParaRPr>
          </a:p>
        </p:txBody>
      </p:sp>
      <p:graphicFrame>
        <p:nvGraphicFramePr>
          <p:cNvPr id="12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931302"/>
              </p:ext>
            </p:extLst>
          </p:nvPr>
        </p:nvGraphicFramePr>
        <p:xfrm>
          <a:off x="786749" y="2492896"/>
          <a:ext cx="7524000" cy="3888000"/>
        </p:xfrm>
        <a:graphic>
          <a:graphicData uri="http://schemas.openxmlformats.org/drawingml/2006/table">
            <a:tbl>
              <a:tblPr/>
              <a:tblGrid>
                <a:gridCol w="140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456089967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806511013"/>
                    </a:ext>
                  </a:extLst>
                </a:gridCol>
              </a:tblGrid>
              <a:tr h="432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Número de Entes O</a:t>
                      </a:r>
                      <a:r>
                        <a:rPr lang="es-MX" sz="1200" b="1" i="0" u="none" strike="noStrike" baseline="0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bligados </a:t>
                      </a:r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a los que se turnó la solicitud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467" marR="8467" marT="846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Ene-Mar’12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Ene-Mar’13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</a:t>
                      </a:r>
                      <a:r>
                        <a:rPr kumimoji="0" lang="es-ES" sz="1200" b="1" i="0" u="none" strike="noStrike" kern="1200" dirty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14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</a:t>
                      </a:r>
                      <a:r>
                        <a:rPr kumimoji="0" lang="es-ES" sz="1200" b="1" i="0" u="none" strike="noStrike" kern="1200" dirty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15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</a:t>
                      </a:r>
                      <a:r>
                        <a:rPr kumimoji="0" lang="es-ES" sz="1200" b="1" i="0" u="none" strike="noStrike" kern="1200" dirty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16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SIP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%</a:t>
                      </a:r>
                    </a:p>
                  </a:txBody>
                  <a:tcPr marL="8467" marR="8467" marT="846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11 o más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Total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3,500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3,197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4,125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3,193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4,183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406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48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2.14.1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Modalidad de respuesta. “Aceptadas”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2016</a:t>
            </a:r>
          </a:p>
        </p:txBody>
      </p:sp>
      <p:sp>
        <p:nvSpPr>
          <p:cNvPr id="8" name="11 CuadroTexto"/>
          <p:cNvSpPr txBox="1"/>
          <p:nvPr/>
        </p:nvSpPr>
        <p:spPr>
          <a:xfrm>
            <a:off x="2424460" y="1134580"/>
            <a:ext cx="42862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“Aceptadas” </a:t>
            </a:r>
          </a:p>
        </p:txBody>
      </p:sp>
      <p:graphicFrame>
        <p:nvGraphicFramePr>
          <p:cNvPr id="9" name="6 Gráfico"/>
          <p:cNvGraphicFramePr/>
          <p:nvPr>
            <p:extLst>
              <p:ext uri="{D42A27DB-BD31-4B8C-83A1-F6EECF244321}">
                <p14:modId xmlns:p14="http://schemas.microsoft.com/office/powerpoint/2010/main" val="4150098869"/>
              </p:ext>
            </p:extLst>
          </p:nvPr>
        </p:nvGraphicFramePr>
        <p:xfrm>
          <a:off x="611222" y="1700808"/>
          <a:ext cx="792121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565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49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2.14.2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Modalidad de respuesta. “Acceso restringido”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2016</a:t>
            </a:r>
          </a:p>
        </p:txBody>
      </p:sp>
      <p:sp>
        <p:nvSpPr>
          <p:cNvPr id="7" name="11 CuadroTexto"/>
          <p:cNvSpPr txBox="1"/>
          <p:nvPr/>
        </p:nvSpPr>
        <p:spPr>
          <a:xfrm>
            <a:off x="1674148" y="1134019"/>
            <a:ext cx="577817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“Acceso restringido” </a:t>
            </a:r>
          </a:p>
        </p:txBody>
      </p:sp>
      <p:graphicFrame>
        <p:nvGraphicFramePr>
          <p:cNvPr id="10" name="8 Gráfico"/>
          <p:cNvGraphicFramePr/>
          <p:nvPr>
            <p:extLst>
              <p:ext uri="{D42A27DB-BD31-4B8C-83A1-F6EECF244321}">
                <p14:modId xmlns:p14="http://schemas.microsoft.com/office/powerpoint/2010/main" val="2233444052"/>
              </p:ext>
            </p:extLst>
          </p:nvPr>
        </p:nvGraphicFramePr>
        <p:xfrm>
          <a:off x="598582" y="1713132"/>
          <a:ext cx="7933858" cy="4812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14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</a:t>
            </a:fld>
            <a:endParaRPr lang="es-MX" dirty="0"/>
          </a:p>
        </p:txBody>
      </p:sp>
      <p:sp>
        <p:nvSpPr>
          <p:cNvPr id="5" name="3 Rectángulo"/>
          <p:cNvSpPr/>
          <p:nvPr/>
        </p:nvSpPr>
        <p:spPr>
          <a:xfrm>
            <a:off x="251520" y="1268760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Con la aprobación de la Ley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de Protección de Datos Personales para el Distrito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Federal (LPDPDF),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el formato de captura de solicitudes cambia en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2009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, y se presentan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a la consideración del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Pleno del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INFODF dos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formatos, uno para capturar las solicitudes de información pública (29 variables) y otro formato para capturar las solicitudes de datos personales (25 variables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), mismos que fueron aprobados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por el Pleno del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INFODF el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20 de mayo 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2009,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mediante acuerdo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243/SO/20-05/2009.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1600" b="1" dirty="0">
                <a:latin typeface="Calibri" pitchFamily="34" charset="0"/>
                <a:cs typeface="Calibri" pitchFamily="34" charset="0"/>
              </a:rPr>
              <a:t> 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En 2010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, la Dirección de Evaluación y Estudios con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el apoyo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de la Dirección de Tecnologías 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Información, transformó los formatos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de captura y se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creó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el </a:t>
            </a:r>
            <a:r>
              <a:rPr lang="es-ES" sz="1600" b="1" i="1" dirty="0">
                <a:latin typeface="Calibri" pitchFamily="34" charset="0"/>
                <a:cs typeface="Calibri" pitchFamily="34" charset="0"/>
              </a:rPr>
              <a:t>Sistema de Captura de Reportes Estadísticos de Solicitudes de Información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 (SICRESI). Con este sistema, a partir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de 2011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, los Entes obligados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estuvieron en condiciones de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capturar directamente esta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información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vía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internet, logrando los siguientes beneficios: validación expedita de la información, ahorro de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trabajo a las Oficinas de Información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Pública, al tiempo de contar con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esta información de manera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oportuna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. El uso de este sistema se aprobó por el Pleno del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INFODF el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6 de abril de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2011,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mediante acuerdo 0383/SO/06-04/2011.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MX" sz="1600" b="1" dirty="0">
                <a:latin typeface="Calibri" pitchFamily="34" charset="0"/>
                <a:cs typeface="Calibri" pitchFamily="34" charset="0"/>
              </a:rPr>
              <a:t> </a:t>
            </a:r>
          </a:p>
          <a:p>
            <a:pPr algn="just"/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De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2007 a la fecha, la Dirección de Evaluación y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Estudios junto con las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Oficinas de Información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Pública,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han venido realizando de manera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trimestral,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el llenado de los informes y la publicación de los resultados del Ejercicio del Derecho de Acceso a la 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Información con el propósito de </a:t>
            </a:r>
            <a:r>
              <a:rPr lang="es-ES" sz="1600" b="1" dirty="0">
                <a:latin typeface="Calibri" pitchFamily="34" charset="0"/>
                <a:cs typeface="Calibri" pitchFamily="34" charset="0"/>
              </a:rPr>
              <a:t>obtener datos más precisos para dar seguimiento al cumplimiento de diversos aspectos de la Ley de Transparencia y Acceso a la Información Pública del Distrito Federal (LTAIPDF) y de la Ley de Protección de Datos Personales para el Distrito Federal (LPDPDF</a:t>
            </a:r>
            <a:r>
              <a:rPr lang="es-ES" sz="1600" b="1" dirty="0" smtClean="0">
                <a:latin typeface="Calibri" pitchFamily="34" charset="0"/>
                <a:cs typeface="Calibri" pitchFamily="34" charset="0"/>
              </a:rPr>
              <a:t>).</a:t>
            </a:r>
            <a:endParaRPr lang="es-MX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  <a:latin typeface="Calibri" pitchFamily="34" charset="0"/>
                <a:ea typeface="ヒラギノ角ゴ Pro W3" pitchFamily="16" charset="-128"/>
              </a:rPr>
              <a:t>Introducción</a:t>
            </a:r>
            <a:endParaRPr lang="es-ES" sz="2000" b="1" dirty="0">
              <a:solidFill>
                <a:schemeClr val="bg1"/>
              </a:solidFill>
              <a:latin typeface="Calibri" pitchFamily="34" charset="0"/>
              <a:ea typeface="ヒラギノ角ゴ Pro W3" pitchFamily="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613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50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2.15.1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¿El solicitante recogió la información o le fue enviada por otro medio?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2016</a:t>
            </a:r>
          </a:p>
        </p:txBody>
      </p:sp>
      <p:sp>
        <p:nvSpPr>
          <p:cNvPr id="8" name="11 CuadroTexto"/>
          <p:cNvSpPr txBox="1"/>
          <p:nvPr/>
        </p:nvSpPr>
        <p:spPr>
          <a:xfrm>
            <a:off x="643018" y="1142984"/>
            <a:ext cx="78404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“Aceptadas con información total/parcial”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9" name="11 CuadroTexto"/>
          <p:cNvSpPr txBox="1"/>
          <p:nvPr/>
        </p:nvSpPr>
        <p:spPr>
          <a:xfrm>
            <a:off x="3817193" y="1569856"/>
            <a:ext cx="149207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u="sng" dirty="0">
                <a:latin typeface="Calibri" pitchFamily="34" charset="0"/>
              </a:rPr>
              <a:t>GENERAL</a:t>
            </a:r>
            <a:endParaRPr lang="es-ES" sz="1300" b="1" u="sng" dirty="0">
              <a:latin typeface="Calibri" pitchFamily="34" charset="0"/>
            </a:endParaRPr>
          </a:p>
        </p:txBody>
      </p:sp>
      <p:graphicFrame>
        <p:nvGraphicFramePr>
          <p:cNvPr id="11" name="9 Gráfico"/>
          <p:cNvGraphicFramePr/>
          <p:nvPr>
            <p:extLst>
              <p:ext uri="{D42A27DB-BD31-4B8C-83A1-F6EECF244321}">
                <p14:modId xmlns:p14="http://schemas.microsoft.com/office/powerpoint/2010/main" val="3069138062"/>
              </p:ext>
            </p:extLst>
          </p:nvPr>
        </p:nvGraphicFramePr>
        <p:xfrm>
          <a:off x="539552" y="1928802"/>
          <a:ext cx="8064896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951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51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2.15.2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¿El solicitante recogió la información o le fue enviada por otro medio?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2016</a:t>
            </a:r>
          </a:p>
        </p:txBody>
      </p:sp>
      <p:sp>
        <p:nvSpPr>
          <p:cNvPr id="7" name="11 CuadroTexto"/>
          <p:cNvSpPr txBox="1"/>
          <p:nvPr/>
        </p:nvSpPr>
        <p:spPr>
          <a:xfrm>
            <a:off x="643018" y="1142984"/>
            <a:ext cx="78404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“Aceptadas con información total/parcial”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10" name="11 CuadroTexto"/>
          <p:cNvSpPr txBox="1"/>
          <p:nvPr/>
        </p:nvSpPr>
        <p:spPr>
          <a:xfrm>
            <a:off x="3817279" y="1412776"/>
            <a:ext cx="149207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u="sng" dirty="0">
                <a:latin typeface="Calibri" pitchFamily="34" charset="0"/>
              </a:rPr>
              <a:t>DESGLOSE</a:t>
            </a:r>
            <a:endParaRPr lang="es-ES" sz="1300" b="1" u="sng" dirty="0">
              <a:latin typeface="Calibri" pitchFamily="34" charset="0"/>
            </a:endParaRPr>
          </a:p>
        </p:txBody>
      </p:sp>
      <p:sp>
        <p:nvSpPr>
          <p:cNvPr id="12" name="14 CuadroTexto"/>
          <p:cNvSpPr txBox="1"/>
          <p:nvPr/>
        </p:nvSpPr>
        <p:spPr>
          <a:xfrm>
            <a:off x="3817279" y="1710555"/>
            <a:ext cx="157163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u="sng" dirty="0">
                <a:latin typeface="Calibri" pitchFamily="34" charset="0"/>
              </a:rPr>
              <a:t>Porcentajes</a:t>
            </a:r>
          </a:p>
        </p:txBody>
      </p:sp>
      <p:graphicFrame>
        <p:nvGraphicFramePr>
          <p:cNvPr id="13" name="15 Gráfico"/>
          <p:cNvGraphicFramePr/>
          <p:nvPr>
            <p:extLst>
              <p:ext uri="{D42A27DB-BD31-4B8C-83A1-F6EECF244321}">
                <p14:modId xmlns:p14="http://schemas.microsoft.com/office/powerpoint/2010/main" val="965624206"/>
              </p:ext>
            </p:extLst>
          </p:nvPr>
        </p:nvGraphicFramePr>
        <p:xfrm>
          <a:off x="725236" y="2002943"/>
          <a:ext cx="7675988" cy="4762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88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52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2.16.1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Para la entrega de información, ¿se le requirió al solicitante algún monto por concepto de reproducción? 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2016</a:t>
            </a:r>
          </a:p>
        </p:txBody>
      </p:sp>
      <p:sp>
        <p:nvSpPr>
          <p:cNvPr id="8" name="11 CuadroTexto"/>
          <p:cNvSpPr txBox="1"/>
          <p:nvPr/>
        </p:nvSpPr>
        <p:spPr>
          <a:xfrm>
            <a:off x="643018" y="1142984"/>
            <a:ext cx="78404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“Aceptadas con información total/parcial”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9" name="11 CuadroTexto"/>
          <p:cNvSpPr txBox="1"/>
          <p:nvPr/>
        </p:nvSpPr>
        <p:spPr>
          <a:xfrm>
            <a:off x="3815869" y="1584036"/>
            <a:ext cx="149207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u="sng" dirty="0">
                <a:latin typeface="Calibri" pitchFamily="34" charset="0"/>
              </a:rPr>
              <a:t>GENERAL</a:t>
            </a:r>
            <a:endParaRPr lang="es-ES" sz="1300" b="1" u="sng" dirty="0">
              <a:latin typeface="Calibri" pitchFamily="34" charset="0"/>
            </a:endParaRPr>
          </a:p>
        </p:txBody>
      </p:sp>
      <p:graphicFrame>
        <p:nvGraphicFramePr>
          <p:cNvPr id="11" name="15 Gráfico"/>
          <p:cNvGraphicFramePr/>
          <p:nvPr>
            <p:extLst>
              <p:ext uri="{D42A27DB-BD31-4B8C-83A1-F6EECF244321}">
                <p14:modId xmlns:p14="http://schemas.microsoft.com/office/powerpoint/2010/main" val="2333854553"/>
              </p:ext>
            </p:extLst>
          </p:nvPr>
        </p:nvGraphicFramePr>
        <p:xfrm>
          <a:off x="539552" y="1928802"/>
          <a:ext cx="8064896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008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53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2.16.2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Para la entrega de información, ¿se le requirió al solicitante algún monto por concepto de reproducción? 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2016</a:t>
            </a:r>
          </a:p>
        </p:txBody>
      </p:sp>
      <p:sp>
        <p:nvSpPr>
          <p:cNvPr id="7" name="11 CuadroTexto"/>
          <p:cNvSpPr txBox="1"/>
          <p:nvPr/>
        </p:nvSpPr>
        <p:spPr>
          <a:xfrm>
            <a:off x="643018" y="1142984"/>
            <a:ext cx="78404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 y “Aceptadas con información total/parcial”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10" name="11 CuadroTexto"/>
          <p:cNvSpPr txBox="1"/>
          <p:nvPr/>
        </p:nvSpPr>
        <p:spPr>
          <a:xfrm>
            <a:off x="3822319" y="1589542"/>
            <a:ext cx="149207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u="sng" dirty="0">
                <a:latin typeface="Calibri" pitchFamily="34" charset="0"/>
              </a:rPr>
              <a:t>DESGLOSE</a:t>
            </a:r>
            <a:endParaRPr lang="es-ES" sz="1300" b="1" u="sng" dirty="0">
              <a:latin typeface="Calibri" pitchFamily="34" charset="0"/>
            </a:endParaRPr>
          </a:p>
        </p:txBody>
      </p:sp>
      <p:graphicFrame>
        <p:nvGraphicFramePr>
          <p:cNvPr id="12" name="12 Gráfico"/>
          <p:cNvGraphicFramePr/>
          <p:nvPr>
            <p:extLst>
              <p:ext uri="{D42A27DB-BD31-4B8C-83A1-F6EECF244321}">
                <p14:modId xmlns:p14="http://schemas.microsoft.com/office/powerpoint/2010/main" val="1727726761"/>
              </p:ext>
            </p:extLst>
          </p:nvPr>
        </p:nvGraphicFramePr>
        <p:xfrm>
          <a:off x="611560" y="1851153"/>
          <a:ext cx="7920880" cy="489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438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54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2.17.1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Promedio de días hábiles transcurridos entre la recepción y la respuesta 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2016</a:t>
            </a:r>
          </a:p>
        </p:txBody>
      </p:sp>
      <p:sp>
        <p:nvSpPr>
          <p:cNvPr id="8" name="11 CuadroTexto"/>
          <p:cNvSpPr txBox="1"/>
          <p:nvPr/>
        </p:nvSpPr>
        <p:spPr>
          <a:xfrm>
            <a:off x="1236932" y="1071546"/>
            <a:ext cx="662121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9" name="10 CuadroTexto"/>
          <p:cNvSpPr txBox="1"/>
          <p:nvPr/>
        </p:nvSpPr>
        <p:spPr>
          <a:xfrm>
            <a:off x="2862457" y="1578162"/>
            <a:ext cx="340521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Promedio de días hábiles transcurridos</a:t>
            </a:r>
            <a:endParaRPr lang="es-ES" sz="1300" b="1" dirty="0">
              <a:latin typeface="Calibri" pitchFamily="34" charset="0"/>
            </a:endParaRPr>
          </a:p>
        </p:txBody>
      </p:sp>
      <p:graphicFrame>
        <p:nvGraphicFramePr>
          <p:cNvPr id="11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7176925"/>
              </p:ext>
            </p:extLst>
          </p:nvPr>
        </p:nvGraphicFramePr>
        <p:xfrm>
          <a:off x="941156" y="1988840"/>
          <a:ext cx="7272808" cy="4440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039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55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2.17.2 Días hábiles transcurridos entre la recepción y la respuesta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2016</a:t>
            </a:r>
          </a:p>
        </p:txBody>
      </p:sp>
      <p:sp>
        <p:nvSpPr>
          <p:cNvPr id="7" name="11 CuadroTexto"/>
          <p:cNvSpPr txBox="1"/>
          <p:nvPr/>
        </p:nvSpPr>
        <p:spPr>
          <a:xfrm>
            <a:off x="1236932" y="949702"/>
            <a:ext cx="662121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10" name="13 CuadroTexto"/>
          <p:cNvSpPr txBox="1"/>
          <p:nvPr/>
        </p:nvSpPr>
        <p:spPr>
          <a:xfrm>
            <a:off x="2771800" y="1250609"/>
            <a:ext cx="36242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Distribución de días hábiles transcurridos</a:t>
            </a:r>
          </a:p>
        </p:txBody>
      </p:sp>
      <p:graphicFrame>
        <p:nvGraphicFramePr>
          <p:cNvPr id="12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982347"/>
              </p:ext>
            </p:extLst>
          </p:nvPr>
        </p:nvGraphicFramePr>
        <p:xfrm>
          <a:off x="1043608" y="1536362"/>
          <a:ext cx="7020000" cy="5220000"/>
        </p:xfrm>
        <a:graphic>
          <a:graphicData uri="http://schemas.openxmlformats.org/drawingml/2006/table">
            <a:tbl>
              <a:tblPr/>
              <a:tblGrid>
                <a:gridCol w="90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688616071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1746803005"/>
                    </a:ext>
                  </a:extLst>
                </a:gridCol>
              </a:tblGrid>
              <a:tr h="2088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Días</a:t>
                      </a:r>
                    </a:p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Hábiles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Ene-Mar’12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Ene-Mar’13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Ene-Mar’14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737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Ene-Mar’15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Ene-Mar’16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88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 o más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 marL="44450" indent="0" algn="l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 Total 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20,396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19,442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24,752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20,592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23,963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025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56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2.17.3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Promedio de días hábiles transcurridos entre la recepción y la respuesta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(Por Órgano de gobierno)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2016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62106" y="1118700"/>
            <a:ext cx="55959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Promedio de días hábiles transcurridos por Órgano de gobierno</a:t>
            </a:r>
          </a:p>
          <a:p>
            <a:pPr algn="ctr"/>
            <a:r>
              <a:rPr lang="es-MX" sz="1300" b="1" i="1" dirty="0">
                <a:latin typeface="Calibri" pitchFamily="34" charset="0"/>
              </a:rPr>
              <a:t>(Sólo solicitudes “Tramitadas y atendidas”)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403648" y="6381328"/>
            <a:ext cx="6560202" cy="36173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85725" indent="-857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kern="0" baseline="3000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1 </a:t>
            </a:r>
            <a:r>
              <a:rPr lang="es-MX" sz="1000" b="1" dirty="0">
                <a:latin typeface="Calibri" pitchFamily="34" charset="0"/>
              </a:rPr>
              <a:t>Conforme al artículo 97 del Estatuto de Gobierno del D.F., la Administración Pública Paraestatal está integrada por los Organismos Descentralizados, las Empresas de Participación Estatal Mayoritaria y los Fideicomisos Públicos</a:t>
            </a:r>
            <a:r>
              <a:rPr lang="es-MX" sz="1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.</a:t>
            </a:r>
          </a:p>
        </p:txBody>
      </p:sp>
      <p:graphicFrame>
        <p:nvGraphicFramePr>
          <p:cNvPr id="7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162616"/>
              </p:ext>
            </p:extLst>
          </p:nvPr>
        </p:nvGraphicFramePr>
        <p:xfrm>
          <a:off x="1300467" y="1674700"/>
          <a:ext cx="6542495" cy="4644000"/>
        </p:xfrm>
        <a:graphic>
          <a:graphicData uri="http://schemas.openxmlformats.org/drawingml/2006/table">
            <a:tbl>
              <a:tblPr/>
              <a:tblGrid>
                <a:gridCol w="2724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100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7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72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72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72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72000">
                  <a:extLst>
                    <a:ext uri="{9D8B030D-6E8A-4147-A177-3AD203B41FA5}">
                      <a16:colId xmlns="" xmlns:a16="http://schemas.microsoft.com/office/drawing/2014/main" val="333554572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Órgano de</a:t>
                      </a:r>
                    </a:p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gobierno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</a:t>
                      </a:r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12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</a:t>
                      </a:r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13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</a:t>
                      </a:r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14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</a:t>
                      </a:r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15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Ene-Mar’16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Ejecutivo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tabLst/>
                      </a:pPr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Administración</a:t>
                      </a:r>
                    </a:p>
                    <a:p>
                      <a:pPr marL="0" indent="0" algn="l" fontAlgn="ctr">
                        <a:tabLst/>
                      </a:pPr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Pública Central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Desconcentrados y Paraestatales </a:t>
                      </a:r>
                      <a:r>
                        <a:rPr lang="es-ES" sz="1300" b="1" i="1" u="none" strike="noStrike" baseline="30000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Delegaciones </a:t>
                      </a:r>
                    </a:p>
                    <a:p>
                      <a:pPr algn="l" fontAlgn="ctr"/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Políticas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Judicial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Legislativo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Autónomo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40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Partidos</a:t>
                      </a:r>
                      <a:r>
                        <a:rPr kumimoji="0" lang="es-ES" sz="1300" b="1" i="0" u="none" strike="noStrike" kern="1200" baseline="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Políticos en el</a:t>
                      </a:r>
                    </a:p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baseline="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Distrito Federal</a:t>
                      </a:r>
                      <a:endParaRPr kumimoji="0" lang="es-ES" sz="13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Otro</a:t>
                      </a:r>
                      <a:r>
                        <a:rPr kumimoji="0" lang="es-ES" sz="13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1300" b="1" i="0" u="none" strike="noStrike" kern="1200" baseline="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tipo de Ente</a:t>
                      </a:r>
                      <a:endParaRPr kumimoji="0" lang="es-ES" sz="13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Total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7.2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7.4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7.4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8.1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33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57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2.17.4.1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Días hábiles transcurridos entre la recepción y la respuesta</a:t>
            </a:r>
          </a:p>
          <a:p>
            <a:pPr algn="ctr"/>
            <a:r>
              <a:rPr lang="es-MX" b="1" i="1" dirty="0">
                <a:solidFill>
                  <a:schemeClr val="bg1"/>
                </a:solidFill>
                <a:latin typeface="Calibri" pitchFamily="34" charset="0"/>
              </a:rPr>
              <a:t>(Quienes solicitaron ampliación de plazo)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2016</a:t>
            </a:r>
          </a:p>
        </p:txBody>
      </p:sp>
      <p:sp>
        <p:nvSpPr>
          <p:cNvPr id="8" name="11 CuadroTexto"/>
          <p:cNvSpPr txBox="1"/>
          <p:nvPr/>
        </p:nvSpPr>
        <p:spPr>
          <a:xfrm>
            <a:off x="1236932" y="1071546"/>
            <a:ext cx="662121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9" name="15 CuadroTexto"/>
          <p:cNvSpPr txBox="1"/>
          <p:nvPr/>
        </p:nvSpPr>
        <p:spPr>
          <a:xfrm>
            <a:off x="2507714" y="1762772"/>
            <a:ext cx="411511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Promedio de días hábiles transcurridos</a:t>
            </a:r>
          </a:p>
          <a:p>
            <a:pPr algn="ctr"/>
            <a:endParaRPr lang="es-MX" sz="1300" b="1" dirty="0">
              <a:latin typeface="Calibri" pitchFamily="34" charset="0"/>
            </a:endParaRPr>
          </a:p>
          <a:p>
            <a:pPr algn="ctr"/>
            <a:r>
              <a:rPr lang="es-MX" sz="1300" b="1" dirty="0">
                <a:latin typeface="Calibri" pitchFamily="34" charset="0"/>
              </a:rPr>
              <a:t>(sólo quienes solicitaron ampliación de plazo)</a:t>
            </a:r>
            <a:endParaRPr lang="es-ES" sz="1300" b="1" dirty="0">
              <a:latin typeface="Calibri" pitchFamily="34" charset="0"/>
            </a:endParaRPr>
          </a:p>
        </p:txBody>
      </p:sp>
      <p:graphicFrame>
        <p:nvGraphicFramePr>
          <p:cNvPr id="11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7485832"/>
              </p:ext>
            </p:extLst>
          </p:nvPr>
        </p:nvGraphicFramePr>
        <p:xfrm>
          <a:off x="941156" y="1988840"/>
          <a:ext cx="7272808" cy="4440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994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58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itchFamily="34" charset="0"/>
              </a:rPr>
              <a:t>2.17.4.2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Días hábiles transcurridos entre la recepción y la respuesta</a:t>
            </a:r>
          </a:p>
          <a:p>
            <a:pPr algn="ctr"/>
            <a:r>
              <a:rPr lang="es-MX" b="1" i="1" dirty="0">
                <a:solidFill>
                  <a:schemeClr val="bg1"/>
                </a:solidFill>
                <a:latin typeface="Calibri" pitchFamily="34" charset="0"/>
              </a:rPr>
              <a:t>(Quienes NO solicitaron ampliación de plazo)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2016</a:t>
            </a:r>
          </a:p>
        </p:txBody>
      </p:sp>
      <p:sp>
        <p:nvSpPr>
          <p:cNvPr id="7" name="11 CuadroTexto"/>
          <p:cNvSpPr txBox="1"/>
          <p:nvPr/>
        </p:nvSpPr>
        <p:spPr>
          <a:xfrm>
            <a:off x="1236932" y="1071546"/>
            <a:ext cx="662121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10" name="14 CuadroTexto"/>
          <p:cNvSpPr txBox="1"/>
          <p:nvPr/>
        </p:nvSpPr>
        <p:spPr>
          <a:xfrm>
            <a:off x="2700920" y="1757110"/>
            <a:ext cx="374307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Promedio de días hábiles transcurridos</a:t>
            </a:r>
          </a:p>
          <a:p>
            <a:pPr algn="ctr"/>
            <a:endParaRPr lang="es-MX" sz="1300" b="1" dirty="0">
              <a:latin typeface="Calibri" pitchFamily="34" charset="0"/>
            </a:endParaRPr>
          </a:p>
          <a:p>
            <a:pPr algn="ctr"/>
            <a:r>
              <a:rPr lang="es-MX" sz="1300" b="1" dirty="0">
                <a:latin typeface="Calibri" pitchFamily="34" charset="0"/>
              </a:rPr>
              <a:t>(sólo quienes NO solicitaron ampliación de plazo)</a:t>
            </a:r>
            <a:endParaRPr lang="es-ES" sz="1300" b="1" dirty="0">
              <a:latin typeface="Calibri" pitchFamily="34" charset="0"/>
            </a:endParaRPr>
          </a:p>
        </p:txBody>
      </p:sp>
      <p:graphicFrame>
        <p:nvGraphicFramePr>
          <p:cNvPr id="12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0034676"/>
              </p:ext>
            </p:extLst>
          </p:nvPr>
        </p:nvGraphicFramePr>
        <p:xfrm>
          <a:off x="941156" y="1988840"/>
          <a:ext cx="7272808" cy="4440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138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59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2.18.1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Promedio de servidores públicos involucrados en la respuesta 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2016</a:t>
            </a:r>
          </a:p>
        </p:txBody>
      </p:sp>
      <p:sp>
        <p:nvSpPr>
          <p:cNvPr id="7" name="9 CuadroTexto"/>
          <p:cNvSpPr txBox="1"/>
          <p:nvPr/>
        </p:nvSpPr>
        <p:spPr>
          <a:xfrm>
            <a:off x="1236932" y="1071546"/>
            <a:ext cx="662121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graphicFrame>
        <p:nvGraphicFramePr>
          <p:cNvPr id="10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5410453"/>
              </p:ext>
            </p:extLst>
          </p:nvPr>
        </p:nvGraphicFramePr>
        <p:xfrm>
          <a:off x="941156" y="1988840"/>
          <a:ext cx="7272808" cy="4440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821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Rectángulo"/>
          <p:cNvSpPr/>
          <p:nvPr/>
        </p:nvSpPr>
        <p:spPr>
          <a:xfrm>
            <a:off x="1702566" y="2010612"/>
            <a:ext cx="57411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="1" dirty="0" smtClean="0">
                <a:solidFill>
                  <a:prstClr val="black"/>
                </a:solidFill>
                <a:latin typeface="Calibri" pitchFamily="34" charset="0"/>
              </a:rPr>
              <a:t>1. Total de solicitudes</a:t>
            </a:r>
          </a:p>
          <a:p>
            <a:pPr algn="ctr"/>
            <a:endParaRPr lang="es-MX" sz="1600" b="1" i="1" dirty="0" smtClean="0">
              <a:solidFill>
                <a:prstClr val="black"/>
              </a:solidFill>
              <a:latin typeface="Calibri" pitchFamily="34" charset="0"/>
            </a:endParaRPr>
          </a:p>
          <a:p>
            <a:pPr algn="ctr"/>
            <a:endParaRPr lang="es-MX" sz="1600" b="1" i="1" dirty="0" smtClean="0">
              <a:solidFill>
                <a:prstClr val="black"/>
              </a:solidFill>
              <a:latin typeface="Calibri" pitchFamily="34" charset="0"/>
            </a:endParaRPr>
          </a:p>
          <a:p>
            <a:pPr algn="ctr"/>
            <a:r>
              <a:rPr lang="es-MX" sz="1600" b="1" i="1" dirty="0" smtClean="0">
                <a:solidFill>
                  <a:prstClr val="black"/>
                </a:solidFill>
                <a:latin typeface="Calibri" pitchFamily="34" charset="0"/>
              </a:rPr>
              <a:t>(Solicitudes de Información Pública y de Datos Personales)</a:t>
            </a:r>
            <a:endParaRPr lang="es-ES" sz="1200" i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21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60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2.18.2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Servidores públicos involucrados en la respuesta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2016</a:t>
            </a:r>
          </a:p>
        </p:txBody>
      </p:sp>
      <p:sp>
        <p:nvSpPr>
          <p:cNvPr id="8" name="9 CuadroTexto"/>
          <p:cNvSpPr txBox="1"/>
          <p:nvPr/>
        </p:nvSpPr>
        <p:spPr>
          <a:xfrm>
            <a:off x="1236932" y="1279793"/>
            <a:ext cx="662121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300" b="1" i="1" u="sng" dirty="0">
                <a:latin typeface="Calibri" pitchFamily="34" charset="0"/>
              </a:rPr>
              <a:t>Sólo solicitudes “Tramitadas y atendidas”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33638" y="1835601"/>
            <a:ext cx="350046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Número de servidores públicos involucrados</a:t>
            </a:r>
            <a:endParaRPr lang="es-ES" sz="1300" b="1" i="1" u="sng" dirty="0">
              <a:latin typeface="Calibri" pitchFamily="34" charset="0"/>
            </a:endParaRPr>
          </a:p>
        </p:txBody>
      </p:sp>
      <p:graphicFrame>
        <p:nvGraphicFramePr>
          <p:cNvPr id="11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03169"/>
              </p:ext>
            </p:extLst>
          </p:nvPr>
        </p:nvGraphicFramePr>
        <p:xfrm>
          <a:off x="1043608" y="2293669"/>
          <a:ext cx="7020000" cy="4032000"/>
        </p:xfrm>
        <a:graphic>
          <a:graphicData uri="http://schemas.openxmlformats.org/drawingml/2006/table">
            <a:tbl>
              <a:tblPr/>
              <a:tblGrid>
                <a:gridCol w="90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1241457530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1088154759"/>
                    </a:ext>
                  </a:extLst>
                </a:gridCol>
              </a:tblGrid>
              <a:tr h="288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Servidores públicos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Ene-Mar’12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Ene-Mar’13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Ene-Mar’14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737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Ene-Mar’15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Ene-Mar’16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SIP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 o más</a:t>
                      </a:r>
                    </a:p>
                  </a:txBody>
                  <a:tcPr marL="7785" marR="7785" marT="778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44450" indent="0"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 Total </a:t>
                      </a:r>
                    </a:p>
                  </a:txBody>
                  <a:tcPr marL="8164" marR="8164" marT="8164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20,396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19,442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24,752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20,592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23,963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36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61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2.18.3 </a:t>
            </a: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Promedio de Servidores públicos involucrados en la respuesta</a:t>
            </a:r>
          </a:p>
          <a:p>
            <a:pPr algn="ctr"/>
            <a:r>
              <a:rPr lang="es-MX" b="1" i="1" dirty="0">
                <a:solidFill>
                  <a:schemeClr val="bg1"/>
                </a:solidFill>
                <a:latin typeface="Calibri" pitchFamily="34" charset="0"/>
              </a:rPr>
              <a:t>(Por Órgano de gobierno)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Enero-Marzo de 2012 al 2016</a:t>
            </a:r>
          </a:p>
        </p:txBody>
      </p:sp>
      <p:sp>
        <p:nvSpPr>
          <p:cNvPr id="7" name="7 CuadroTexto"/>
          <p:cNvSpPr txBox="1"/>
          <p:nvPr/>
        </p:nvSpPr>
        <p:spPr>
          <a:xfrm>
            <a:off x="1619230" y="1118700"/>
            <a:ext cx="58817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>
                <a:latin typeface="Calibri" pitchFamily="34" charset="0"/>
              </a:rPr>
              <a:t>Promedio de servidores públicos involucrados por Órgano de Gobierno</a:t>
            </a:r>
            <a:endParaRPr lang="es-ES" sz="1300" b="1" dirty="0">
              <a:latin typeface="Calibri" pitchFamily="34" charset="0"/>
            </a:endParaRPr>
          </a:p>
          <a:p>
            <a:pPr algn="ctr"/>
            <a:r>
              <a:rPr lang="es-MX" sz="1300" b="1" i="1" dirty="0">
                <a:latin typeface="Calibri" pitchFamily="34" charset="0"/>
              </a:rPr>
              <a:t>(Sólo solicitudes “Tramitadas y atendidas”)</a:t>
            </a:r>
            <a:endParaRPr lang="es-ES" sz="1300" b="1" i="1" u="sng" dirty="0">
              <a:latin typeface="Calibri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1403648" y="6381328"/>
            <a:ext cx="6560202" cy="361736"/>
          </a:xfrm>
          <a:prstGeom prst="rect">
            <a:avLst/>
          </a:prstGeom>
        </p:spPr>
        <p:txBody>
          <a:bodyPr/>
          <a:lstStyle/>
          <a:p>
            <a:pPr marL="85725" indent="-857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kern="0" baseline="3000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1 </a:t>
            </a:r>
            <a:r>
              <a:rPr lang="es-MX" sz="1000" b="1" dirty="0">
                <a:latin typeface="Calibri" pitchFamily="34" charset="0"/>
              </a:rPr>
              <a:t>Conforme al artículo 97 del Estatuto de Gobierno del D.F., la Administración Pública Paraestatal está integrada por los Organismos Descentralizados, las Empresas de Participación Estatal Mayoritaria y los Fideicomisos Públicos</a:t>
            </a:r>
            <a:r>
              <a:rPr lang="es-MX" sz="1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.</a:t>
            </a:r>
          </a:p>
        </p:txBody>
      </p:sp>
      <p:graphicFrame>
        <p:nvGraphicFramePr>
          <p:cNvPr id="8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7133"/>
              </p:ext>
            </p:extLst>
          </p:nvPr>
        </p:nvGraphicFramePr>
        <p:xfrm>
          <a:off x="1259632" y="1647742"/>
          <a:ext cx="6624735" cy="4644000"/>
        </p:xfrm>
        <a:graphic>
          <a:graphicData uri="http://schemas.openxmlformats.org/drawingml/2006/table">
            <a:tbl>
              <a:tblPr/>
              <a:tblGrid>
                <a:gridCol w="3226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354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733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733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7333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7333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73336">
                  <a:extLst>
                    <a:ext uri="{9D8B030D-6E8A-4147-A177-3AD203B41FA5}">
                      <a16:colId xmlns="" xmlns:a16="http://schemas.microsoft.com/office/drawing/2014/main" val="3317388887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Órgano de</a:t>
                      </a:r>
                    </a:p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gobierno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</a:t>
                      </a:r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12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</a:t>
                      </a:r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13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</a:t>
                      </a:r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14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</a:t>
                      </a:r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15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Ene-Mar’16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Ejecutivo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  <a:endParaRPr lang="es-E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tabLst/>
                      </a:pPr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Administración</a:t>
                      </a:r>
                    </a:p>
                    <a:p>
                      <a:pPr marL="0" indent="0" algn="l" fontAlgn="ctr">
                        <a:tabLst/>
                      </a:pPr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Pública Central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Desconcentrados y Paraestatales </a:t>
                      </a:r>
                      <a:r>
                        <a:rPr lang="es-ES" sz="1300" b="1" i="1" u="none" strike="noStrike" baseline="30000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Delegaciones </a:t>
                      </a:r>
                    </a:p>
                    <a:p>
                      <a:pPr algn="l" fontAlgn="ctr"/>
                      <a:r>
                        <a:rPr lang="es-ES" sz="13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Políticas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Judicial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Legislativo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Autónomo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40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Partidos</a:t>
                      </a:r>
                      <a:r>
                        <a:rPr kumimoji="0" lang="es-ES" sz="1300" b="1" i="0" u="none" strike="noStrike" kern="1200" baseline="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Políticos en el</a:t>
                      </a:r>
                    </a:p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baseline="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Distrito Federal</a:t>
                      </a:r>
                      <a:endParaRPr kumimoji="0" lang="es-ES" sz="1300" b="1" i="0" u="none" strike="noStrike" kern="1200" dirty="0">
                        <a:solidFill>
                          <a:srgbClr val="0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300" b="1" i="0" u="none" strike="noStrike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Otro </a:t>
                      </a:r>
                      <a:r>
                        <a:rPr kumimoji="0" lang="es-ES" sz="1300" b="1" i="0" u="none" strike="noStrike" kern="1200" dirty="0">
                          <a:solidFill>
                            <a:srgbClr val="00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tipo de Ente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3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Total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2.8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1" i="0" u="none" strike="noStrike" kern="1200" dirty="0" smtClean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2.9</a:t>
                      </a:r>
                      <a:endParaRPr kumimoji="0" lang="es-MX" sz="1300" b="1" i="0" u="none" strike="noStrike" kern="1200" dirty="0">
                        <a:solidFill>
                          <a:srgbClr val="FFFFFF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1" i="0" u="none" strike="noStrike" kern="1200" dirty="0" smtClean="0">
                          <a:solidFill>
                            <a:srgbClr val="FFFFFF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2.8</a:t>
                      </a:r>
                      <a:endParaRPr kumimoji="0" lang="es-MX" sz="1300" b="1" i="0" u="none" strike="noStrike" kern="1200" dirty="0">
                        <a:solidFill>
                          <a:srgbClr val="FFFFFF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7918" y="3267442"/>
            <a:ext cx="768163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24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Rectángulo"/>
          <p:cNvSpPr/>
          <p:nvPr/>
        </p:nvSpPr>
        <p:spPr>
          <a:xfrm>
            <a:off x="1004862" y="2006418"/>
            <a:ext cx="7139038" cy="240065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s-MX" sz="3600" b="1" dirty="0" smtClean="0">
                <a:latin typeface="Calibri" pitchFamily="34" charset="0"/>
              </a:rPr>
              <a:t>3. Perfil sociodemográfico de los solicitantes</a:t>
            </a:r>
          </a:p>
          <a:p>
            <a:pPr algn="ctr"/>
            <a:endParaRPr lang="es-MX" sz="3600" b="1" dirty="0" smtClean="0">
              <a:latin typeface="Calibri" pitchFamily="34" charset="0"/>
            </a:endParaRPr>
          </a:p>
          <a:p>
            <a:pPr algn="just"/>
            <a:r>
              <a:rPr lang="es-MX" sz="1400" b="1" i="1" dirty="0" smtClean="0">
                <a:latin typeface="Calibri" pitchFamily="34" charset="0"/>
              </a:rPr>
              <a:t>La información relativa al perfil del solicitante no corresponde con el total de solicitudes recibidas debido a que se trata de información proporcionada de manera opcional por el solicitante</a:t>
            </a:r>
            <a:endParaRPr lang="es-ES" sz="1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15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63</a:t>
            </a:fld>
            <a:endParaRPr lang="es-MX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273981786"/>
              </p:ext>
            </p:extLst>
          </p:nvPr>
        </p:nvGraphicFramePr>
        <p:xfrm>
          <a:off x="179512" y="1700808"/>
          <a:ext cx="878497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9 CuadroTexto"/>
          <p:cNvSpPr txBox="1"/>
          <p:nvPr/>
        </p:nvSpPr>
        <p:spPr>
          <a:xfrm>
            <a:off x="1236932" y="1279793"/>
            <a:ext cx="6621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s-MX" sz="1200" b="1" u="sng" dirty="0">
                <a:latin typeface="Calibri" pitchFamily="34" charset="0"/>
              </a:rPr>
              <a:t>Género</a:t>
            </a:r>
            <a:endParaRPr lang="es-ES" sz="1200" b="1" u="sng" dirty="0">
              <a:latin typeface="Calibri" pitchFamily="34" charset="0"/>
            </a:endParaRPr>
          </a:p>
        </p:txBody>
      </p:sp>
      <p:sp>
        <p:nvSpPr>
          <p:cNvPr id="7" name="1 CuadroTexto"/>
          <p:cNvSpPr txBox="1"/>
          <p:nvPr/>
        </p:nvSpPr>
        <p:spPr>
          <a:xfrm>
            <a:off x="76169" y="41564"/>
            <a:ext cx="7952215" cy="90400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+mn-lt"/>
              </a:rPr>
              <a:t>Sociodemográficos</a:t>
            </a:r>
          </a:p>
          <a:p>
            <a:pPr algn="ctr"/>
            <a:r>
              <a:rPr lang="es-MX" sz="1400" b="1" i="1" dirty="0">
                <a:solidFill>
                  <a:schemeClr val="bg1"/>
                </a:solidFill>
                <a:latin typeface="+mn-lt"/>
              </a:rPr>
              <a:t>2007 a Enero-Marzo de </a:t>
            </a:r>
            <a:r>
              <a:rPr lang="es-MX" sz="1400" b="1" i="1" dirty="0" smtClean="0">
                <a:solidFill>
                  <a:schemeClr val="bg1"/>
                </a:solidFill>
                <a:latin typeface="+mn-lt"/>
              </a:rPr>
              <a:t>2016</a:t>
            </a:r>
            <a:endParaRPr lang="es-MX" sz="1400" b="1" i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6438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64</a:t>
            </a:fld>
            <a:endParaRPr lang="es-MX" dirty="0"/>
          </a:p>
        </p:txBody>
      </p:sp>
      <p:graphicFrame>
        <p:nvGraphicFramePr>
          <p:cNvPr id="4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89768"/>
              </p:ext>
            </p:extLst>
          </p:nvPr>
        </p:nvGraphicFramePr>
        <p:xfrm>
          <a:off x="271573" y="1582362"/>
          <a:ext cx="8567294" cy="446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12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xmlns="" val="194952316"/>
                    </a:ext>
                  </a:extLst>
                </a:gridCol>
              </a:tblGrid>
              <a:tr h="396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Grupos de edad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Solicitantes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2007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2008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2011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2012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2013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2015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Ene-Mar’16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Hasta 19 años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20 a 29 años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30 a 39 años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40 a 49 años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50 a 59 años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60 a 69 años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o más años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5,049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6,072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8,769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7,796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8,323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8,602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2,511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3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3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3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3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3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 SIP 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36000" marR="9352" marT="9352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19,044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41,164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91,523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86,249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89,610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86,341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97,376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104,308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96,260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29,928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6" name="1 CuadroTexto"/>
          <p:cNvSpPr txBox="1"/>
          <p:nvPr/>
        </p:nvSpPr>
        <p:spPr>
          <a:xfrm>
            <a:off x="76169" y="41564"/>
            <a:ext cx="7952215" cy="90400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+mn-lt"/>
              </a:rPr>
              <a:t>Sociodemográficos</a:t>
            </a:r>
          </a:p>
          <a:p>
            <a:pPr algn="ctr"/>
            <a:r>
              <a:rPr lang="es-MX" sz="1400" b="1" i="1" dirty="0">
                <a:solidFill>
                  <a:schemeClr val="bg1"/>
                </a:solidFill>
                <a:latin typeface="+mn-lt"/>
              </a:rPr>
              <a:t>2007 a Enero-Marzo de </a:t>
            </a:r>
            <a:r>
              <a:rPr lang="es-MX" sz="1400" b="1" i="1" dirty="0" smtClean="0">
                <a:solidFill>
                  <a:schemeClr val="bg1"/>
                </a:solidFill>
                <a:latin typeface="+mn-lt"/>
              </a:rPr>
              <a:t>2016</a:t>
            </a:r>
            <a:endParaRPr lang="es-MX" sz="1400" b="1" i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951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65</a:t>
            </a:fld>
            <a:endParaRPr lang="es-MX" dirty="0"/>
          </a:p>
        </p:txBody>
      </p:sp>
      <p:graphicFrame>
        <p:nvGraphicFramePr>
          <p:cNvPr id="4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808752"/>
              </p:ext>
            </p:extLst>
          </p:nvPr>
        </p:nvGraphicFramePr>
        <p:xfrm>
          <a:off x="292355" y="1700808"/>
          <a:ext cx="8531294" cy="42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12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xmlns="" val="3559686498"/>
                    </a:ext>
                  </a:extLst>
                </a:gridCol>
              </a:tblGrid>
              <a:tr h="396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Escolaridad del solicitante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Solicitantes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2007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2008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2011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2012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2013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2015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Ene-Mar’16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 estudios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Primaria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Secundaria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Bachillerato o carrera técnica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Licenciatura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Maestría o doctorado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5,237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6,421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9,483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8,204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8,750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9,284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8,723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2,600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3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Total SIP 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36000" marR="9352" marT="9352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19,044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41,164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91,523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86,249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89,610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86,341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97,376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104,308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96,260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29,928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6" name="1 CuadroTexto"/>
          <p:cNvSpPr txBox="1"/>
          <p:nvPr/>
        </p:nvSpPr>
        <p:spPr>
          <a:xfrm>
            <a:off x="76169" y="41564"/>
            <a:ext cx="7952215" cy="90400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+mn-lt"/>
              </a:rPr>
              <a:t>Sociodemográficos</a:t>
            </a:r>
          </a:p>
          <a:p>
            <a:pPr algn="ctr"/>
            <a:r>
              <a:rPr lang="es-MX" sz="1400" b="1" i="1" dirty="0">
                <a:solidFill>
                  <a:schemeClr val="bg1"/>
                </a:solidFill>
                <a:latin typeface="+mn-lt"/>
              </a:rPr>
              <a:t>2007 a Enero-Marzo de </a:t>
            </a:r>
            <a:r>
              <a:rPr lang="es-MX" sz="1400" b="1" i="1" dirty="0" smtClean="0">
                <a:solidFill>
                  <a:schemeClr val="bg1"/>
                </a:solidFill>
                <a:latin typeface="+mn-lt"/>
              </a:rPr>
              <a:t>2016</a:t>
            </a:r>
            <a:endParaRPr lang="es-MX" sz="1400" b="1" i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460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66</a:t>
            </a:fld>
            <a:endParaRPr lang="es-MX" dirty="0"/>
          </a:p>
        </p:txBody>
      </p:sp>
      <p:graphicFrame>
        <p:nvGraphicFramePr>
          <p:cNvPr id="4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981340"/>
              </p:ext>
            </p:extLst>
          </p:nvPr>
        </p:nvGraphicFramePr>
        <p:xfrm>
          <a:off x="364363" y="1074508"/>
          <a:ext cx="8388000" cy="565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xmlns="" val="1098321088"/>
                    </a:ext>
                  </a:extLst>
                </a:gridCol>
              </a:tblGrid>
              <a:tr h="396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Ocupación del solicitante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Solicitantes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2007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2008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2011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2012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2013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2015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Ene-Mar’16</a:t>
                      </a:r>
                    </a:p>
                  </a:txBody>
                  <a:tcPr marL="9352" marR="9352" marT="9352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Empresario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Medios de</a:t>
                      </a:r>
                    </a:p>
                    <a:p>
                      <a:pPr algn="l" rtl="0" fontAlgn="ctr"/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comunicación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Comerciante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Servidor</a:t>
                      </a:r>
                    </a:p>
                    <a:p>
                      <a:pPr algn="l" rtl="0" fontAlgn="ctr"/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público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ONG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Académico o</a:t>
                      </a:r>
                    </a:p>
                    <a:p>
                      <a:pPr algn="l" rtl="0" fontAlgn="ctr"/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estudiante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Empleado u</a:t>
                      </a:r>
                    </a:p>
                    <a:p>
                      <a:pPr algn="l" rtl="0" fontAlgn="ctr"/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obrero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Asociación</a:t>
                      </a:r>
                    </a:p>
                    <a:p>
                      <a:pPr algn="l" rtl="0" fontAlgn="ctr"/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política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Hogar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Otro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Total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1,501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2,446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7,893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6,247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9,144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7,891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8,378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8,616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8,387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2,477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3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200" b="1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Total SIP 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19,044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41,164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91,523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86,249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89,610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86,341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97,376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104,308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96,260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29,928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6" name="1 CuadroTexto"/>
          <p:cNvSpPr txBox="1"/>
          <p:nvPr/>
        </p:nvSpPr>
        <p:spPr>
          <a:xfrm>
            <a:off x="76169" y="41564"/>
            <a:ext cx="7952215" cy="90400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+mn-lt"/>
              </a:rPr>
              <a:t>Sociodemográficos</a:t>
            </a:r>
          </a:p>
          <a:p>
            <a:pPr algn="ctr"/>
            <a:r>
              <a:rPr lang="es-MX" sz="1400" b="1" i="1" dirty="0">
                <a:solidFill>
                  <a:schemeClr val="bg1"/>
                </a:solidFill>
                <a:latin typeface="+mn-lt"/>
              </a:rPr>
              <a:t>2007 a Enero-Marzo de </a:t>
            </a:r>
            <a:r>
              <a:rPr lang="es-MX" sz="1400" b="1" i="1" dirty="0" smtClean="0">
                <a:solidFill>
                  <a:schemeClr val="bg1"/>
                </a:solidFill>
                <a:latin typeface="+mn-lt"/>
              </a:rPr>
              <a:t>2016</a:t>
            </a:r>
            <a:endParaRPr lang="es-MX" sz="1400" b="1" i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355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67</a:t>
            </a:fld>
            <a:endParaRPr lang="es-MX" dirty="0"/>
          </a:p>
        </p:txBody>
      </p:sp>
      <p:graphicFrame>
        <p:nvGraphicFramePr>
          <p:cNvPr id="4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325623"/>
              </p:ext>
            </p:extLst>
          </p:nvPr>
        </p:nvGraphicFramePr>
        <p:xfrm>
          <a:off x="1167571" y="1157402"/>
          <a:ext cx="6736615" cy="5498660"/>
        </p:xfrm>
        <a:graphic>
          <a:graphicData uri="http://schemas.openxmlformats.org/drawingml/2006/table">
            <a:tbl>
              <a:tblPr/>
              <a:tblGrid>
                <a:gridCol w="11566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145822144"/>
                    </a:ext>
                  </a:extLst>
                </a:gridCol>
              </a:tblGrid>
              <a:tr h="1069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Estado de la República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Solicitantes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9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694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2007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2008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2009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2010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2011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2012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2013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2014</a:t>
                      </a:r>
                    </a:p>
                  </a:txBody>
                  <a:tcPr marL="5347" marR="5347" marT="534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2015</a:t>
                      </a: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Ene-Mar’16</a:t>
                      </a:r>
                    </a:p>
                  </a:txBody>
                  <a:tcPr marL="6438" marR="6438" marT="643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Aguascalientes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Baja California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Baja California Sur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Campeche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Coahuila de Zaragoza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Colima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Chiapas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Chihuahua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Distrito Federal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5,900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Durango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Guanajuato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Guerrero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532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Hidalgo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Jalisco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Estado de México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Michoacán de Ocampo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Morelos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Nayarit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Nuevo León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Oaxaca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Puebla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Querétaro de Arteaga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Quintana Roo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San Luis Potosí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Sinaloa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Sonora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Tabasco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Tamaulipas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Tlaxcala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0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Veracruz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1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Yucatán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2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Zacatecas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3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Otro país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4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Total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14,427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24,249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38,465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6,194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7,766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7,034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7,701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8,102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8,426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2,624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5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l" fontAlgn="b"/>
                      <a:endParaRPr lang="es-MX" sz="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5347" marR="5347" marT="534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6"/>
                  </a:ext>
                </a:extLst>
              </a:tr>
              <a:tr h="106947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Total SIP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19,044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41,164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91,523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86,249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89,610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86,341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97,376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104,308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96,260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29,928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7"/>
                  </a:ext>
                </a:extLst>
              </a:tr>
            </a:tbl>
          </a:graphicData>
        </a:graphic>
      </p:graphicFrame>
      <p:sp>
        <p:nvSpPr>
          <p:cNvPr id="6" name="1 CuadroTexto"/>
          <p:cNvSpPr txBox="1"/>
          <p:nvPr/>
        </p:nvSpPr>
        <p:spPr>
          <a:xfrm>
            <a:off x="76169" y="41564"/>
            <a:ext cx="7952215" cy="90400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+mn-lt"/>
              </a:rPr>
              <a:t>Sociodemográficos</a:t>
            </a:r>
          </a:p>
          <a:p>
            <a:pPr algn="ctr"/>
            <a:r>
              <a:rPr lang="es-MX" sz="1400" b="1" i="1" dirty="0">
                <a:solidFill>
                  <a:schemeClr val="bg1"/>
                </a:solidFill>
                <a:latin typeface="+mn-lt"/>
              </a:rPr>
              <a:t>2007 a Enero-Marzo de </a:t>
            </a:r>
            <a:r>
              <a:rPr lang="es-MX" sz="1400" b="1" i="1" dirty="0" smtClean="0">
                <a:solidFill>
                  <a:schemeClr val="bg1"/>
                </a:solidFill>
                <a:latin typeface="+mn-lt"/>
              </a:rPr>
              <a:t>2016</a:t>
            </a:r>
            <a:endParaRPr lang="es-MX" sz="1400" b="1" i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950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68</a:t>
            </a:fld>
            <a:endParaRPr lang="es-MX" dirty="0"/>
          </a:p>
        </p:txBody>
      </p:sp>
      <p:sp>
        <p:nvSpPr>
          <p:cNvPr id="4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Calibri" pitchFamily="34" charset="0"/>
              </a:rPr>
              <a:t>Nota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14918" y="1018411"/>
            <a:ext cx="8516440" cy="57861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es-MX" sz="1000" b="1" dirty="0">
                <a:latin typeface="Calibri" pitchFamily="34" charset="0"/>
                <a:cs typeface="Calibri" pitchFamily="34" charset="0"/>
              </a:rPr>
              <a:t>En el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periodo Enero-Marzo de 2016,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el total de solicitudes fue de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33,489, compuesto por 29,928 solicitudes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de información pública y </a:t>
            </a:r>
            <a:r>
              <a:rPr lang="es-MX" sz="1000" b="1" smtClean="0">
                <a:latin typeface="Calibri" pitchFamily="34" charset="0"/>
                <a:cs typeface="Calibri" pitchFamily="34" charset="0"/>
              </a:rPr>
              <a:t>3,561  solicitudes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de datos personales, ambas capturadas por los Entes Obligados en el </a:t>
            </a:r>
            <a:r>
              <a:rPr lang="es-MX" sz="1000" b="1" i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Sistema de Captura de Reportes Estadísticos de Solicitudes de Información (SICRESI)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.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El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Fideicomiso Público Complejo Ambiental Xochimilco no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presentó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su informe estadístico de solicitudes de información pública y de datos personales.</a:t>
            </a:r>
            <a:endParaRPr lang="es-ES" sz="1000" b="1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MX" sz="10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En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el año 2015, el total de solicitudes fue de 106,525, de las cuales 96,260 corresponden a solicitudes de información pública y 10,265 a solicitudes de datos personales, ambas capturadas por los Entes Obligados en el </a:t>
            </a:r>
            <a:r>
              <a:rPr lang="es-MX" sz="1000" b="1" i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Sistema de Captura de Reportes Estadísticos de Solicitudes de Información (SICRESI)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La Delegación Tláhuac y el Fideicomiso Público Complejo Ambiental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Xochimilco no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presentaron su informe estadístico de solicitudes de información pública y de datos personales.</a:t>
            </a:r>
            <a:endParaRPr lang="es-ES" sz="1000" b="1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MX" sz="10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Para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el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ejercicio 2014,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el total de solicitudes fue de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111,964,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las cuales se distribuyen de la siguiente manera: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104,308 corresponden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a solicitudes de información pública y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7,656 a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solicitudes de datos personales, ambas capturadas por los Entes Obligados en el </a:t>
            </a:r>
            <a:r>
              <a:rPr lang="es-MX" sz="1000" b="1" i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Sistema de Captura de Reportes Estadísticos de Solicitudes de Información (SICRESI</a:t>
            </a:r>
            <a:r>
              <a:rPr lang="es-MX" sz="1000" b="1" i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)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s-MX" sz="10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En el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ejercicio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2013, el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total de solicitudes fue de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103,470, las cuales se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distribuyen de la siguiente manera: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97,376 corresponden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a solicitudes de información pública y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6,094 a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solicitudes de datos personales, ambas capturadas por los Entes Obligados en el </a:t>
            </a:r>
            <a:r>
              <a:rPr lang="es-MX" sz="1000" b="1" i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Sistema de Captura de Reportes Estadísticos de Solicitudes de Información (SICRESI</a:t>
            </a:r>
            <a:r>
              <a:rPr lang="es-MX" sz="1000" b="1" i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)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es-MX" sz="1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 El Consejo Económico y Social de la Ciudad de </a:t>
            </a:r>
            <a:r>
              <a:rPr lang="es-MX" sz="1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México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 y el Fideicomiso Fondo de Apoyo a la Educación y el Empleo de las y los Jóvenes del Distrito Federal no presentaron su informe estadístico de solicitudes de información pública y de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datos personales.</a:t>
            </a:r>
            <a:endParaRPr lang="es-MX" sz="1000" b="1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MX" sz="10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En el 2012, el total de solicitudes fue de 91,576, mismas que se distribuyen de la siguiente manera: 86,341 corresponden a solicitudes de información pública y 5,235 a solicitudes de datos personales, ambas capturadas por los Entes Obligados en el </a:t>
            </a:r>
            <a:r>
              <a:rPr lang="es-MX" sz="1000" b="1" i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SICRESI;</a:t>
            </a:r>
            <a:r>
              <a:rPr lang="es-MX" sz="1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 el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Fideicomiso Central de Abasto de la Ciudad de México y el Fideicomiso Fondo de Apoyo a la Educación y el Empleo de las y los Jóvenes del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Distrito Federal no presentaron su informe estadístico de solicitudes de información pública y de datos personales.</a:t>
            </a:r>
          </a:p>
          <a:p>
            <a:pPr algn="just"/>
            <a:endParaRPr lang="es-MX" sz="10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En el año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2011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el total de solicitudes fue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de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94,048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y está compuesto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por: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89,610 solicitudes de información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pública y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4,288 solicitudes de datos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personales, ambas capturadas por los Entes Obligados en el </a:t>
            </a:r>
            <a:r>
              <a:rPr lang="es-MX" sz="1000" b="1" i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SICRESI,</a:t>
            </a:r>
            <a:r>
              <a:rPr lang="es-MX" sz="1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 más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150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solicitudes del Fideicomiso Central de Abasto de la Ciudad de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México. El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total de solicitudes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correspondientes al Fideicomiso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se consultó en el Sistema de Reportes Estadísticos INFOMEX II ya que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dicho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Ente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 no capturó sus solicitudes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en el </a:t>
            </a:r>
            <a:r>
              <a:rPr lang="es-MX" sz="1000" b="1" i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SICRESI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.</a:t>
            </a:r>
            <a:endParaRPr lang="es-MX" sz="1000" b="1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MX" sz="10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Para 2010, la cifra fue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de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89,571,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y está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compuesta por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86,249 solicitudes de información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pública y 3,128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solicitudes de datos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personales, además de 194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solicitudes del Fideicomiso Central de Abasto de la Ciudad de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México. El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total de solicitudes del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Fideicomiso se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consultó el Sistema de Reportes Estadísticos INFOMEX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II,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ya que dicho Ente público no entregó su informe estadístico de solicitudes de información pública y de datos personales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de 2010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. </a:t>
            </a:r>
            <a:endParaRPr lang="es-MX" sz="10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s-MX" sz="1000" b="1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MX" sz="1000" b="1" dirty="0">
                <a:latin typeface="Calibri" pitchFamily="34" charset="0"/>
                <a:cs typeface="Calibri" pitchFamily="34" charset="0"/>
              </a:rPr>
              <a:t>Para el año 2009,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el total de solicitudes fue de 96,233 y está compuesto por: 91,523 solicitudes de información pública y 2,640 solicitudes de datos personales; completan la cifra 390 solicitudes del Fideicomiso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Central de Abasto de la Ciudad de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México; 345 solicitudes del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Fideicomiso Museo del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Estanquillo;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830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solicitudes de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la Delegación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Xochimilco (correspondientes al cuarto trimestre de 2009) y 505 solicitudes de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la Universidad Autónoma de la Ciudad de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México. Los datos para estos Entes Obligados se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tomaron del Sistema de Reportes Estadísticos INFOMEX II, ya que dichos Entes públicos NO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presentaron o presentaron incompleto (Delegación Xochimilco) su </a:t>
            </a:r>
            <a:r>
              <a:rPr lang="es-MX" sz="1000" b="1" dirty="0">
                <a:latin typeface="Calibri" pitchFamily="34" charset="0"/>
                <a:cs typeface="Calibri" pitchFamily="34" charset="0"/>
              </a:rPr>
              <a:t>informe estadístico de solicitudes de información pública y de datos personales </a:t>
            </a:r>
            <a:r>
              <a:rPr lang="es-MX" sz="1000" b="1" dirty="0" smtClean="0">
                <a:latin typeface="Calibri" pitchFamily="34" charset="0"/>
                <a:cs typeface="Calibri" pitchFamily="34" charset="0"/>
              </a:rPr>
              <a:t>2009.</a:t>
            </a:r>
            <a:endParaRPr lang="es-MX" sz="10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02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1.1 Total de solicitudes a los Entes obligados del Distrito Federal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2004 a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22 CuadroTexto"/>
          <p:cNvSpPr txBox="1"/>
          <p:nvPr/>
        </p:nvSpPr>
        <p:spPr>
          <a:xfrm>
            <a:off x="1700233" y="1268760"/>
            <a:ext cx="5729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>
                <a:latin typeface="Calibri" pitchFamily="34" charset="0"/>
              </a:rPr>
              <a:t>Total de solicitudes, 2004-2016</a:t>
            </a:r>
            <a:r>
              <a:rPr lang="es-MX" sz="1100" b="1" dirty="0">
                <a:latin typeface="Calibri" pitchFamily="34" charset="0"/>
              </a:rPr>
              <a:t>: </a:t>
            </a:r>
            <a:r>
              <a:rPr lang="es-MX" sz="1100" b="1" dirty="0" smtClean="0">
                <a:latin typeface="Calibri" pitchFamily="34" charset="0"/>
              </a:rPr>
              <a:t>800,729</a:t>
            </a:r>
            <a:endParaRPr lang="es-MX" sz="1100" b="1" dirty="0">
              <a:latin typeface="Calibri" pitchFamily="34" charset="0"/>
            </a:endParaRPr>
          </a:p>
        </p:txBody>
      </p:sp>
      <p:graphicFrame>
        <p:nvGraphicFramePr>
          <p:cNvPr id="7" name="23 Gráfico"/>
          <p:cNvGraphicFramePr/>
          <p:nvPr>
            <p:extLst>
              <p:ext uri="{D42A27DB-BD31-4B8C-83A1-F6EECF244321}">
                <p14:modId xmlns:p14="http://schemas.microsoft.com/office/powerpoint/2010/main" val="3854367473"/>
              </p:ext>
            </p:extLst>
          </p:nvPr>
        </p:nvGraphicFramePr>
        <p:xfrm>
          <a:off x="146854" y="1700808"/>
          <a:ext cx="8856984" cy="4270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8 CuadroTexto"/>
          <p:cNvSpPr txBox="1"/>
          <p:nvPr/>
        </p:nvSpPr>
        <p:spPr>
          <a:xfrm>
            <a:off x="1794132" y="6047548"/>
            <a:ext cx="8886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900" b="1" dirty="0" smtClean="0">
                <a:latin typeface="Calibri" pitchFamily="34" charset="0"/>
              </a:rPr>
              <a:t>2006-2007:</a:t>
            </a:r>
          </a:p>
          <a:p>
            <a:pPr algn="ctr"/>
            <a:r>
              <a:rPr lang="es-MX" sz="900" b="1" dirty="0" smtClean="0">
                <a:latin typeface="Calibri" pitchFamily="34" charset="0"/>
              </a:rPr>
              <a:t>187.6%</a:t>
            </a:r>
            <a:endParaRPr lang="es-ES" sz="900" dirty="0">
              <a:latin typeface="Calibri" pitchFamily="34" charset="0"/>
            </a:endParaRPr>
          </a:p>
        </p:txBody>
      </p:sp>
      <p:sp>
        <p:nvSpPr>
          <p:cNvPr id="9" name="9 CuadroTexto"/>
          <p:cNvSpPr txBox="1"/>
          <p:nvPr/>
        </p:nvSpPr>
        <p:spPr>
          <a:xfrm>
            <a:off x="2503821" y="6043354"/>
            <a:ext cx="82851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900" b="1" dirty="0" smtClean="0">
                <a:latin typeface="Calibri" pitchFamily="34" charset="0"/>
              </a:rPr>
              <a:t>2007-2008:</a:t>
            </a:r>
          </a:p>
          <a:p>
            <a:pPr algn="ctr"/>
            <a:r>
              <a:rPr lang="es-MX" sz="900" b="1" dirty="0" smtClean="0">
                <a:latin typeface="Calibri" pitchFamily="34" charset="0"/>
              </a:rPr>
              <a:t>116.2%</a:t>
            </a:r>
            <a:endParaRPr lang="es-ES" sz="900" dirty="0">
              <a:latin typeface="Calibri" pitchFamily="34" charset="0"/>
            </a:endParaRPr>
          </a:p>
        </p:txBody>
      </p:sp>
      <p:sp>
        <p:nvSpPr>
          <p:cNvPr id="10" name="14 CuadroTexto"/>
          <p:cNvSpPr txBox="1"/>
          <p:nvPr/>
        </p:nvSpPr>
        <p:spPr>
          <a:xfrm>
            <a:off x="3134315" y="6043354"/>
            <a:ext cx="87919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900" b="1" dirty="0" smtClean="0">
                <a:latin typeface="Calibri" pitchFamily="34" charset="0"/>
              </a:rPr>
              <a:t>2008-2009:</a:t>
            </a:r>
          </a:p>
          <a:p>
            <a:pPr algn="ctr"/>
            <a:r>
              <a:rPr lang="es-MX" sz="900" b="1" dirty="0" smtClean="0">
                <a:latin typeface="Calibri" pitchFamily="34" charset="0"/>
              </a:rPr>
              <a:t>133.8%</a:t>
            </a:r>
            <a:endParaRPr lang="es-ES" sz="900" dirty="0">
              <a:latin typeface="Calibri" pitchFamily="34" charset="0"/>
            </a:endParaRPr>
          </a:p>
        </p:txBody>
      </p:sp>
      <p:sp>
        <p:nvSpPr>
          <p:cNvPr id="11" name="19 CuadroTexto"/>
          <p:cNvSpPr txBox="1"/>
          <p:nvPr/>
        </p:nvSpPr>
        <p:spPr>
          <a:xfrm>
            <a:off x="509108" y="6039160"/>
            <a:ext cx="8055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 smtClean="0">
                <a:latin typeface="Calibri" pitchFamily="34" charset="0"/>
              </a:rPr>
              <a:t>Incremento 2004-2005:</a:t>
            </a:r>
          </a:p>
          <a:p>
            <a:pPr algn="ctr"/>
            <a:r>
              <a:rPr lang="es-MX" sz="900" b="1" dirty="0" smtClean="0">
                <a:latin typeface="Calibri" pitchFamily="34" charset="0"/>
              </a:rPr>
              <a:t>63.6%</a:t>
            </a:r>
            <a:endParaRPr lang="es-ES" sz="900" dirty="0">
              <a:latin typeface="Calibri" pitchFamily="34" charset="0"/>
            </a:endParaRPr>
          </a:p>
        </p:txBody>
      </p:sp>
      <p:sp>
        <p:nvSpPr>
          <p:cNvPr id="12" name="20 CuadroTexto"/>
          <p:cNvSpPr txBox="1"/>
          <p:nvPr/>
        </p:nvSpPr>
        <p:spPr>
          <a:xfrm>
            <a:off x="1125278" y="6043354"/>
            <a:ext cx="9026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900" b="1" dirty="0" smtClean="0">
                <a:latin typeface="Calibri" pitchFamily="34" charset="0"/>
              </a:rPr>
              <a:t>2005-2006:</a:t>
            </a:r>
          </a:p>
          <a:p>
            <a:pPr algn="ctr"/>
            <a:r>
              <a:rPr lang="es-MX" sz="900" b="1" dirty="0" smtClean="0">
                <a:latin typeface="Calibri" pitchFamily="34" charset="0"/>
              </a:rPr>
              <a:t>51.9%</a:t>
            </a:r>
            <a:endParaRPr lang="es-ES" sz="900" dirty="0">
              <a:latin typeface="Calibri" pitchFamily="34" charset="0"/>
            </a:endParaRPr>
          </a:p>
        </p:txBody>
      </p:sp>
      <p:sp>
        <p:nvSpPr>
          <p:cNvPr id="13" name="16 CuadroTexto"/>
          <p:cNvSpPr txBox="1"/>
          <p:nvPr/>
        </p:nvSpPr>
        <p:spPr>
          <a:xfrm>
            <a:off x="3790303" y="6043354"/>
            <a:ext cx="91043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 smtClean="0">
                <a:latin typeface="Calibri" pitchFamily="34" charset="0"/>
              </a:rPr>
              <a:t>Decremento</a:t>
            </a:r>
          </a:p>
          <a:p>
            <a:pPr algn="ctr"/>
            <a:r>
              <a:rPr lang="es-MX" sz="900" b="1" dirty="0" smtClean="0">
                <a:latin typeface="Calibri" pitchFamily="34" charset="0"/>
              </a:rPr>
              <a:t>2009-2010:</a:t>
            </a:r>
          </a:p>
          <a:p>
            <a:pPr algn="ctr"/>
            <a:r>
              <a:rPr lang="es-MX" sz="900" b="1" dirty="0" smtClean="0">
                <a:latin typeface="Calibri" pitchFamily="34" charset="0"/>
              </a:rPr>
              <a:t>-6.9%</a:t>
            </a:r>
            <a:endParaRPr lang="es-ES" sz="900" dirty="0">
              <a:latin typeface="Calibri" pitchFamily="34" charset="0"/>
            </a:endParaRPr>
          </a:p>
        </p:txBody>
      </p:sp>
      <p:sp>
        <p:nvSpPr>
          <p:cNvPr id="14" name="18 CuadroTexto"/>
          <p:cNvSpPr txBox="1"/>
          <p:nvPr/>
        </p:nvSpPr>
        <p:spPr>
          <a:xfrm>
            <a:off x="4468819" y="6043354"/>
            <a:ext cx="87777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900" b="1" dirty="0" smtClean="0">
                <a:latin typeface="Calibri" pitchFamily="34" charset="0"/>
              </a:rPr>
              <a:t>2010-2011:</a:t>
            </a:r>
          </a:p>
          <a:p>
            <a:pPr algn="ctr"/>
            <a:r>
              <a:rPr lang="es-MX" sz="900" b="1" dirty="0" smtClean="0">
                <a:latin typeface="Calibri" pitchFamily="34" charset="0"/>
              </a:rPr>
              <a:t>5.0%</a:t>
            </a:r>
            <a:endParaRPr lang="es-ES" sz="900" dirty="0">
              <a:latin typeface="Calibri" pitchFamily="34" charset="0"/>
            </a:endParaRPr>
          </a:p>
        </p:txBody>
      </p:sp>
      <p:sp>
        <p:nvSpPr>
          <p:cNvPr id="15" name="18 CuadroTexto"/>
          <p:cNvSpPr txBox="1"/>
          <p:nvPr/>
        </p:nvSpPr>
        <p:spPr>
          <a:xfrm>
            <a:off x="5147335" y="6043354"/>
            <a:ext cx="87777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 smtClean="0">
                <a:latin typeface="Calibri" pitchFamily="34" charset="0"/>
              </a:rPr>
              <a:t>Decremento</a:t>
            </a:r>
          </a:p>
          <a:p>
            <a:pPr algn="ctr"/>
            <a:r>
              <a:rPr lang="es-MX" sz="900" b="1" dirty="0" smtClean="0">
                <a:latin typeface="Calibri" pitchFamily="34" charset="0"/>
              </a:rPr>
              <a:t>2011-2012:</a:t>
            </a:r>
          </a:p>
          <a:p>
            <a:pPr algn="ctr"/>
            <a:r>
              <a:rPr lang="es-MX" sz="900" b="1" dirty="0" smtClean="0">
                <a:latin typeface="Calibri" pitchFamily="34" charset="0"/>
              </a:rPr>
              <a:t>-2.6%</a:t>
            </a:r>
            <a:endParaRPr lang="es-ES" sz="900" dirty="0">
              <a:latin typeface="Calibri" pitchFamily="34" charset="0"/>
            </a:endParaRPr>
          </a:p>
        </p:txBody>
      </p:sp>
      <p:sp>
        <p:nvSpPr>
          <p:cNvPr id="20" name="Elipse 19"/>
          <p:cNvSpPr/>
          <p:nvPr/>
        </p:nvSpPr>
        <p:spPr>
          <a:xfrm>
            <a:off x="806802" y="5215900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Flecha derecha 20"/>
          <p:cNvSpPr/>
          <p:nvPr/>
        </p:nvSpPr>
        <p:spPr>
          <a:xfrm rot="18720000">
            <a:off x="863692" y="5256830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Elipse 29"/>
          <p:cNvSpPr/>
          <p:nvPr/>
        </p:nvSpPr>
        <p:spPr>
          <a:xfrm>
            <a:off x="4129561" y="5260397"/>
            <a:ext cx="216000" cy="216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Flecha derecha 30"/>
          <p:cNvSpPr/>
          <p:nvPr/>
        </p:nvSpPr>
        <p:spPr>
          <a:xfrm rot="2460000">
            <a:off x="4187717" y="5304798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18 CuadroTexto"/>
          <p:cNvSpPr txBox="1"/>
          <p:nvPr/>
        </p:nvSpPr>
        <p:spPr>
          <a:xfrm>
            <a:off x="5805069" y="6043060"/>
            <a:ext cx="87777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900" b="1" dirty="0" smtClean="0">
                <a:latin typeface="Calibri" pitchFamily="34" charset="0"/>
              </a:rPr>
              <a:t>2012-2013:</a:t>
            </a:r>
          </a:p>
          <a:p>
            <a:pPr algn="ctr"/>
            <a:r>
              <a:rPr lang="es-MX" sz="900" b="1" dirty="0" smtClean="0">
                <a:latin typeface="Calibri" pitchFamily="34" charset="0"/>
              </a:rPr>
              <a:t>13.0%</a:t>
            </a:r>
            <a:endParaRPr lang="es-ES" sz="900" dirty="0">
              <a:latin typeface="Calibri" pitchFamily="34" charset="0"/>
            </a:endParaRPr>
          </a:p>
        </p:txBody>
      </p:sp>
      <p:sp>
        <p:nvSpPr>
          <p:cNvPr id="37" name="18 CuadroTexto"/>
          <p:cNvSpPr txBox="1"/>
          <p:nvPr/>
        </p:nvSpPr>
        <p:spPr>
          <a:xfrm>
            <a:off x="6473194" y="6042639"/>
            <a:ext cx="87777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 smtClean="0">
                <a:latin typeface="Calibri" pitchFamily="34" charset="0"/>
              </a:rPr>
              <a:t>Incremento</a:t>
            </a:r>
          </a:p>
          <a:p>
            <a:pPr algn="ctr"/>
            <a:r>
              <a:rPr lang="es-MX" sz="900" b="1" dirty="0" smtClean="0">
                <a:latin typeface="Calibri" pitchFamily="34" charset="0"/>
              </a:rPr>
              <a:t>2013-2014:</a:t>
            </a:r>
          </a:p>
          <a:p>
            <a:pPr algn="ctr"/>
            <a:r>
              <a:rPr lang="es-MX" sz="900" b="1" dirty="0" smtClean="0">
                <a:latin typeface="Calibri" pitchFamily="34" charset="0"/>
              </a:rPr>
              <a:t>8.2%</a:t>
            </a:r>
            <a:endParaRPr lang="es-ES" sz="900" dirty="0">
              <a:latin typeface="Calibri" pitchFamily="34" charset="0"/>
            </a:endParaRPr>
          </a:p>
        </p:txBody>
      </p:sp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7</a:t>
            </a:fld>
            <a:endParaRPr lang="es-MX" dirty="0"/>
          </a:p>
        </p:txBody>
      </p:sp>
      <p:sp>
        <p:nvSpPr>
          <p:cNvPr id="39" name="18 CuadroTexto"/>
          <p:cNvSpPr txBox="1"/>
          <p:nvPr/>
        </p:nvSpPr>
        <p:spPr>
          <a:xfrm>
            <a:off x="7132330" y="6044665"/>
            <a:ext cx="87777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 smtClean="0">
                <a:latin typeface="Calibri" pitchFamily="34" charset="0"/>
              </a:rPr>
              <a:t>Decremento</a:t>
            </a:r>
          </a:p>
          <a:p>
            <a:pPr algn="ctr"/>
            <a:r>
              <a:rPr lang="es-MX" sz="900" b="1" dirty="0" smtClean="0">
                <a:latin typeface="Calibri" pitchFamily="34" charset="0"/>
              </a:rPr>
              <a:t>2014-2015:</a:t>
            </a:r>
          </a:p>
          <a:p>
            <a:pPr algn="ctr"/>
            <a:r>
              <a:rPr lang="es-MX" sz="900" b="1" dirty="0" smtClean="0">
                <a:latin typeface="Calibri" pitchFamily="34" charset="0"/>
              </a:rPr>
              <a:t>-4.9%</a:t>
            </a:r>
            <a:endParaRPr lang="es-ES" sz="900" dirty="0">
              <a:latin typeface="Calibri" pitchFamily="34" charset="0"/>
            </a:endParaRPr>
          </a:p>
        </p:txBody>
      </p:sp>
      <p:sp>
        <p:nvSpPr>
          <p:cNvPr id="42" name="Elipse 19"/>
          <p:cNvSpPr/>
          <p:nvPr/>
        </p:nvSpPr>
        <p:spPr>
          <a:xfrm>
            <a:off x="1476385" y="5229200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3" name="Flecha derecha 20"/>
          <p:cNvSpPr/>
          <p:nvPr/>
        </p:nvSpPr>
        <p:spPr>
          <a:xfrm rot="18720000">
            <a:off x="1533275" y="5270130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6" name="Elipse 19"/>
          <p:cNvSpPr/>
          <p:nvPr/>
        </p:nvSpPr>
        <p:spPr>
          <a:xfrm>
            <a:off x="2132685" y="5229200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7" name="Flecha derecha 20"/>
          <p:cNvSpPr/>
          <p:nvPr/>
        </p:nvSpPr>
        <p:spPr>
          <a:xfrm rot="18720000">
            <a:off x="2189575" y="5270130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8" name="Elipse 19"/>
          <p:cNvSpPr/>
          <p:nvPr/>
        </p:nvSpPr>
        <p:spPr>
          <a:xfrm>
            <a:off x="2802268" y="5242500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9" name="Flecha derecha 20"/>
          <p:cNvSpPr/>
          <p:nvPr/>
        </p:nvSpPr>
        <p:spPr>
          <a:xfrm rot="18720000">
            <a:off x="2859158" y="5283430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0" name="Elipse 19"/>
          <p:cNvSpPr/>
          <p:nvPr/>
        </p:nvSpPr>
        <p:spPr>
          <a:xfrm>
            <a:off x="3461460" y="5249982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1" name="Flecha derecha 20"/>
          <p:cNvSpPr/>
          <p:nvPr/>
        </p:nvSpPr>
        <p:spPr>
          <a:xfrm rot="18720000">
            <a:off x="3518350" y="5290912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2" name="Elipse 29"/>
          <p:cNvSpPr/>
          <p:nvPr/>
        </p:nvSpPr>
        <p:spPr>
          <a:xfrm>
            <a:off x="5467293" y="5280450"/>
            <a:ext cx="216000" cy="216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3" name="Flecha derecha 30"/>
          <p:cNvSpPr/>
          <p:nvPr/>
        </p:nvSpPr>
        <p:spPr>
          <a:xfrm rot="2460000">
            <a:off x="5525449" y="5324851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4" name="Elipse 19"/>
          <p:cNvSpPr/>
          <p:nvPr/>
        </p:nvSpPr>
        <p:spPr>
          <a:xfrm>
            <a:off x="4799192" y="5270035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5" name="Flecha derecha 20"/>
          <p:cNvSpPr/>
          <p:nvPr/>
        </p:nvSpPr>
        <p:spPr>
          <a:xfrm rot="18720000">
            <a:off x="4856082" y="5310965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6" name="Elipse 29"/>
          <p:cNvSpPr/>
          <p:nvPr/>
        </p:nvSpPr>
        <p:spPr>
          <a:xfrm>
            <a:off x="7462735" y="5280450"/>
            <a:ext cx="216000" cy="216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7" name="Flecha derecha 30"/>
          <p:cNvSpPr/>
          <p:nvPr/>
        </p:nvSpPr>
        <p:spPr>
          <a:xfrm rot="2460000">
            <a:off x="7520891" y="5324851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8" name="Elipse 19"/>
          <p:cNvSpPr/>
          <p:nvPr/>
        </p:nvSpPr>
        <p:spPr>
          <a:xfrm>
            <a:off x="6135442" y="5262553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9" name="Flecha derecha 20"/>
          <p:cNvSpPr/>
          <p:nvPr/>
        </p:nvSpPr>
        <p:spPr>
          <a:xfrm rot="18720000">
            <a:off x="6192332" y="5303483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0" name="Elipse 19"/>
          <p:cNvSpPr/>
          <p:nvPr/>
        </p:nvSpPr>
        <p:spPr>
          <a:xfrm>
            <a:off x="6794634" y="5270035"/>
            <a:ext cx="216000" cy="216000"/>
          </a:xfrm>
          <a:prstGeom prst="ellipse">
            <a:avLst/>
          </a:prstGeom>
          <a:solidFill>
            <a:srgbClr val="00CC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1" name="Flecha derecha 20"/>
          <p:cNvSpPr/>
          <p:nvPr/>
        </p:nvSpPr>
        <p:spPr>
          <a:xfrm rot="18720000">
            <a:off x="6851524" y="5310965"/>
            <a:ext cx="108000" cy="108000"/>
          </a:xfrm>
          <a:prstGeom prst="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469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8</a:t>
            </a:fld>
            <a:endParaRPr lang="es-MX" dirty="0"/>
          </a:p>
        </p:txBody>
      </p:sp>
      <p:sp>
        <p:nvSpPr>
          <p:cNvPr id="39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1.2 Total de solicitudes por año y mes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a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0" name="8 CuadroTexto"/>
          <p:cNvSpPr txBox="1"/>
          <p:nvPr/>
        </p:nvSpPr>
        <p:spPr>
          <a:xfrm>
            <a:off x="1700233" y="1124744"/>
            <a:ext cx="5729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>
                <a:latin typeface="Calibri" pitchFamily="34" charset="0"/>
              </a:rPr>
              <a:t>Total de solicitudes, 2006-2016</a:t>
            </a:r>
            <a:r>
              <a:rPr lang="es-MX" sz="1100" b="1" dirty="0">
                <a:latin typeface="Calibri" pitchFamily="34" charset="0"/>
              </a:rPr>
              <a:t>: </a:t>
            </a:r>
            <a:r>
              <a:rPr lang="es-MX" sz="1100" b="1" dirty="0" smtClean="0">
                <a:latin typeface="Calibri" pitchFamily="34" charset="0"/>
              </a:rPr>
              <a:t>793,705</a:t>
            </a:r>
            <a:endParaRPr lang="es-MX" sz="1100" b="1" dirty="0">
              <a:latin typeface="Calibri" pitchFamily="34" charset="0"/>
            </a:endParaRPr>
          </a:p>
        </p:txBody>
      </p:sp>
      <p:graphicFrame>
        <p:nvGraphicFramePr>
          <p:cNvPr id="41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1298051"/>
              </p:ext>
            </p:extLst>
          </p:nvPr>
        </p:nvGraphicFramePr>
        <p:xfrm>
          <a:off x="214313" y="1386355"/>
          <a:ext cx="8715375" cy="5355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06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36034" y="6439217"/>
            <a:ext cx="441297" cy="365125"/>
          </a:xfrm>
        </p:spPr>
        <p:txBody>
          <a:bodyPr anchor="b"/>
          <a:lstStyle>
            <a:lvl1pPr>
              <a:defRPr sz="1000" b="1">
                <a:latin typeface="Calibri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9</a:t>
            </a:fld>
            <a:endParaRPr lang="es-MX" dirty="0"/>
          </a:p>
        </p:txBody>
      </p:sp>
      <p:sp>
        <p:nvSpPr>
          <p:cNvPr id="6" name="1 CuadroTexto"/>
          <p:cNvSpPr txBox="1"/>
          <p:nvPr/>
        </p:nvSpPr>
        <p:spPr>
          <a:xfrm>
            <a:off x="76169" y="62842"/>
            <a:ext cx="8024223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1.3 Total de solicitudes por Ente obligado</a:t>
            </a:r>
          </a:p>
          <a:p>
            <a:pPr algn="ctr"/>
            <a:r>
              <a:rPr lang="es-ES" b="1" dirty="0">
                <a:solidFill>
                  <a:schemeClr val="bg1"/>
                </a:solidFill>
                <a:latin typeface="Calibri" pitchFamily="34" charset="0"/>
              </a:rPr>
              <a:t>(solicitudes de información pública y de datos personales)</a:t>
            </a:r>
          </a:p>
          <a:p>
            <a:pPr algn="ctr"/>
            <a:r>
              <a:rPr lang="es-ES" sz="1400" b="1" i="1" dirty="0">
                <a:solidFill>
                  <a:schemeClr val="bg1"/>
                </a:solidFill>
                <a:latin typeface="Calibri" pitchFamily="34" charset="0"/>
              </a:rPr>
              <a:t>2006 a </a:t>
            </a:r>
            <a:r>
              <a:rPr lang="es-ES" sz="1400" b="1" i="1" dirty="0" smtClean="0">
                <a:solidFill>
                  <a:schemeClr val="bg1"/>
                </a:solidFill>
                <a:latin typeface="Calibri" pitchFamily="34" charset="0"/>
              </a:rPr>
              <a:t>2016</a:t>
            </a:r>
            <a:endParaRPr lang="es-ES" sz="1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371188"/>
              </p:ext>
            </p:extLst>
          </p:nvPr>
        </p:nvGraphicFramePr>
        <p:xfrm>
          <a:off x="66940" y="1068571"/>
          <a:ext cx="9000000" cy="554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288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Entes obligados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36000" marR="1918" marT="0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2008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2009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2010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2011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2012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2013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2015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1t2016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1918" marR="1918" marT="191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Agencia de Gestión Urbana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Agencia de Protección Sanitaria del Gobierno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Asamblea Legislativa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Auditoría Superior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Autoridad de la Zona Patrimonio Mundial Natural y Cultural de la Humanidad en Xochimilco, Tláhuac y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Autoridad del Centro Histórico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Autoridad del Espacio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Caja de Previsión de la Policía Auxiliar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Caja de Previsión de la Policía Preventiva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Caja de Previsión para Trabajadores a Lista de Raya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 de Comando, Control, Cómputo, Comunicaciones y Contacto Ciudadano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 de Derechos Humanos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1,107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 de Filmaciones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Consejería Jurídica y de Servicios Legales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22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5568</TotalTime>
  <Words>10681</Words>
  <Application>Microsoft Office PowerPoint</Application>
  <PresentationFormat>Presentación en pantalla (4:3)</PresentationFormat>
  <Paragraphs>5520</Paragraphs>
  <Slides>68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68</vt:i4>
      </vt:variant>
    </vt:vector>
  </HeadingPairs>
  <TitlesOfParts>
    <vt:vector size="6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Daniel Atalo Navarro Ramírez</dc:creator>
  <cp:lastModifiedBy>José Cano</cp:lastModifiedBy>
  <cp:revision>519</cp:revision>
  <cp:lastPrinted>2016-02-12T20:45:17Z</cp:lastPrinted>
  <dcterms:created xsi:type="dcterms:W3CDTF">2009-04-14T16:15:20Z</dcterms:created>
  <dcterms:modified xsi:type="dcterms:W3CDTF">2016-05-11T01:01:49Z</dcterms:modified>
</cp:coreProperties>
</file>