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6.xml" ContentType="application/vnd.openxmlformats-officedocument.drawingml.chart+xml"/>
  <Override PartName="/ppt/notesSlides/notesSlide29.xml" ContentType="application/vnd.openxmlformats-officedocument.presentationml.notesSlide+xml"/>
  <Override PartName="/ppt/charts/chart17.xml" ContentType="application/vnd.openxmlformats-officedocument.drawingml.chart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9.xml" ContentType="application/vnd.openxmlformats-officedocument.drawingml.chart+xml"/>
  <Override PartName="/ppt/notesSlides/notesSlide33.xml" ContentType="application/vnd.openxmlformats-officedocument.presentationml.notesSlide+xml"/>
  <Override PartName="/ppt/charts/chart20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1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2.xml" ContentType="application/vnd.openxmlformats-officedocument.drawingml.chart+xml"/>
  <Override PartName="/ppt/notesSlides/notesSlide38.xml" ContentType="application/vnd.openxmlformats-officedocument.presentationml.notesSlide+xml"/>
  <Override PartName="/ppt/charts/chart23.xml" ContentType="application/vnd.openxmlformats-officedocument.drawingml.chart+xml"/>
  <Override PartName="/ppt/theme/themeOverride15.xml" ContentType="application/vnd.openxmlformats-officedocument.themeOverride+xml"/>
  <Override PartName="/ppt/notesSlides/notesSlide39.xml" ContentType="application/vnd.openxmlformats-officedocument.presentationml.notesSlide+xml"/>
  <Override PartName="/ppt/charts/chart24.xml" ContentType="application/vnd.openxmlformats-officedocument.drawingml.chart+xml"/>
  <Override PartName="/ppt/notesSlides/notesSlide40.xml" ContentType="application/vnd.openxmlformats-officedocument.presentationml.notesSlide+xml"/>
  <Override PartName="/ppt/charts/chart25.xml" ContentType="application/vnd.openxmlformats-officedocument.drawingml.chart+xml"/>
  <Override PartName="/ppt/theme/themeOverride16.xml" ContentType="application/vnd.openxmlformats-officedocument.themeOverride+xml"/>
  <Override PartName="/ppt/notesSlides/notesSlide41.xml" ContentType="application/vnd.openxmlformats-officedocument.presentationml.notesSlide+xml"/>
  <Override PartName="/ppt/charts/chart26.xml" ContentType="application/vnd.openxmlformats-officedocument.drawingml.chart+xml"/>
  <Override PartName="/ppt/notesSlides/notesSlide42.xml" ContentType="application/vnd.openxmlformats-officedocument.presentationml.notesSlide+xml"/>
  <Override PartName="/ppt/charts/chart27.xml" ContentType="application/vnd.openxmlformats-officedocument.drawingml.chart+xml"/>
  <Override PartName="/ppt/theme/themeOverride17.xml" ContentType="application/vnd.openxmlformats-officedocument.themeOverride+xml"/>
  <Override PartName="/ppt/notesSlides/notesSlide43.xml" ContentType="application/vnd.openxmlformats-officedocument.presentationml.notesSlide+xml"/>
  <Override PartName="/ppt/charts/chart28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29.xml" ContentType="application/vnd.openxmlformats-officedocument.drawingml.chart+xml"/>
  <Override PartName="/ppt/notesSlides/notesSlide47.xml" ContentType="application/vnd.openxmlformats-officedocument.presentationml.notesSlide+xml"/>
  <Override PartName="/ppt/charts/chart30.xml" ContentType="application/vnd.openxmlformats-officedocument.drawingml.chart+xml"/>
  <Override PartName="/ppt/notesSlides/notesSlide48.xml" ContentType="application/vnd.openxmlformats-officedocument.presentationml.notesSlide+xml"/>
  <Override PartName="/ppt/charts/chart31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3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6" r:id="rId2"/>
    <p:sldMasterId id="2147483739" r:id="rId3"/>
  </p:sldMasterIdLst>
  <p:notesMasterIdLst>
    <p:notesMasterId r:id="rId70"/>
  </p:notesMasterIdLst>
  <p:handoutMasterIdLst>
    <p:handoutMasterId r:id="rId71"/>
  </p:handoutMasterIdLst>
  <p:sldIdLst>
    <p:sldId id="258" r:id="rId4"/>
    <p:sldId id="341" r:id="rId5"/>
    <p:sldId id="459" r:id="rId6"/>
    <p:sldId id="460" r:id="rId7"/>
    <p:sldId id="461" r:id="rId8"/>
    <p:sldId id="388" r:id="rId9"/>
    <p:sldId id="499" r:id="rId10"/>
    <p:sldId id="444" r:id="rId11"/>
    <p:sldId id="424" r:id="rId12"/>
    <p:sldId id="425" r:id="rId13"/>
    <p:sldId id="579" r:id="rId14"/>
    <p:sldId id="580" r:id="rId15"/>
    <p:sldId id="581" r:id="rId16"/>
    <p:sldId id="582" r:id="rId17"/>
    <p:sldId id="583" r:id="rId18"/>
    <p:sldId id="489" r:id="rId19"/>
    <p:sldId id="430" r:id="rId20"/>
    <p:sldId id="340" r:id="rId21"/>
    <p:sldId id="446" r:id="rId22"/>
    <p:sldId id="462" r:id="rId23"/>
    <p:sldId id="584" r:id="rId24"/>
    <p:sldId id="585" r:id="rId25"/>
    <p:sldId id="586" r:id="rId26"/>
    <p:sldId id="587" r:id="rId27"/>
    <p:sldId id="588" r:id="rId28"/>
    <p:sldId id="496" r:id="rId29"/>
    <p:sldId id="360" r:id="rId30"/>
    <p:sldId id="361" r:id="rId31"/>
    <p:sldId id="589" r:id="rId32"/>
    <p:sldId id="590" r:id="rId33"/>
    <p:sldId id="591" r:id="rId34"/>
    <p:sldId id="592" r:id="rId35"/>
    <p:sldId id="593" r:id="rId36"/>
    <p:sldId id="594" r:id="rId37"/>
    <p:sldId id="595" r:id="rId38"/>
    <p:sldId id="596" r:id="rId39"/>
    <p:sldId id="597" r:id="rId40"/>
    <p:sldId id="598" r:id="rId41"/>
    <p:sldId id="599" r:id="rId42"/>
    <p:sldId id="600" r:id="rId43"/>
    <p:sldId id="601" r:id="rId44"/>
    <p:sldId id="602" r:id="rId45"/>
    <p:sldId id="603" r:id="rId46"/>
    <p:sldId id="604" r:id="rId47"/>
    <p:sldId id="605" r:id="rId48"/>
    <p:sldId id="606" r:id="rId49"/>
    <p:sldId id="607" r:id="rId50"/>
    <p:sldId id="608" r:id="rId51"/>
    <p:sldId id="609" r:id="rId52"/>
    <p:sldId id="610" r:id="rId53"/>
    <p:sldId id="611" r:id="rId54"/>
    <p:sldId id="612" r:id="rId55"/>
    <p:sldId id="613" r:id="rId56"/>
    <p:sldId id="614" r:id="rId57"/>
    <p:sldId id="615" r:id="rId58"/>
    <p:sldId id="616" r:id="rId59"/>
    <p:sldId id="617" r:id="rId60"/>
    <p:sldId id="618" r:id="rId61"/>
    <p:sldId id="619" r:id="rId62"/>
    <p:sldId id="572" r:id="rId63"/>
    <p:sldId id="573" r:id="rId64"/>
    <p:sldId id="574" r:id="rId65"/>
    <p:sldId id="575" r:id="rId66"/>
    <p:sldId id="576" r:id="rId67"/>
    <p:sldId id="577" r:id="rId68"/>
    <p:sldId id="578" r:id="rId69"/>
  </p:sldIdLst>
  <p:sldSz cx="9144000" cy="6858000" type="screen4x3"/>
  <p:notesSz cx="6797675" cy="9928225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CC"/>
    <a:srgbClr val="996633"/>
    <a:srgbClr val="990033"/>
    <a:srgbClr val="7F7F7F"/>
    <a:srgbClr val="FF66CC"/>
    <a:srgbClr val="FF99FF"/>
    <a:srgbClr val="F5F5F5"/>
    <a:srgbClr val="9933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38" autoAdjust="0"/>
    <p:restoredTop sz="68633" autoAdjust="0"/>
  </p:normalViewPr>
  <p:slideViewPr>
    <p:cSldViewPr>
      <p:cViewPr varScale="1">
        <p:scale>
          <a:sx n="88" d="100"/>
          <a:sy n="88" d="100"/>
        </p:scale>
        <p:origin x="18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5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6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3.xlsx"/><Relationship Id="rId1" Type="http://schemas.openxmlformats.org/officeDocument/2006/relationships/themeOverride" Target="../theme/themeOverride15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16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17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228988825142125E-2"/>
          <c:y val="6.5743672712394952E-2"/>
          <c:w val="0.97652304667141776"/>
          <c:h val="0.828589966415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00CC6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EB641B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8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9"/>
            <c:invertIfNegative val="0"/>
            <c:bubble3D val="0"/>
            <c:spPr>
              <a:solidFill>
                <a:srgbClr val="39639D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Hoja1!$B$2:$B$12</c:f>
              <c:numCache>
                <c:formatCode>#,##0</c:formatCode>
                <c:ptCount val="11"/>
                <c:pt idx="0">
                  <c:v>2665</c:v>
                </c:pt>
                <c:pt idx="1">
                  <c:v>4359</c:v>
                </c:pt>
                <c:pt idx="2">
                  <c:v>6621</c:v>
                </c:pt>
                <c:pt idx="3">
                  <c:v>19044</c:v>
                </c:pt>
                <c:pt idx="4">
                  <c:v>41164</c:v>
                </c:pt>
                <c:pt idx="5">
                  <c:v>96233</c:v>
                </c:pt>
                <c:pt idx="6">
                  <c:v>89571</c:v>
                </c:pt>
                <c:pt idx="7">
                  <c:v>94048</c:v>
                </c:pt>
                <c:pt idx="8">
                  <c:v>91576</c:v>
                </c:pt>
                <c:pt idx="9">
                  <c:v>103470</c:v>
                </c:pt>
                <c:pt idx="10">
                  <c:v>111964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90538824"/>
        <c:axId val="190539608"/>
      </c:barChart>
      <c:catAx>
        <c:axId val="1905388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90539608"/>
        <c:crosses val="autoZero"/>
        <c:auto val="1"/>
        <c:lblAlgn val="ctr"/>
        <c:lblOffset val="100"/>
        <c:noMultiLvlLbl val="0"/>
      </c:catAx>
      <c:valAx>
        <c:axId val="190539608"/>
        <c:scaling>
          <c:orientation val="minMax"/>
          <c:max val="12000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90538824"/>
        <c:crosses val="autoZero"/>
        <c:crossBetween val="between"/>
        <c:majorUnit val="20000"/>
      </c:valAx>
    </c:plotArea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27.986708956351002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17.743121193026674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14.83577883587601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14.346120647268993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16.281927906410509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20.898337239147416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24.023349277863357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22.154329608938546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2014: 104,308 solicitudes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/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Hoja1!$J$2</c:f>
              <c:numCache>
                <c:formatCode>0.0</c:formatCode>
                <c:ptCount val="1"/>
                <c:pt idx="0">
                  <c:v>21.421175748744105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6746688"/>
        <c:axId val="236745904"/>
      </c:barChart>
      <c:catAx>
        <c:axId val="236746688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6745904"/>
        <c:crosses val="autoZero"/>
        <c:auto val="1"/>
        <c:lblAlgn val="ctr"/>
        <c:lblOffset val="100"/>
        <c:noMultiLvlLbl val="0"/>
      </c:catAx>
      <c:valAx>
        <c:axId val="236745904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236746688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3.8362785077782813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9.1262339844570466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9.6030512097949661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8.2667744719906473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11.518974133033426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12.102443923669233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12.319755388517622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10.923636214262242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2014: 104,308 solicitudes</c:v>
                </c:pt>
              </c:strCache>
            </c:strRef>
          </c:tx>
          <c:spPr>
            <a:solidFill>
              <a:srgbClr val="7F7F7F"/>
            </a:solidFill>
            <a:ln>
              <a:solidFill>
                <a:srgbClr val="7F7F7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/>
              </a:scene3d>
              <a:sp3d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Hoja1!$J$2</c:f>
              <c:numCache>
                <c:formatCode>0.0</c:formatCode>
                <c:ptCount val="1"/>
                <c:pt idx="0">
                  <c:v>10.855351459140239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6744336"/>
        <c:axId val="236747080"/>
      </c:barChart>
      <c:catAx>
        <c:axId val="236744336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6747080"/>
        <c:crosses val="autoZero"/>
        <c:auto val="1"/>
        <c:lblAlgn val="ctr"/>
        <c:lblOffset val="100"/>
        <c:noMultiLvlLbl val="0"/>
      </c:catAx>
      <c:valAx>
        <c:axId val="236747080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23674433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10.904697175653224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10.559756353707204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11.27927315129725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14.035816133649465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12.5439135526209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12.251980805713648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13.557869378394969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12.73722477817943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2014: 104,308 solicitudes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Hoja1!$J$2</c:f>
              <c:numCache>
                <c:formatCode>0.0</c:formatCode>
                <c:ptCount val="1"/>
                <c:pt idx="0">
                  <c:v>12.09686697089389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2960592"/>
        <c:axId val="242963336"/>
      </c:barChart>
      <c:catAx>
        <c:axId val="242960592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42963336"/>
        <c:crosses val="autoZero"/>
        <c:auto val="1"/>
        <c:lblAlgn val="ctr"/>
        <c:lblOffset val="100"/>
        <c:noMultiLvlLbl val="0"/>
      </c:catAx>
      <c:valAx>
        <c:axId val="242963336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242960592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35.764990182751852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17.018483511867256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16.92498299484987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14.916469084273897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21.749817389187122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19.927463452739648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20.086633233342212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26.425402563259944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2014: 104,308 solicitudes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/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Hoja1!$J$2</c:f>
              <c:numCache>
                <c:formatCode>0.0</c:formatCode>
                <c:ptCount val="1"/>
                <c:pt idx="0">
                  <c:v>25.686428653602793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7065856"/>
        <c:axId val="244139720"/>
      </c:barChart>
      <c:catAx>
        <c:axId val="247065856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44139720"/>
        <c:crosses val="autoZero"/>
        <c:auto val="1"/>
        <c:lblAlgn val="ctr"/>
        <c:lblOffset val="100"/>
        <c:noMultiLvlLbl val="0"/>
      </c:catAx>
      <c:valAx>
        <c:axId val="244139720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24706585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4.5008306902280619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4.2900651123713507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2.9929064230881353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2014: 104,308 solicitudes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Hoja1!$J$2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4140504"/>
        <c:axId val="244140896"/>
      </c:barChart>
      <c:catAx>
        <c:axId val="244140504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44140896"/>
        <c:crosses val="autoZero"/>
        <c:auto val="1"/>
        <c:lblAlgn val="ctr"/>
        <c:lblOffset val="100"/>
        <c:noMultiLvlLbl val="0"/>
      </c:catAx>
      <c:valAx>
        <c:axId val="244140896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244140504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1.042138649750793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15.632220121823146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7.105723447672724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9.8161117970346261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11.463321313870306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12.251980805713648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12.105488701775519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9.2281465658889257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2014: 104,308 solicitudes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/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Hoja1!$J$2</c:f>
              <c:numCache>
                <c:formatCode>0.0</c:formatCode>
                <c:ptCount val="1"/>
                <c:pt idx="0">
                  <c:v>8.6110365456149101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4141680"/>
        <c:axId val="244142072"/>
      </c:barChart>
      <c:catAx>
        <c:axId val="244141680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44142072"/>
        <c:crosses val="autoZero"/>
        <c:auto val="1"/>
        <c:lblAlgn val="ctr"/>
        <c:lblOffset val="100"/>
        <c:noMultiLvlLbl val="0"/>
      </c:catAx>
      <c:valAx>
        <c:axId val="244142072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24414168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3840468259147464"/>
          <c:y val="0.206527978372773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167824565171189E-2"/>
          <c:y val="0.25226170857559038"/>
          <c:w val="0.9337104451364967"/>
          <c:h val="0.63993776926020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2008: 28,248 solicitudes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14.627584253752479</c:v>
                </c:pt>
                <c:pt idx="1">
                  <c:v>3.3347493627867459</c:v>
                </c:pt>
                <c:pt idx="2">
                  <c:v>82.037666383460774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9.5997727347224195</c:v>
                </c:pt>
                <c:pt idx="1">
                  <c:v>2.9620969592342909</c:v>
                </c:pt>
                <c:pt idx="2">
                  <c:v>87.438130306043291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5.2777423506359495</c:v>
                </c:pt>
                <c:pt idx="1">
                  <c:v>2.3930712240141911</c:v>
                </c:pt>
                <c:pt idx="2">
                  <c:v>92.32918642534986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4.0799017966744779</c:v>
                </c:pt>
                <c:pt idx="1">
                  <c:v>0.67180002231893754</c:v>
                </c:pt>
                <c:pt idx="2">
                  <c:v>95.248298181006589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Hoja1!$F$2:$F$4</c:f>
              <c:numCache>
                <c:formatCode>0.0</c:formatCode>
                <c:ptCount val="3"/>
                <c:pt idx="0">
                  <c:v>2.9812024414820306</c:v>
                </c:pt>
                <c:pt idx="1">
                  <c:v>0.27796759361137813</c:v>
                </c:pt>
                <c:pt idx="2">
                  <c:v>96.740829964906595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Hoja1!$G$2:$G$4</c:f>
              <c:numCache>
                <c:formatCode>0.0</c:formatCode>
                <c:ptCount val="3"/>
                <c:pt idx="0">
                  <c:v>1.9368222149194874</c:v>
                </c:pt>
                <c:pt idx="1">
                  <c:v>0.24544035491291488</c:v>
                </c:pt>
                <c:pt idx="2">
                  <c:v>97.817737430167597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2014: 104,308 solicitudes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Hoja1!$H$2:$H$4</c:f>
              <c:numCache>
                <c:formatCode>0.0</c:formatCode>
                <c:ptCount val="3"/>
                <c:pt idx="0">
                  <c:v>1.6547148828469533</c:v>
                </c:pt>
                <c:pt idx="1">
                  <c:v>0.16010277255819302</c:v>
                </c:pt>
                <c:pt idx="2">
                  <c:v>98.185182344594864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4851776"/>
        <c:axId val="246798120"/>
      </c:barChart>
      <c:catAx>
        <c:axId val="24485177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46798120"/>
        <c:crosses val="autoZero"/>
        <c:auto val="1"/>
        <c:lblAlgn val="ctr"/>
        <c:lblOffset val="100"/>
        <c:noMultiLvlLbl val="0"/>
      </c:catAx>
      <c:valAx>
        <c:axId val="2467981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44851776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8.2989401592795473E-3"/>
          <c:y val="1.5662611561678339E-2"/>
          <c:w val="0.99170107297079324"/>
          <c:h val="0.1381241204680961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1.8762690670303945E-3"/>
                  <c:y val="-1.8646432447676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2008: 3,870 solicitudes</c:v>
                </c:pt>
                <c:pt idx="1">
                  <c:v>2009: 8,494 solicitudes</c:v>
                </c:pt>
                <c:pt idx="2">
                  <c:v>2010: 4,424 solicitudes</c:v>
                </c:pt>
                <c:pt idx="3">
                  <c:v>2011: 3,566 solicitudes</c:v>
                </c:pt>
                <c:pt idx="4">
                  <c:v>2012: 2,493 solicitudes</c:v>
                </c:pt>
                <c:pt idx="5">
                  <c:v>2013: 1,632 solicitudes</c:v>
                </c:pt>
                <c:pt idx="6">
                  <c:v>2014: 1,682 solicitudes</c:v>
                </c:pt>
              </c:strCache>
            </c:strRef>
          </c:cat>
          <c:val>
            <c:numRef>
              <c:f>Hoja1!$B$2:$B$8</c:f>
              <c:numCache>
                <c:formatCode>0.0</c:formatCode>
                <c:ptCount val="7"/>
                <c:pt idx="0">
                  <c:v>4.2878552971576136</c:v>
                </c:pt>
                <c:pt idx="1">
                  <c:v>3.7721921356251515</c:v>
                </c:pt>
                <c:pt idx="2">
                  <c:v>4.0015822784810036</c:v>
                </c:pt>
                <c:pt idx="3">
                  <c:v>3.0754346606842375</c:v>
                </c:pt>
                <c:pt idx="4">
                  <c:v>3.49338146811071</c:v>
                </c:pt>
                <c:pt idx="5">
                  <c:v>4.5600490196078427</c:v>
                </c:pt>
                <c:pt idx="6">
                  <c:v>3.9233055885850154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6736144"/>
        <c:axId val="236737320"/>
        <c:axId val="0"/>
      </c:bar3DChart>
      <c:catAx>
        <c:axId val="2367361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36737320"/>
        <c:crosses val="autoZero"/>
        <c:auto val="1"/>
        <c:lblAlgn val="ctr"/>
        <c:lblOffset val="100"/>
        <c:noMultiLvlLbl val="0"/>
      </c:catAx>
      <c:valAx>
        <c:axId val="236737320"/>
        <c:scaling>
          <c:orientation val="minMax"/>
          <c:max val="5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236736144"/>
        <c:crosses val="autoZero"/>
        <c:crossBetween val="between"/>
        <c:majorUnit val="2.5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5939964106013975"/>
          <c:y val="0.22160632860978438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8397598346205763E-2"/>
          <c:y val="0.33267873156872407"/>
          <c:w val="0.96320481092489696"/>
          <c:h val="0.6182193627860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6,089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94.941698144194447</c:v>
                </c:pt>
                <c:pt idx="1">
                  <c:v>4.8448021021514212</c:v>
                </c:pt>
                <c:pt idx="2">
                  <c:v>0.2134997536541304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3266289133279704E-3"/>
                  <c:y val="-3.1540997878602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96.2</c:v>
                </c:pt>
                <c:pt idx="1">
                  <c:v>3.5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2"/>
              <c:layout>
                <c:manualLayout>
                  <c:x val="4.3266289133278646E-3"/>
                  <c:y val="-5.7347268870185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2662891332797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Hoja1!$D$2:$D$5</c:f>
              <c:numCache>
                <c:formatCode>0.0</c:formatCode>
                <c:ptCount val="4"/>
                <c:pt idx="0">
                  <c:v>97.4</c:v>
                </c:pt>
                <c:pt idx="1">
                  <c:v>2.5</c:v>
                </c:pt>
                <c:pt idx="2" formatCode="0.00">
                  <c:v>1.9434457292780098E-2</c:v>
                </c:pt>
                <c:pt idx="3" formatCode="0.00">
                  <c:v>4.3727528908755225E-2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422096377759899E-3"/>
                  <c:y val="-3.7275724765621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Hoja1!$F$2:$F$5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 w="95250" h="101600"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-3.7275724765621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Hoja1!$G$2:$G$5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Hoja1!$H$2:$H$5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3266289133279704E-3"/>
                  <c:y val="-3.440836132211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Hoja1!$I$2:$I$5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2014: 104,308 solicitudes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Hoja1!$J$2:$J$5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4850208"/>
        <c:axId val="236736928"/>
      </c:barChart>
      <c:catAx>
        <c:axId val="24485020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36736928"/>
        <c:crosses val="autoZero"/>
        <c:auto val="1"/>
        <c:lblAlgn val="ctr"/>
        <c:lblOffset val="50"/>
        <c:tickLblSkip val="1"/>
        <c:noMultiLvlLbl val="0"/>
      </c:catAx>
      <c:valAx>
        <c:axId val="236736928"/>
        <c:scaling>
          <c:orientation val="minMax"/>
          <c:max val="120"/>
        </c:scaling>
        <c:delete val="1"/>
        <c:axPos val="l"/>
        <c:numFmt formatCode="0.0" sourceLinked="1"/>
        <c:majorTickMark val="none"/>
        <c:minorTickMark val="none"/>
        <c:tickLblPos val="none"/>
        <c:crossAx val="2448502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489564080213202E-3"/>
          <c:y val="1.6180057780760104E-2"/>
          <c:w val="0.98962426691462069"/>
          <c:h val="0.1616820450668254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tx1"/>
          </a:solidFill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3882709482348436"/>
          <c:y val="0.2442023350062559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9555418684733705E-2"/>
          <c:y val="0.31759756162358782"/>
          <c:w val="0.96088916263053625"/>
          <c:h val="0.60947837518858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2007: 17,824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3.4335727109515259</c:v>
                </c:pt>
                <c:pt idx="1">
                  <c:v>96.566427289048477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2008: 38,043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1.600820124595852</c:v>
                </c:pt>
                <c:pt idx="1">
                  <c:v>98.399179875404158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2009: 84,182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0.94438240954123209</c:v>
                </c:pt>
                <c:pt idx="1">
                  <c:v>99.055617590458766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2010: 79,411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1.8612031078817797</c:v>
                </c:pt>
                <c:pt idx="1">
                  <c:v>98.138796892118222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2011: 81,363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Hoja1!$F$2:$F$3</c:f>
              <c:numCache>
                <c:formatCode>0.0</c:formatCode>
                <c:ptCount val="2"/>
                <c:pt idx="0">
                  <c:v>1.7391197473052862</c:v>
                </c:pt>
                <c:pt idx="1">
                  <c:v>98.260880252694719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2012: 78,024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Hoja1!$G$2:$G$3</c:f>
              <c:numCache>
                <c:formatCode>0.0</c:formatCode>
                <c:ptCount val="2"/>
                <c:pt idx="0">
                  <c:v>2.2044499128473292</c:v>
                </c:pt>
                <c:pt idx="1">
                  <c:v>97.795550087152677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2013: 87,625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Hoja1!$H$2:$H$3</c:f>
              <c:numCache>
                <c:formatCode>0.0</c:formatCode>
                <c:ptCount val="2"/>
                <c:pt idx="0">
                  <c:v>1.9925820256776035</c:v>
                </c:pt>
                <c:pt idx="1">
                  <c:v>98.007417974322394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2014: 94,276 solicitudes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Hoja1!$I$2:$I$3</c:f>
              <c:numCache>
                <c:formatCode>0.0</c:formatCode>
                <c:ptCount val="2"/>
                <c:pt idx="0">
                  <c:v>2.379184522041665</c:v>
                </c:pt>
                <c:pt idx="1">
                  <c:v>97.620815477958331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6738888"/>
        <c:axId val="236739280"/>
      </c:barChart>
      <c:catAx>
        <c:axId val="23673888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36739280"/>
        <c:crosses val="autoZero"/>
        <c:auto val="1"/>
        <c:lblAlgn val="ctr"/>
        <c:lblOffset val="100"/>
        <c:noMultiLvlLbl val="0"/>
      </c:catAx>
      <c:valAx>
        <c:axId val="23673928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236738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4140233489179604E-2"/>
          <c:y val="1.6005470487706515E-2"/>
          <c:w val="0.96921302388084751"/>
          <c:h val="0.177842331135868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
solicitudes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Hoja1!$B$2:$B$13</c:f>
              <c:numCache>
                <c:formatCode>#,##0</c:formatCode>
                <c:ptCount val="12"/>
                <c:pt idx="0">
                  <c:v>348</c:v>
                </c:pt>
                <c:pt idx="1">
                  <c:v>373</c:v>
                </c:pt>
                <c:pt idx="2">
                  <c:v>464</c:v>
                </c:pt>
                <c:pt idx="3">
                  <c:v>430</c:v>
                </c:pt>
                <c:pt idx="4">
                  <c:v>558</c:v>
                </c:pt>
                <c:pt idx="5">
                  <c:v>574</c:v>
                </c:pt>
                <c:pt idx="6">
                  <c:v>490</c:v>
                </c:pt>
                <c:pt idx="7">
                  <c:v>718</c:v>
                </c:pt>
                <c:pt idx="8">
                  <c:v>603</c:v>
                </c:pt>
                <c:pt idx="9">
                  <c:v>746</c:v>
                </c:pt>
                <c:pt idx="10">
                  <c:v>940</c:v>
                </c:pt>
                <c:pt idx="11">
                  <c:v>377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
solicitudes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Hoja1!$C$2:$C$13</c:f>
              <c:numCache>
                <c:formatCode>#,##0</c:formatCode>
                <c:ptCount val="12"/>
                <c:pt idx="0">
                  <c:v>1048</c:v>
                </c:pt>
                <c:pt idx="1">
                  <c:v>1287</c:v>
                </c:pt>
                <c:pt idx="2">
                  <c:v>1299</c:v>
                </c:pt>
                <c:pt idx="3">
                  <c:v>1501</c:v>
                </c:pt>
                <c:pt idx="4">
                  <c:v>1353</c:v>
                </c:pt>
                <c:pt idx="5">
                  <c:v>1332</c:v>
                </c:pt>
                <c:pt idx="6">
                  <c:v>1467</c:v>
                </c:pt>
                <c:pt idx="7">
                  <c:v>1661</c:v>
                </c:pt>
                <c:pt idx="8">
                  <c:v>1843</c:v>
                </c:pt>
                <c:pt idx="9">
                  <c:v>2999</c:v>
                </c:pt>
                <c:pt idx="10">
                  <c:v>2323</c:v>
                </c:pt>
                <c:pt idx="11">
                  <c:v>931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
solicitudes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Hoja1!$D$2:$D$13</c:f>
              <c:numCache>
                <c:formatCode>#,##0</c:formatCode>
                <c:ptCount val="12"/>
                <c:pt idx="0">
                  <c:v>2081</c:v>
                </c:pt>
                <c:pt idx="1">
                  <c:v>1831</c:v>
                </c:pt>
                <c:pt idx="2">
                  <c:v>2193</c:v>
                </c:pt>
                <c:pt idx="3">
                  <c:v>3526</c:v>
                </c:pt>
                <c:pt idx="4">
                  <c:v>4238</c:v>
                </c:pt>
                <c:pt idx="5">
                  <c:v>4996</c:v>
                </c:pt>
                <c:pt idx="6">
                  <c:v>3650</c:v>
                </c:pt>
                <c:pt idx="7">
                  <c:v>3832</c:v>
                </c:pt>
                <c:pt idx="8">
                  <c:v>3520</c:v>
                </c:pt>
                <c:pt idx="9">
                  <c:v>4149</c:v>
                </c:pt>
                <c:pt idx="10">
                  <c:v>3887</c:v>
                </c:pt>
                <c:pt idx="11">
                  <c:v>3261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96,233
solicitudes</c:v>
                </c:pt>
              </c:strCache>
            </c:strRef>
          </c:tx>
          <c:spPr>
            <a:ln>
              <a:solidFill>
                <a:srgbClr val="33CCCC"/>
              </a:solidFill>
            </a:ln>
          </c:spPr>
          <c:marker>
            <c:symbol val="star"/>
            <c:size val="7"/>
            <c:spPr>
              <a:noFill/>
              <a:ln w="15875">
                <a:solidFill>
                  <a:srgbClr val="33CC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Hoja1!$E$2:$E$13</c:f>
              <c:numCache>
                <c:formatCode>#,##0</c:formatCode>
                <c:ptCount val="12"/>
                <c:pt idx="0">
                  <c:v>2942</c:v>
                </c:pt>
                <c:pt idx="1">
                  <c:v>4447</c:v>
                </c:pt>
                <c:pt idx="2">
                  <c:v>6832</c:v>
                </c:pt>
                <c:pt idx="3">
                  <c:v>8074</c:v>
                </c:pt>
                <c:pt idx="4">
                  <c:v>9151</c:v>
                </c:pt>
                <c:pt idx="5">
                  <c:v>13898</c:v>
                </c:pt>
                <c:pt idx="6">
                  <c:v>8191</c:v>
                </c:pt>
                <c:pt idx="7">
                  <c:v>9888</c:v>
                </c:pt>
                <c:pt idx="8">
                  <c:v>6665</c:v>
                </c:pt>
                <c:pt idx="9">
                  <c:v>10750</c:v>
                </c:pt>
                <c:pt idx="10">
                  <c:v>8286</c:v>
                </c:pt>
                <c:pt idx="11">
                  <c:v>7109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89,571
solicitudes</c:v>
                </c:pt>
              </c:strCache>
            </c:strRef>
          </c:tx>
          <c:spPr>
            <a:ln>
              <a:solidFill>
                <a:srgbClr val="996633"/>
              </a:solidFill>
            </a:ln>
          </c:spPr>
          <c:marker>
            <c:symbol val="circle"/>
            <c:size val="8"/>
            <c:spPr>
              <a:solidFill>
                <a:srgbClr val="996633"/>
              </a:soli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Hoja1!$F$2:$F$13</c:f>
              <c:numCache>
                <c:formatCode>#,##0</c:formatCode>
                <c:ptCount val="12"/>
                <c:pt idx="0">
                  <c:v>7733</c:v>
                </c:pt>
                <c:pt idx="1">
                  <c:v>7514</c:v>
                </c:pt>
                <c:pt idx="2">
                  <c:v>6814</c:v>
                </c:pt>
                <c:pt idx="3">
                  <c:v>6521</c:v>
                </c:pt>
                <c:pt idx="4">
                  <c:v>5694</c:v>
                </c:pt>
                <c:pt idx="5">
                  <c:v>10198</c:v>
                </c:pt>
                <c:pt idx="6">
                  <c:v>7680</c:v>
                </c:pt>
                <c:pt idx="7">
                  <c:v>7852</c:v>
                </c:pt>
                <c:pt idx="8">
                  <c:v>8463</c:v>
                </c:pt>
                <c:pt idx="9">
                  <c:v>7544</c:v>
                </c:pt>
                <c:pt idx="10">
                  <c:v>8478</c:v>
                </c:pt>
                <c:pt idx="11">
                  <c:v>5080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94,048
solicitudes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Hoja1!$G$2:$G$13</c:f>
              <c:numCache>
                <c:formatCode>#,##0</c:formatCode>
                <c:ptCount val="12"/>
                <c:pt idx="0">
                  <c:v>6867</c:v>
                </c:pt>
                <c:pt idx="1">
                  <c:v>8106</c:v>
                </c:pt>
                <c:pt idx="2">
                  <c:v>10689</c:v>
                </c:pt>
                <c:pt idx="3">
                  <c:v>7339</c:v>
                </c:pt>
                <c:pt idx="4">
                  <c:v>8271</c:v>
                </c:pt>
                <c:pt idx="5">
                  <c:v>8200</c:v>
                </c:pt>
                <c:pt idx="6">
                  <c:v>4249</c:v>
                </c:pt>
                <c:pt idx="7">
                  <c:v>10445</c:v>
                </c:pt>
                <c:pt idx="8">
                  <c:v>7330</c:v>
                </c:pt>
                <c:pt idx="9">
                  <c:v>8214</c:v>
                </c:pt>
                <c:pt idx="10">
                  <c:v>9172</c:v>
                </c:pt>
                <c:pt idx="11">
                  <c:v>5166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91,576
solicitudes</c:v>
                </c:pt>
              </c:strCache>
            </c:strRef>
          </c:tx>
          <c:spPr>
            <a:ln>
              <a:solidFill>
                <a:srgbClr val="990033"/>
              </a:solidFill>
            </a:ln>
          </c:spPr>
          <c:marker>
            <c:spPr>
              <a:noFill/>
              <a:ln>
                <a:solidFill>
                  <a:srgbClr val="990033"/>
                </a:solidFill>
              </a:ln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Hoja1!$H$2:$H$13</c:f>
              <c:numCache>
                <c:formatCode>#,##0</c:formatCode>
                <c:ptCount val="12"/>
                <c:pt idx="0">
                  <c:v>8880</c:v>
                </c:pt>
                <c:pt idx="1">
                  <c:v>8502</c:v>
                </c:pt>
                <c:pt idx="2">
                  <c:v>8262</c:v>
                </c:pt>
                <c:pt idx="3">
                  <c:v>6918</c:v>
                </c:pt>
                <c:pt idx="4">
                  <c:v>8124</c:v>
                </c:pt>
                <c:pt idx="5">
                  <c:v>8677</c:v>
                </c:pt>
                <c:pt idx="6">
                  <c:v>6214</c:v>
                </c:pt>
                <c:pt idx="7">
                  <c:v>8728</c:v>
                </c:pt>
                <c:pt idx="8">
                  <c:v>5819</c:v>
                </c:pt>
                <c:pt idx="9">
                  <c:v>10105</c:v>
                </c:pt>
                <c:pt idx="10">
                  <c:v>8065</c:v>
                </c:pt>
                <c:pt idx="11">
                  <c:v>3282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103,470
solicitudes</c:v>
                </c:pt>
              </c:strCache>
            </c:strRef>
          </c:tx>
          <c:marker>
            <c:symbol val="x"/>
            <c:size val="7"/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Hoja1!$I$2:$I$13</c:f>
              <c:numCache>
                <c:formatCode>#,##0</c:formatCode>
                <c:ptCount val="12"/>
                <c:pt idx="0">
                  <c:v>10596</c:v>
                </c:pt>
                <c:pt idx="1">
                  <c:v>8346</c:v>
                </c:pt>
                <c:pt idx="2">
                  <c:v>6157</c:v>
                </c:pt>
                <c:pt idx="3">
                  <c:v>10621</c:v>
                </c:pt>
                <c:pt idx="4">
                  <c:v>8988</c:v>
                </c:pt>
                <c:pt idx="5">
                  <c:v>9991</c:v>
                </c:pt>
                <c:pt idx="6">
                  <c:v>6531</c:v>
                </c:pt>
                <c:pt idx="7">
                  <c:v>10800</c:v>
                </c:pt>
                <c:pt idx="8">
                  <c:v>7511</c:v>
                </c:pt>
                <c:pt idx="9">
                  <c:v>10270</c:v>
                </c:pt>
                <c:pt idx="10">
                  <c:v>8674</c:v>
                </c:pt>
                <c:pt idx="11">
                  <c:v>4985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2014: 111,964
solicitudes</c:v>
                </c:pt>
              </c:strCache>
            </c:strRef>
          </c:tx>
          <c:spPr>
            <a:ln>
              <a:solidFill>
                <a:sysClr val="window" lastClr="FFFFFF">
                  <a:lumMod val="50000"/>
                </a:sysClr>
              </a:solidFill>
            </a:ln>
          </c:spPr>
          <c:marker>
            <c:symbol val="square"/>
            <c:size val="7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Hoja1!$J$2:$J$13</c:f>
              <c:numCache>
                <c:formatCode>#,##0</c:formatCode>
                <c:ptCount val="12"/>
                <c:pt idx="0">
                  <c:v>11398</c:v>
                </c:pt>
                <c:pt idx="1">
                  <c:v>9738</c:v>
                </c:pt>
                <c:pt idx="2">
                  <c:v>10790</c:v>
                </c:pt>
                <c:pt idx="3">
                  <c:v>8214</c:v>
                </c:pt>
                <c:pt idx="4">
                  <c:v>8515</c:v>
                </c:pt>
                <c:pt idx="5">
                  <c:v>9721</c:v>
                </c:pt>
                <c:pt idx="6">
                  <c:v>5863</c:v>
                </c:pt>
                <c:pt idx="7">
                  <c:v>11069</c:v>
                </c:pt>
                <c:pt idx="8">
                  <c:v>9141</c:v>
                </c:pt>
                <c:pt idx="9">
                  <c:v>11553</c:v>
                </c:pt>
                <c:pt idx="10">
                  <c:v>10000</c:v>
                </c:pt>
                <c:pt idx="11">
                  <c:v>5962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540000"/>
        <c:axId val="190541176"/>
      </c:lineChart>
      <c:catAx>
        <c:axId val="19054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MX"/>
          </a:p>
        </c:txPr>
        <c:crossAx val="190541176"/>
        <c:crosses val="autoZero"/>
        <c:auto val="1"/>
        <c:lblAlgn val="ctr"/>
        <c:lblOffset val="100"/>
        <c:noMultiLvlLbl val="0"/>
      </c:catAx>
      <c:valAx>
        <c:axId val="190541176"/>
        <c:scaling>
          <c:orientation val="minMax"/>
          <c:max val="15000"/>
        </c:scaling>
        <c:delete val="0"/>
        <c:axPos val="l"/>
        <c:majorGridlines/>
        <c:numFmt formatCode="#,##0" sourceLinked="0"/>
        <c:majorTickMark val="cross"/>
        <c:minorTickMark val="none"/>
        <c:tickLblPos val="nextTo"/>
        <c:crossAx val="190540000"/>
        <c:crosses val="autoZero"/>
        <c:crossBetween val="between"/>
        <c:majorUnit val="500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5158581916824186"/>
          <c:y val="0.2187450934554994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167185127578441E-2"/>
          <c:y val="0.30334511946337683"/>
          <c:w val="0.9676656297448436"/>
          <c:h val="0.56789301993820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2008: 38,043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-2.9394882050142578E-3"/>
                  <c:y val="-7.6682301000372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1.9977394001524591</c:v>
                </c:pt>
                <c:pt idx="1">
                  <c:v>4.2399390163762058</c:v>
                </c:pt>
                <c:pt idx="2">
                  <c:v>2.9519228241726467</c:v>
                </c:pt>
                <c:pt idx="3">
                  <c:v>90.810398759298693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2009: 84,182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2.5029103608847496</c:v>
                </c:pt>
                <c:pt idx="1">
                  <c:v>3.7787175405668672</c:v>
                </c:pt>
                <c:pt idx="2">
                  <c:v>3.096861561854078</c:v>
                </c:pt>
                <c:pt idx="3">
                  <c:v>90.621510536694302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2010: 79,411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3"/>
              <c:layout>
                <c:manualLayout>
                  <c:x val="1.4697441025070211E-3"/>
                  <c:y val="-7.6682301000372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Hoja1!$D$2:$D$5</c:f>
              <c:numCache>
                <c:formatCode>0.0</c:formatCode>
                <c:ptCount val="4"/>
                <c:pt idx="0">
                  <c:v>2.7703970482678719</c:v>
                </c:pt>
                <c:pt idx="1">
                  <c:v>3.7047764163654904</c:v>
                </c:pt>
                <c:pt idx="2">
                  <c:v>2.6419513669390891</c:v>
                </c:pt>
                <c:pt idx="3">
                  <c:v>90.882875168427546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2011: 81,363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3"/>
              <c:layout>
                <c:manualLayout>
                  <c:x val="-1.4697441025071278E-3"/>
                  <c:y val="7.6682301000372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Hoja1!$E$2:$E$5</c:f>
              <c:numCache>
                <c:formatCode>0.0</c:formatCode>
                <c:ptCount val="4"/>
                <c:pt idx="0">
                  <c:v>0.87140346349077591</c:v>
                </c:pt>
                <c:pt idx="1">
                  <c:v>5.4447353219522387</c:v>
                </c:pt>
                <c:pt idx="2">
                  <c:v>3.1844941804014106</c:v>
                </c:pt>
                <c:pt idx="3">
                  <c:v>90.499367034155568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2012: 78,024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3"/>
              <c:layout>
                <c:manualLayout>
                  <c:x val="0"/>
                  <c:y val="-1.5336460200074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Hoja1!$F$2:$F$5</c:f>
              <c:numCache>
                <c:formatCode>0.0</c:formatCode>
                <c:ptCount val="4"/>
                <c:pt idx="0">
                  <c:v>1.5456782528452784</c:v>
                </c:pt>
                <c:pt idx="1">
                  <c:v>6.4813390751563613</c:v>
                </c:pt>
                <c:pt idx="2">
                  <c:v>3.4527837588434327</c:v>
                </c:pt>
                <c:pt idx="3">
                  <c:v>88.520198913154928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2013: 87,625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Hoja1!$G$2:$G$5</c:f>
              <c:numCache>
                <c:formatCode>0.0</c:formatCode>
                <c:ptCount val="4"/>
                <c:pt idx="0">
                  <c:v>1.1492154065620543</c:v>
                </c:pt>
                <c:pt idx="1">
                  <c:v>8.5888730385164056</c:v>
                </c:pt>
                <c:pt idx="2">
                  <c:v>4.3708987161198287</c:v>
                </c:pt>
                <c:pt idx="3">
                  <c:v>85.891012838801714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2014: 94,276 solicitudes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3"/>
              <c:layout>
                <c:manualLayout>
                  <c:x val="5.8789764100286371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Hoja1!$H$2:$H$5</c:f>
              <c:numCache>
                <c:formatCode>0.0</c:formatCode>
                <c:ptCount val="4"/>
                <c:pt idx="0">
                  <c:v>1.0395010395010396</c:v>
                </c:pt>
                <c:pt idx="1">
                  <c:v>8.4454155882727306</c:v>
                </c:pt>
                <c:pt idx="2">
                  <c:v>5.7851414994272137</c:v>
                </c:pt>
                <c:pt idx="3">
                  <c:v>84.729941872799017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6799688"/>
        <c:axId val="245668936"/>
      </c:barChart>
      <c:catAx>
        <c:axId val="24679968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45668936"/>
        <c:crosses val="autoZero"/>
        <c:auto val="1"/>
        <c:lblAlgn val="ctr"/>
        <c:lblOffset val="100"/>
        <c:noMultiLvlLbl val="0"/>
      </c:catAx>
      <c:valAx>
        <c:axId val="2456689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2467996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6167185127578441E-2"/>
          <c:y val="1.8932177000982448E-2"/>
          <c:w val="0.96113626263748475"/>
          <c:h val="0.140817686923675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3.3769032287405492E-3"/>
                  <c:y val="-1.8390782404703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24056520013979E-3"/>
                  <c:y val="-2.145591280548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8390782404703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9.1953912023517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8390782404703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2009: 6,220 solicitudes</c:v>
                </c:pt>
                <c:pt idx="1">
                  <c:v>2010: 10,988 solicitudes</c:v>
                </c:pt>
                <c:pt idx="2">
                  <c:v>2011: 12,912 solicitudes</c:v>
                </c:pt>
                <c:pt idx="3">
                  <c:v>2012: 11,709 solicitudes</c:v>
                </c:pt>
                <c:pt idx="4">
                  <c:v>2013: 15,255 solicitudes</c:v>
                </c:pt>
                <c:pt idx="5">
                  <c:v>2014: 13,861 solicitudes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1.5033762057877811</c:v>
                </c:pt>
                <c:pt idx="1">
                  <c:v>1.4851656352384479</c:v>
                </c:pt>
                <c:pt idx="2">
                  <c:v>1.7404739776951603</c:v>
                </c:pt>
                <c:pt idx="3">
                  <c:v>1.9445725510291236</c:v>
                </c:pt>
                <c:pt idx="4">
                  <c:v>1.7451982956407697</c:v>
                </c:pt>
                <c:pt idx="5">
                  <c:v>1.9557751965947601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4142856"/>
        <c:axId val="244142464"/>
        <c:axId val="0"/>
      </c:bar3DChart>
      <c:catAx>
        <c:axId val="2441428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44142464"/>
        <c:crosses val="autoZero"/>
        <c:auto val="1"/>
        <c:lblAlgn val="ctr"/>
        <c:lblOffset val="100"/>
        <c:noMultiLvlLbl val="0"/>
      </c:catAx>
      <c:valAx>
        <c:axId val="244142464"/>
        <c:scaling>
          <c:orientation val="minMax"/>
          <c:max val="2.2999999999999998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244142856"/>
        <c:crosses val="autoZero"/>
        <c:crossBetween val="between"/>
        <c:majorUnit val="1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44777431751891E-2"/>
          <c:y val="0.28312304688188927"/>
          <c:w val="0.9337104451364967"/>
          <c:h val="0.68643896706260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4,974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90.852432649778848</c:v>
                </c:pt>
                <c:pt idx="1">
                  <c:v>3.5585042219541618</c:v>
                </c:pt>
                <c:pt idx="2">
                  <c:v>5.5890631282669885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14,521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91.95647682666484</c:v>
                </c:pt>
                <c:pt idx="1">
                  <c:v>3.2573514220783695</c:v>
                </c:pt>
                <c:pt idx="2">
                  <c:v>4.7861717512568003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96.600349468134027</c:v>
                </c:pt>
                <c:pt idx="1">
                  <c:v>3.399650531865976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contourClr>
                <a:srgbClr val="000000"/>
              </a:contourClr>
            </a:sp3d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97.609323095354796</c:v>
                </c:pt>
                <c:pt idx="1">
                  <c:v>2.3906769046452103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Hoja1!$F$2:$F$4</c:f>
              <c:numCache>
                <c:formatCode>0.0</c:formatCode>
                <c:ptCount val="3"/>
                <c:pt idx="0">
                  <c:v>96.31049124536824</c:v>
                </c:pt>
                <c:pt idx="1">
                  <c:v>3.6895087546317651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Hoja1!$G$2:$G$4</c:f>
              <c:numCache>
                <c:formatCode>0.0</c:formatCode>
                <c:ptCount val="3"/>
                <c:pt idx="0">
                  <c:v>94.635762681129549</c:v>
                </c:pt>
                <c:pt idx="1">
                  <c:v>5.364237318870444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Hoja1!$H$2:$H$4</c:f>
              <c:numCache>
                <c:formatCode>0.0</c:formatCode>
                <c:ptCount val="3"/>
                <c:pt idx="0">
                  <c:v>94.408866995073893</c:v>
                </c:pt>
                <c:pt idx="1">
                  <c:v>5.5911330049261085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60,136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Hoja1!$I$2:$I$4</c:f>
              <c:numCache>
                <c:formatCode>0.0</c:formatCode>
                <c:ptCount val="3"/>
                <c:pt idx="0">
                  <c:v>94.352800319276312</c:v>
                </c:pt>
                <c:pt idx="1">
                  <c:v>5.647199680723693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2014: 69,363 solicitudes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947144777573539E-3"/>
                  <c:y val="8.540978876881454E-3"/>
                </c:manualLayout>
              </c:layout>
              <c:spPr>
                <a:ln>
                  <a:noFill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B prst="angle"/>
                </a:sp3d>
              </c:spPr>
              <c:txPr>
                <a:bodyPr/>
                <a:lstStyle/>
                <a:p>
                  <a:pPr>
                    <a:defRPr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Hoja1!$J$2:$J$4</c:f>
              <c:numCache>
                <c:formatCode>0.0</c:formatCode>
                <c:ptCount val="3"/>
                <c:pt idx="0">
                  <c:v>94.362988913397629</c:v>
                </c:pt>
                <c:pt idx="1">
                  <c:v>5.6370110866023673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5606032"/>
        <c:axId val="255606424"/>
      </c:barChart>
      <c:catAx>
        <c:axId val="25560603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55606424"/>
        <c:crosses val="autoZero"/>
        <c:auto val="1"/>
        <c:lblAlgn val="ctr"/>
        <c:lblOffset val="50"/>
        <c:noMultiLvlLbl val="0"/>
      </c:catAx>
      <c:valAx>
        <c:axId val="255606424"/>
        <c:scaling>
          <c:orientation val="minMax"/>
          <c:max val="105"/>
        </c:scaling>
        <c:delete val="1"/>
        <c:axPos val="l"/>
        <c:numFmt formatCode="0.0" sourceLinked="1"/>
        <c:majorTickMark val="none"/>
        <c:minorTickMark val="none"/>
        <c:tickLblPos val="none"/>
        <c:crossAx val="2556060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2749443719056765E-2"/>
          <c:y val="2.8703517515844046E-2"/>
          <c:w val="0.97374822370250058"/>
          <c:h val="0.15510669754642648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tx1"/>
          </a:solidFill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86731335504438E-2"/>
          <c:y val="0.28978609606140687"/>
          <c:w val="0.97827644261851976"/>
          <c:h val="0.70004110182093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201 solicitudes</c:v>
                </c:pt>
              </c:strCache>
            </c:strRef>
          </c:tx>
          <c:spPr>
            <a:solidFill>
              <a:srgbClr val="00B0F0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61.691542288557208</c:v>
                </c:pt>
                <c:pt idx="1">
                  <c:v>38.308457711442784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539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83.302411873840441</c:v>
                </c:pt>
                <c:pt idx="1">
                  <c:v>16.697588126159555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666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77.627627627627632</c:v>
                </c:pt>
                <c:pt idx="1">
                  <c:v>22.372372372372375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798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52.380952380952387</c:v>
                </c:pt>
                <c:pt idx="1">
                  <c:v>47.619047619047613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1,042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Hoja1!$F$2:$F$3</c:f>
              <c:numCache>
                <c:formatCode>0.0</c:formatCode>
                <c:ptCount val="2"/>
                <c:pt idx="0">
                  <c:v>69.865642994241838</c:v>
                </c:pt>
                <c:pt idx="1">
                  <c:v>30.134357005758154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1,634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Hoja1!$G$2:$G$3</c:f>
              <c:numCache>
                <c:formatCode>0.0</c:formatCode>
                <c:ptCount val="2"/>
                <c:pt idx="0">
                  <c:v>60.342717258261935</c:v>
                </c:pt>
                <c:pt idx="1">
                  <c:v>39.657282741738065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1,618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Hoja1!$H$2:$H$3</c:f>
              <c:numCache>
                <c:formatCode>0.0</c:formatCode>
                <c:ptCount val="2"/>
                <c:pt idx="0">
                  <c:v>47.898640296662549</c:v>
                </c:pt>
                <c:pt idx="1">
                  <c:v>52.101359703337458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2,397 solicitudes</c:v>
                </c:pt>
              </c:strCache>
            </c:strRef>
          </c:tx>
          <c:spPr>
            <a:solidFill>
              <a:srgbClr val="39639D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Hoja1!$I$2:$I$3</c:f>
              <c:numCache>
                <c:formatCode>0.0</c:formatCode>
                <c:ptCount val="2"/>
                <c:pt idx="0">
                  <c:v>71.923237380058396</c:v>
                </c:pt>
                <c:pt idx="1">
                  <c:v>28.076762619941594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2014: 1,291 solicitudes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Hoja1!$J$2:$J$3</c:f>
              <c:numCache>
                <c:formatCode>0.0</c:formatCode>
                <c:ptCount val="2"/>
                <c:pt idx="0">
                  <c:v>47.172734314484892</c:v>
                </c:pt>
                <c:pt idx="1">
                  <c:v>52.827265685515101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7"/>
        <c:overlap val="-25"/>
        <c:axId val="255607600"/>
        <c:axId val="255607992"/>
      </c:barChart>
      <c:catAx>
        <c:axId val="25560760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55607992"/>
        <c:crosses val="autoZero"/>
        <c:auto val="1"/>
        <c:lblAlgn val="ctr"/>
        <c:lblOffset val="50"/>
        <c:noMultiLvlLbl val="0"/>
      </c:catAx>
      <c:valAx>
        <c:axId val="255607992"/>
        <c:scaling>
          <c:orientation val="minMax"/>
          <c:max val="105"/>
        </c:scaling>
        <c:delete val="1"/>
        <c:axPos val="l"/>
        <c:numFmt formatCode="0.0" sourceLinked="1"/>
        <c:majorTickMark val="none"/>
        <c:minorTickMark val="none"/>
        <c:tickLblPos val="none"/>
        <c:crossAx val="2556076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0908167495577763E-2"/>
          <c:y val="2.0833916589677023E-2"/>
          <c:w val="0.97084059493871855"/>
          <c:h val="0.1496292078657927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tx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u="sng">
                <a:latin typeface="Calibri" panose="020F0502020204030204" pitchFamily="34" charset="0"/>
              </a:defRPr>
            </a:pPr>
            <a:r>
              <a:rPr lang="es-ES" sz="1100" u="sng">
                <a:latin typeface="Calibri" panose="020F0502020204030204" pitchFamily="34" charset="0"/>
              </a:rPr>
              <a:t>Porcentajes</a:t>
            </a:r>
          </a:p>
        </c:rich>
      </c:tx>
      <c:layout>
        <c:manualLayout>
          <c:xMode val="edge"/>
          <c:yMode val="edge"/>
          <c:x val="0.45092590580424702"/>
          <c:y val="0.2326982838265351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3144777431751891E-2"/>
          <c:y val="0.2962555474940658"/>
          <c:w val="0.9337104451364967"/>
          <c:h val="0.64287432808869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2007: 13,826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83.118761753218578</c:v>
                </c:pt>
                <c:pt idx="1">
                  <c:v>16.881238246781429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92.823641212715728</c:v>
                </c:pt>
                <c:pt idx="1">
                  <c:v>7.1763587872842649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97.804008059685231</c:v>
                </c:pt>
                <c:pt idx="1">
                  <c:v>2.1959919403147636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97.574784116028695</c:v>
                </c:pt>
                <c:pt idx="1">
                  <c:v>2.4252158839713109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Hoja1!$F$2:$F$3</c:f>
              <c:numCache>
                <c:formatCode>0.0</c:formatCode>
                <c:ptCount val="2"/>
                <c:pt idx="0">
                  <c:v>96.518356110186119</c:v>
                </c:pt>
                <c:pt idx="1">
                  <c:v>3.481643889813884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Hoja1!$G$2:$G$3</c:f>
              <c:numCache>
                <c:formatCode>0.0</c:formatCode>
                <c:ptCount val="2"/>
                <c:pt idx="0">
                  <c:v>97.287121745249834</c:v>
                </c:pt>
                <c:pt idx="1">
                  <c:v>2.712878254750176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2013: 60,136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Hoja1!$H$2:$H$3</c:f>
              <c:numCache>
                <c:formatCode>0.0</c:formatCode>
                <c:ptCount val="2"/>
                <c:pt idx="0">
                  <c:v>96.950246108820011</c:v>
                </c:pt>
                <c:pt idx="1">
                  <c:v>3.049753891179992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2014: 69,363 solicitudes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spPr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txPr>
                <a:bodyPr/>
                <a:lstStyle/>
                <a:p>
                  <a:pPr>
                    <a:defRPr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Hoja1!$I$2:$I$3</c:f>
              <c:numCache>
                <c:formatCode>0.0</c:formatCode>
                <c:ptCount val="2"/>
                <c:pt idx="0">
                  <c:v>97.882156192782901</c:v>
                </c:pt>
                <c:pt idx="1">
                  <c:v>2.117843807217104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2961376"/>
        <c:axId val="242960984"/>
      </c:barChart>
      <c:catAx>
        <c:axId val="24296137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42960984"/>
        <c:crosses val="autoZero"/>
        <c:auto val="1"/>
        <c:lblAlgn val="ctr"/>
        <c:lblOffset val="100"/>
        <c:noMultiLvlLbl val="0"/>
      </c:catAx>
      <c:valAx>
        <c:axId val="2429609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242961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3479745178018784E-2"/>
          <c:y val="1.8932177000982365E-2"/>
          <c:w val="0.91916423663846736"/>
          <c:h val="0.156629481158487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3411633785774708"/>
          <c:y val="1.4869357191353651E-2"/>
          <c:w val="0.61955737815119061"/>
          <c:h val="0.960066371772011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90.125992458845531</c:v>
                </c:pt>
                <c:pt idx="1">
                  <c:v>2.6976487538702063</c:v>
                </c:pt>
                <c:pt idx="2">
                  <c:v>4.362220655406027</c:v>
                </c:pt>
                <c:pt idx="3">
                  <c:v>0.84301523558443958</c:v>
                </c:pt>
                <c:pt idx="4">
                  <c:v>1.9711228962937983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96.34591297718238</c:v>
                </c:pt>
                <c:pt idx="1">
                  <c:v>1.4580950825028589</c:v>
                </c:pt>
                <c:pt idx="2">
                  <c:v>1.0455807874530305</c:v>
                </c:pt>
                <c:pt idx="3">
                  <c:v>0.37303272885694061</c:v>
                </c:pt>
                <c:pt idx="4">
                  <c:v>0.77737842400479218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Hoja1!$D$2:$D$6</c:f>
              <c:numCache>
                <c:formatCode>0.0</c:formatCode>
                <c:ptCount val="5"/>
                <c:pt idx="0">
                  <c:v>96.685803342822155</c:v>
                </c:pt>
                <c:pt idx="1">
                  <c:v>0.88898077320653301</c:v>
                </c:pt>
                <c:pt idx="2">
                  <c:v>1.6205213021421416</c:v>
                </c:pt>
                <c:pt idx="3">
                  <c:v>0.48663348229194825</c:v>
                </c:pt>
                <c:pt idx="4">
                  <c:v>0.31806109953722106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Hoja1!$E$2:$E$6</c:f>
              <c:numCache>
                <c:formatCode>0.0</c:formatCode>
                <c:ptCount val="5"/>
                <c:pt idx="0">
                  <c:v>95.687509272844167</c:v>
                </c:pt>
                <c:pt idx="1">
                  <c:v>0.83084683734194942</c:v>
                </c:pt>
                <c:pt idx="2">
                  <c:v>2.0078798569097116</c:v>
                </c:pt>
                <c:pt idx="3">
                  <c:v>0.2357363050394817</c:v>
                </c:pt>
                <c:pt idx="4">
                  <c:v>1.2380277278646905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Hoja1!$F$2:$F$6</c:f>
              <c:numCache>
                <c:formatCode>0.0</c:formatCode>
                <c:ptCount val="5"/>
                <c:pt idx="0">
                  <c:v>96.377551020408163</c:v>
                </c:pt>
                <c:pt idx="1">
                  <c:v>0.90957072484166079</c:v>
                </c:pt>
                <c:pt idx="2">
                  <c:v>1.6291344123856439</c:v>
                </c:pt>
                <c:pt idx="3">
                  <c:v>0.12315270935960591</c:v>
                </c:pt>
                <c:pt idx="4">
                  <c:v>0.96059113300492605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2013: 60,136 solicitudes</c:v>
                </c:pt>
              </c:strCache>
            </c:strRef>
          </c:tx>
          <c:spPr>
            <a:solidFill>
              <a:srgbClr val="39639D"/>
            </a:soli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Hoja1!$G$2:$G$6</c:f>
              <c:numCache>
                <c:formatCode>0.0</c:formatCode>
                <c:ptCount val="5"/>
                <c:pt idx="0">
                  <c:v>96.336636956232539</c:v>
                </c:pt>
                <c:pt idx="1">
                  <c:v>0.6136091525874684</c:v>
                </c:pt>
                <c:pt idx="2">
                  <c:v>1.2039377411201277</c:v>
                </c:pt>
                <c:pt idx="3">
                  <c:v>0.16130105095117733</c:v>
                </c:pt>
                <c:pt idx="4">
                  <c:v>1.6845150991086868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2014: 69,363 solicitudes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Hoja1!$H$2:$H$6</c:f>
              <c:numCache>
                <c:formatCode>0.0</c:formatCode>
                <c:ptCount val="5"/>
                <c:pt idx="0">
                  <c:v>97.577959430820471</c:v>
                </c:pt>
                <c:pt idx="1">
                  <c:v>0.30419676196242956</c:v>
                </c:pt>
                <c:pt idx="2">
                  <c:v>1.2182287386647059</c:v>
                </c:pt>
                <c:pt idx="3">
                  <c:v>0.10812681112408633</c:v>
                </c:pt>
                <c:pt idx="4">
                  <c:v>0.79148825742831197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4"/>
        <c:axId val="238119688"/>
        <c:axId val="236745512"/>
      </c:barChart>
      <c:valAx>
        <c:axId val="23674551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one"/>
        <c:crossAx val="238119688"/>
        <c:crosses val="autoZero"/>
        <c:crossBetween val="between"/>
      </c:valAx>
      <c:catAx>
        <c:axId val="238119688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crossAx val="236745512"/>
        <c:crosses val="autoZero"/>
        <c:auto val="1"/>
        <c:lblAlgn val="ctr"/>
        <c:lblOffset val="100"/>
        <c:noMultiLvlLbl val="0"/>
      </c:catAx>
    </c:plotArea>
    <c:legend>
      <c:legendPos val="tr"/>
      <c:layout>
        <c:manualLayout>
          <c:xMode val="edge"/>
          <c:yMode val="edge"/>
          <c:x val="0.71792751630148743"/>
          <c:y val="0.44118693125753788"/>
          <c:w val="0.26221836198805998"/>
          <c:h val="0.50702444907356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5262951981744698"/>
          <c:y val="0.2493648338419335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3144777431751891E-2"/>
          <c:y val="0.2962555474940658"/>
          <c:w val="0.9337104451364967"/>
          <c:h val="0.59043853333033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2007: 13,826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11.152900332706494</c:v>
                </c:pt>
                <c:pt idx="1">
                  <c:v>88.847099667293506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11.98307838508936</c:v>
                </c:pt>
                <c:pt idx="1">
                  <c:v>88.016921614910643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3.67586995588956</c:v>
                </c:pt>
                <c:pt idx="1">
                  <c:v>96.324130044110433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5.0444490386603267</c:v>
                </c:pt>
                <c:pt idx="1">
                  <c:v>94.955550961339668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Hoja1!$F$2:$F$3</c:f>
              <c:numCache>
                <c:formatCode>0.0</c:formatCode>
                <c:ptCount val="2"/>
                <c:pt idx="0">
                  <c:v>5.8357099289494068</c:v>
                </c:pt>
                <c:pt idx="1">
                  <c:v>94.164290071050587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Hoja1!$G$2:$G$3</c:f>
              <c:numCache>
                <c:formatCode>0.0</c:formatCode>
                <c:ptCount val="2"/>
                <c:pt idx="0">
                  <c:v>6.257916959887404</c:v>
                </c:pt>
                <c:pt idx="1">
                  <c:v>93.742083040112604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2013: 60,136 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Hoja1!$H$2:$H$3</c:f>
              <c:numCache>
                <c:formatCode>0.0</c:formatCode>
                <c:ptCount val="2"/>
                <c:pt idx="0">
                  <c:v>6.2475056538512703</c:v>
                </c:pt>
                <c:pt idx="1">
                  <c:v>93.752494346148723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2014: 69,363 solicitudes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Hoja1!$I$2:$I$3</c:f>
              <c:numCache>
                <c:formatCode>0.0</c:formatCode>
                <c:ptCount val="2"/>
                <c:pt idx="0">
                  <c:v>5.1266525380966801</c:v>
                </c:pt>
                <c:pt idx="1">
                  <c:v>94.873347461903322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6798904"/>
        <c:axId val="246799296"/>
      </c:barChart>
      <c:catAx>
        <c:axId val="24679890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46799296"/>
        <c:crosses val="autoZero"/>
        <c:auto val="1"/>
        <c:lblAlgn val="ctr"/>
        <c:lblOffset val="100"/>
        <c:noMultiLvlLbl val="0"/>
      </c:catAx>
      <c:valAx>
        <c:axId val="24679929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246798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4006610650480176E-2"/>
          <c:y val="1.8932177000982372E-2"/>
          <c:w val="0.9254185396060185"/>
          <c:h val="0.151073964486687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708851777705147"/>
          <c:y val="0.25337675765782347"/>
          <c:w val="0.67919525124868529"/>
          <c:h val="0.713478464910428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4.7147542993777014</c:v>
                </c:pt>
                <c:pt idx="1">
                  <c:v>7.268324085711658</c:v>
                </c:pt>
                <c:pt idx="2">
                  <c:v>88.016921614910643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1.3192288841692534</c:v>
                </c:pt>
                <c:pt idx="1">
                  <c:v>2.3566410717203072</c:v>
                </c:pt>
                <c:pt idx="2">
                  <c:v>96.324130044110433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1.6364243571190027</c:v>
                </c:pt>
                <c:pt idx="1">
                  <c:v>3.408024681541324</c:v>
                </c:pt>
                <c:pt idx="2">
                  <c:v>94.955550961339668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1.7622525180923492</c:v>
                </c:pt>
                <c:pt idx="1">
                  <c:v>4.073457410857058</c:v>
                </c:pt>
                <c:pt idx="2">
                  <c:v>94.164290071050587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Hoja1!$F$2:$F$4</c:f>
              <c:numCache>
                <c:formatCode>0.0</c:formatCode>
                <c:ptCount val="3"/>
                <c:pt idx="0">
                  <c:v>1.7980295566502464</c:v>
                </c:pt>
                <c:pt idx="1">
                  <c:v>4.4598874032371567</c:v>
                </c:pt>
                <c:pt idx="2">
                  <c:v>93.742083040112604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2013: 60,136  solicitudes</c:v>
                </c:pt>
              </c:strCache>
            </c:strRef>
          </c:tx>
          <c:spPr>
            <a:solidFill>
              <a:srgbClr val="39639D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Hoja1!$G$2:$G$4</c:f>
              <c:numCache>
                <c:formatCode>0.0</c:formatCode>
                <c:ptCount val="3"/>
                <c:pt idx="0">
                  <c:v>1.8508048423573236</c:v>
                </c:pt>
                <c:pt idx="1">
                  <c:v>4.3967008114939468</c:v>
                </c:pt>
                <c:pt idx="2">
                  <c:v>93.752494346148723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2014: 69,363 solicitudes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Hoja1!$H$2:$H$4</c:f>
              <c:numCache>
                <c:formatCode>0.0</c:formatCode>
                <c:ptCount val="3"/>
                <c:pt idx="0">
                  <c:v>1.4070902354281101</c:v>
                </c:pt>
                <c:pt idx="1">
                  <c:v>3.71956230266857</c:v>
                </c:pt>
                <c:pt idx="2">
                  <c:v>94.873347461903322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6800472"/>
        <c:axId val="246800864"/>
      </c:barChart>
      <c:valAx>
        <c:axId val="246800864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one"/>
        <c:crossAx val="246800472"/>
        <c:crosses val="autoZero"/>
        <c:crossBetween val="between"/>
      </c:valAx>
      <c:catAx>
        <c:axId val="246800472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crossAx val="246800864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3.2352265069242145E-2"/>
          <c:y val="1.5396479302070236E-2"/>
          <c:w val="0.93639741302239288"/>
          <c:h val="0.141961104213454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43A7A7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2006: 6,089 solicitudes</c:v>
                </c:pt>
                <c:pt idx="1">
                  <c:v>2007: 17,824 solicitudes</c:v>
                </c:pt>
                <c:pt idx="2">
                  <c:v>2008: 38,043 solicitudes</c:v>
                </c:pt>
                <c:pt idx="3">
                  <c:v>2009: 84,182 solicitudes</c:v>
                </c:pt>
                <c:pt idx="4">
                  <c:v>2010: 79,411 solicitudes</c:v>
                </c:pt>
                <c:pt idx="5">
                  <c:v>2011: 81,363 solicitudes</c:v>
                </c:pt>
                <c:pt idx="6">
                  <c:v>2012: 78,024 solicitudes</c:v>
                </c:pt>
                <c:pt idx="7">
                  <c:v>2013: 87,625 solicitudes</c:v>
                </c:pt>
                <c:pt idx="8">
                  <c:v>2014: 94,276 solicitudes</c:v>
                </c:pt>
              </c:strCache>
            </c:strRef>
          </c:cat>
          <c:val>
            <c:numRef>
              <c:f>Hoja1!$B$2:$B$10</c:f>
              <c:numCache>
                <c:formatCode>0.0</c:formatCode>
                <c:ptCount val="9"/>
                <c:pt idx="0">
                  <c:v>7.9414238791263498</c:v>
                </c:pt>
                <c:pt idx="1">
                  <c:v>8.4928186714542448</c:v>
                </c:pt>
                <c:pt idx="2">
                  <c:v>7.6597008648108256</c:v>
                </c:pt>
                <c:pt idx="3">
                  <c:v>7.4986339122377501</c:v>
                </c:pt>
                <c:pt idx="4">
                  <c:v>7.2807419627003904</c:v>
                </c:pt>
                <c:pt idx="5">
                  <c:v>7.2831631085382798</c:v>
                </c:pt>
                <c:pt idx="6">
                  <c:v>7.3977109607300635</c:v>
                </c:pt>
                <c:pt idx="7">
                  <c:v>7.829888730385183</c:v>
                </c:pt>
                <c:pt idx="8">
                  <c:v>7.8329479400907385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46801256"/>
        <c:axId val="244849816"/>
        <c:axId val="0"/>
      </c:bar3DChart>
      <c:catAx>
        <c:axId val="2468012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44849816"/>
        <c:crosses val="autoZero"/>
        <c:auto val="1"/>
        <c:lblAlgn val="ctr"/>
        <c:lblOffset val="100"/>
        <c:noMultiLvlLbl val="0"/>
      </c:catAx>
      <c:valAx>
        <c:axId val="244849816"/>
        <c:scaling>
          <c:orientation val="minMax"/>
          <c:max val="10"/>
          <c:min val="0"/>
        </c:scaling>
        <c:delete val="1"/>
        <c:axPos val="l"/>
        <c:numFmt formatCode="0.0" sourceLinked="1"/>
        <c:majorTickMark val="none"/>
        <c:minorTickMark val="none"/>
        <c:tickLblPos val="none"/>
        <c:crossAx val="246801256"/>
        <c:crosses val="autoZero"/>
        <c:crossBetween val="between"/>
        <c:majorUnit val="2.5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"/>
                  <c:y val="-2.53964952836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366032585979789E-7"/>
                  <c:y val="-1.269824764182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704861384194333E-3"/>
                  <c:y val="-2.539649528365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409722768388666E-3"/>
                  <c:y val="-6.3491238209127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1745619104563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704861384194333E-3"/>
                  <c:y val="-1.904737146273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114584152582999E-3"/>
                  <c:y val="-9.5236857313690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2008: 3,496     solicitudes</c:v>
                </c:pt>
                <c:pt idx="1">
                  <c:v>2009: 7,895     solicitudes</c:v>
                </c:pt>
                <c:pt idx="2">
                  <c:v>2010: 7,240 solicitudes</c:v>
                </c:pt>
                <c:pt idx="3">
                  <c:v>2011: 7,730 solicitudes</c:v>
                </c:pt>
                <c:pt idx="4">
                  <c:v>2012: 8,957 solicitudes</c:v>
                </c:pt>
                <c:pt idx="5">
                  <c:v>2013: 12,363 solicitudes</c:v>
                </c:pt>
                <c:pt idx="6">
                  <c:v>2014: 14,396 solicitudes</c:v>
                </c:pt>
              </c:strCache>
            </c:strRef>
          </c:cat>
          <c:val>
            <c:numRef>
              <c:f>Hoja1!$B$2:$B$8</c:f>
              <c:numCache>
                <c:formatCode>0.0</c:formatCode>
                <c:ptCount val="7"/>
                <c:pt idx="0">
                  <c:v>16.578661327231124</c:v>
                </c:pt>
                <c:pt idx="1">
                  <c:v>17.084103863204501</c:v>
                </c:pt>
                <c:pt idx="2">
                  <c:v>16.921132596685016</c:v>
                </c:pt>
                <c:pt idx="3">
                  <c:v>17.830789133247041</c:v>
                </c:pt>
                <c:pt idx="4">
                  <c:v>17.68002679468578</c:v>
                </c:pt>
                <c:pt idx="5">
                  <c:v>17.685189678880548</c:v>
                </c:pt>
                <c:pt idx="6">
                  <c:v>17.700263962211732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91518784"/>
        <c:axId val="231414896"/>
        <c:axId val="0"/>
      </c:bar3DChart>
      <c:catAx>
        <c:axId val="1915187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31414896"/>
        <c:crosses val="autoZero"/>
        <c:auto val="1"/>
        <c:lblAlgn val="ctr"/>
        <c:lblOffset val="100"/>
        <c:noMultiLvlLbl val="0"/>
      </c:catAx>
      <c:valAx>
        <c:axId val="231414896"/>
        <c:scaling>
          <c:orientation val="minMax"/>
          <c:max val="2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91518784"/>
        <c:crosses val="autoZero"/>
        <c:crossBetween val="between"/>
        <c:majorUnit val="2.5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984633188307426E-2"/>
          <c:y val="0.11657877154902398"/>
          <c:w val="0.96485706973483631"/>
          <c:h val="0.819666608034085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/>
              </a:scene3d>
              <a:sp3d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/>
              </a:scene3d>
              <a:sp3d>
                <a:bevelT/>
                <a:bevelB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/>
              </a:scene3d>
              <a:sp3d>
                <a:bevelT/>
                <a:bevelB/>
              </a:sp3d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6.4769454331824551E-18"/>
                  <c:y val="-5.88850650442975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9.52614588506705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84561191303929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37458270919111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372662470561848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373000961855495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263361114511123E-3"/>
                  <c:y val="-0.3675243149477603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395041671766682E-3"/>
                  <c:y val="-0.398100999044594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363112693091928E-16"/>
                  <c:y val="-0.424019246041246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Hoja1!$B$2:$B$10</c:f>
              <c:numCache>
                <c:formatCode>#,##0</c:formatCode>
                <c:ptCount val="9"/>
                <c:pt idx="0">
                  <c:v>6621</c:v>
                </c:pt>
                <c:pt idx="1">
                  <c:v>19044</c:v>
                </c:pt>
                <c:pt idx="2">
                  <c:v>41164</c:v>
                </c:pt>
                <c:pt idx="3">
                  <c:v>91523</c:v>
                </c:pt>
                <c:pt idx="4">
                  <c:v>86249</c:v>
                </c:pt>
                <c:pt idx="5">
                  <c:v>89610</c:v>
                </c:pt>
                <c:pt idx="6">
                  <c:v>86341</c:v>
                </c:pt>
                <c:pt idx="7">
                  <c:v>97376</c:v>
                </c:pt>
                <c:pt idx="8">
                  <c:v>104308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91517216"/>
        <c:axId val="191519176"/>
      </c:barChart>
      <c:catAx>
        <c:axId val="1915172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91519176"/>
        <c:crosses val="autoZero"/>
        <c:auto val="1"/>
        <c:lblAlgn val="ctr"/>
        <c:lblOffset val="50"/>
        <c:noMultiLvlLbl val="0"/>
      </c:catAx>
      <c:valAx>
        <c:axId val="191519176"/>
        <c:scaling>
          <c:orientation val="minMax"/>
          <c:max val="1100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91517216"/>
        <c:crosses val="autoZero"/>
        <c:crossBetween val="between"/>
        <c:majorUnit val="20000"/>
      </c:valAx>
      <c:spPr>
        <a:noFill/>
        <a:ln w="25400">
          <a:noFill/>
        </a:ln>
        <a:scene3d>
          <a:camera prst="orthographicFront"/>
          <a:lightRig rig="threePt" dir="t"/>
        </a:scene3d>
        <a:sp3d prstMaterial="dkEdge"/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tx1"/>
          </a:solidFill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"/>
                  <c:y val="-2.3303035863234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629651673041208E-3"/>
                  <c:y val="-1.449921863019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747262146284873E-3"/>
                  <c:y val="-1.9700446838931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747262146284873E-3"/>
                  <c:y val="-1.125739819367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747262146284873E-3"/>
                  <c:y val="-2.2514796387350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4071747742093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241786438854613E-3"/>
                  <c:y val="-1.4071747742093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2008: 34,547     solicitudes</c:v>
                </c:pt>
                <c:pt idx="1">
                  <c:v>2009: 76,287     solicitudes</c:v>
                </c:pt>
                <c:pt idx="2">
                  <c:v>2010: 72,171 solicitudes</c:v>
                </c:pt>
                <c:pt idx="3">
                  <c:v>2011: 73,633 solicitudes</c:v>
                </c:pt>
                <c:pt idx="4">
                  <c:v>2012: 69,067 solicitudes</c:v>
                </c:pt>
                <c:pt idx="5">
                  <c:v>2013: 75,262 solicitudes</c:v>
                </c:pt>
                <c:pt idx="6">
                  <c:v>2014: 79,880 solicitudes</c:v>
                </c:pt>
              </c:strCache>
            </c:strRef>
          </c:cat>
          <c:val>
            <c:numRef>
              <c:f>Hoja1!$B$2:$B$8</c:f>
              <c:numCache>
                <c:formatCode>0.0</c:formatCode>
                <c:ptCount val="7"/>
                <c:pt idx="0">
                  <c:v>6.7571424436275658</c:v>
                </c:pt>
                <c:pt idx="1">
                  <c:v>6.5066262928153114</c:v>
                </c:pt>
                <c:pt idx="2">
                  <c:v>6.3136439844259495</c:v>
                </c:pt>
                <c:pt idx="3">
                  <c:v>6.1758722312006249</c:v>
                </c:pt>
                <c:pt idx="4">
                  <c:v>6.0642419679441906</c:v>
                </c:pt>
                <c:pt idx="5">
                  <c:v>6.2109962530892133</c:v>
                </c:pt>
                <c:pt idx="6">
                  <c:v>6.0546569854782559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1416464"/>
        <c:axId val="231416072"/>
        <c:axId val="0"/>
      </c:bar3DChart>
      <c:catAx>
        <c:axId val="2314164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31416072"/>
        <c:crosses val="autoZero"/>
        <c:auto val="1"/>
        <c:lblAlgn val="ctr"/>
        <c:lblOffset val="100"/>
        <c:noMultiLvlLbl val="0"/>
      </c:catAx>
      <c:valAx>
        <c:axId val="231416072"/>
        <c:scaling>
          <c:orientation val="minMax"/>
          <c:max val="2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231416464"/>
        <c:crosses val="autoZero"/>
        <c:crossBetween val="between"/>
        <c:majorUnit val="5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43A7A7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2006: 6,089 solicitudes</c:v>
                </c:pt>
                <c:pt idx="1">
                  <c:v>2007: 17,824 solicitudes</c:v>
                </c:pt>
                <c:pt idx="2">
                  <c:v>2008: 38,043 solicitudes</c:v>
                </c:pt>
                <c:pt idx="3">
                  <c:v>2009: 84,182 solicitudes</c:v>
                </c:pt>
                <c:pt idx="4">
                  <c:v>2010: 79,411 solicitudes</c:v>
                </c:pt>
                <c:pt idx="5">
                  <c:v>2011: 81,363 solicitudes</c:v>
                </c:pt>
                <c:pt idx="6">
                  <c:v>2012: 78,024 solicitudes</c:v>
                </c:pt>
                <c:pt idx="7">
                  <c:v>2013: 87,625 solicitudes</c:v>
                </c:pt>
                <c:pt idx="8">
                  <c:v>2014: 94,276 solicitudes</c:v>
                </c:pt>
              </c:strCache>
            </c:strRef>
          </c:cat>
          <c:val>
            <c:numRef>
              <c:f>Hoja1!$B$2:$B$10</c:f>
              <c:numCache>
                <c:formatCode>0.0</c:formatCode>
                <c:ptCount val="9"/>
                <c:pt idx="0">
                  <c:v>2.3332238462801631</c:v>
                </c:pt>
                <c:pt idx="1">
                  <c:v>2.7032652603231573</c:v>
                </c:pt>
                <c:pt idx="2">
                  <c:v>2.7732040059932057</c:v>
                </c:pt>
                <c:pt idx="3">
                  <c:v>2.9590054881090913</c:v>
                </c:pt>
                <c:pt idx="4">
                  <c:v>3.1302212539824406</c:v>
                </c:pt>
                <c:pt idx="5">
                  <c:v>3.0198984796529094</c:v>
                </c:pt>
                <c:pt idx="6">
                  <c:v>2.9367245975597092</c:v>
                </c:pt>
                <c:pt idx="7">
                  <c:v>2.8549843081312547</c:v>
                </c:pt>
                <c:pt idx="8">
                  <c:v>2.8744961602104562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38116944"/>
        <c:axId val="238117336"/>
        <c:axId val="0"/>
      </c:bar3DChart>
      <c:catAx>
        <c:axId val="2381169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38117336"/>
        <c:crosses val="autoZero"/>
        <c:auto val="1"/>
        <c:lblAlgn val="ctr"/>
        <c:lblOffset val="100"/>
        <c:noMultiLvlLbl val="0"/>
      </c:catAx>
      <c:valAx>
        <c:axId val="238117336"/>
        <c:scaling>
          <c:orientation val="minMax"/>
          <c:max val="4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238116944"/>
        <c:crosses val="autoZero"/>
        <c:crossBetween val="between"/>
        <c:majorUnit val="1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sng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MX" sz="1200" u="sng" dirty="0" smtClean="0"/>
              <a:t>Porcentaje</a:t>
            </a:r>
            <a:endParaRPr lang="es-MX" sz="1200" u="sng" dirty="0"/>
          </a:p>
        </c:rich>
      </c:tx>
      <c:layout>
        <c:manualLayout>
          <c:xMode val="edge"/>
          <c:yMode val="edge"/>
          <c:x val="0.45058293899547958"/>
          <c:y val="0.10918099047195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sng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7496266893132595E-2"/>
          <c:y val="0.18988697023082091"/>
          <c:w val="0.91606252789237941"/>
          <c:h val="0.65274192624430616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Femenino</c:v>
                </c:pt>
              </c:strCache>
            </c:strRef>
          </c:tx>
          <c:spPr>
            <a:ln w="38100" cap="flat">
              <a:solidFill>
                <a:srgbClr val="FF99FF"/>
              </a:solidFill>
              <a:bevel/>
            </a:ln>
            <a:effectLst/>
          </c:spPr>
          <c:marker>
            <c:symbol val="diamond"/>
            <c:size val="8"/>
            <c:spPr>
              <a:solidFill>
                <a:srgbClr val="FF99FF"/>
              </a:solidFill>
              <a:ln w="952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Hoja1!$B$1:$I$1</c:f>
              <c:strCache>
                <c:ptCount val="8"/>
                <c:pt idx="0">
                  <c:v>2007:
16,808
solicitantes</c:v>
                </c:pt>
                <c:pt idx="1">
                  <c:v>2008:
26,759
solicitantes</c:v>
                </c:pt>
                <c:pt idx="2">
                  <c:v>2009:
11,931
solicitantes</c:v>
                </c:pt>
                <c:pt idx="3">
                  <c:v>2010:
10,476
solicitantes</c:v>
                </c:pt>
                <c:pt idx="4">
                  <c:v>2011:
15,951
solicitantes</c:v>
                </c:pt>
                <c:pt idx="5">
                  <c:v>2012:
13,985
solicitantes</c:v>
                </c:pt>
                <c:pt idx="6">
                  <c:v>2013:
14,054
solicitantes</c:v>
                </c:pt>
                <c:pt idx="7">
                  <c:v>2014:
16,774
solicitantes</c:v>
                </c:pt>
              </c:strCache>
            </c:strRef>
          </c:cat>
          <c:val>
            <c:numRef>
              <c:f>Hoja1!$B$2:$I$2</c:f>
              <c:numCache>
                <c:formatCode>0.0</c:formatCode>
                <c:ptCount val="8"/>
                <c:pt idx="0">
                  <c:v>34.221799143265109</c:v>
                </c:pt>
                <c:pt idx="1">
                  <c:v>35.748720056803322</c:v>
                </c:pt>
                <c:pt idx="2">
                  <c:v>40.432486799094796</c:v>
                </c:pt>
                <c:pt idx="3">
                  <c:v>43.098510882016036</c:v>
                </c:pt>
                <c:pt idx="4">
                  <c:v>42.047520531628116</c:v>
                </c:pt>
                <c:pt idx="5">
                  <c:v>42.545584554880229</c:v>
                </c:pt>
                <c:pt idx="6">
                  <c:v>44.058630994734592</c:v>
                </c:pt>
                <c:pt idx="7">
                  <c:v>46.995349946345534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Masculino</c:v>
                </c:pt>
              </c:strCache>
            </c:strRef>
          </c:tx>
          <c:spPr>
            <a:ln w="44450" cap="flat">
              <a:solidFill>
                <a:schemeClr val="accent4"/>
              </a:solidFill>
              <a:miter lim="800000"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Hoja1!$B$1:$I$1</c:f>
              <c:strCache>
                <c:ptCount val="8"/>
                <c:pt idx="0">
                  <c:v>2007:
16,808
solicitantes</c:v>
                </c:pt>
                <c:pt idx="1">
                  <c:v>2008:
26,759
solicitantes</c:v>
                </c:pt>
                <c:pt idx="2">
                  <c:v>2009:
11,931
solicitantes</c:v>
                </c:pt>
                <c:pt idx="3">
                  <c:v>2010:
10,476
solicitantes</c:v>
                </c:pt>
                <c:pt idx="4">
                  <c:v>2011:
15,951
solicitantes</c:v>
                </c:pt>
                <c:pt idx="5">
                  <c:v>2012:
13,985
solicitantes</c:v>
                </c:pt>
                <c:pt idx="6">
                  <c:v>2013:
14,054
solicitantes</c:v>
                </c:pt>
                <c:pt idx="7">
                  <c:v>2014:
16,774
solicitantes</c:v>
                </c:pt>
              </c:strCache>
            </c:strRef>
          </c:cat>
          <c:val>
            <c:numRef>
              <c:f>Hoja1!$B$3:$I$3</c:f>
              <c:numCache>
                <c:formatCode>0.0</c:formatCode>
                <c:ptCount val="8"/>
                <c:pt idx="0">
                  <c:v>65.778200856734884</c:v>
                </c:pt>
                <c:pt idx="1">
                  <c:v>64.251279943196678</c:v>
                </c:pt>
                <c:pt idx="2">
                  <c:v>59.567513200905211</c:v>
                </c:pt>
                <c:pt idx="3">
                  <c:v>56.901489117983964</c:v>
                </c:pt>
                <c:pt idx="4">
                  <c:v>57.952479468371884</c:v>
                </c:pt>
                <c:pt idx="5">
                  <c:v>57.454415445119764</c:v>
                </c:pt>
                <c:pt idx="6">
                  <c:v>55.941369005265408</c:v>
                </c:pt>
                <c:pt idx="7">
                  <c:v>53.004650053654466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118904"/>
        <c:axId val="238119296"/>
      </c:lineChart>
      <c:catAx>
        <c:axId val="238118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238119296"/>
        <c:crosses val="autoZero"/>
        <c:auto val="1"/>
        <c:lblAlgn val="ctr"/>
        <c:lblOffset val="100"/>
        <c:noMultiLvlLbl val="0"/>
      </c:catAx>
      <c:valAx>
        <c:axId val="2381192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2381189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009314878384532"/>
          <c:y val="1.5512018760992769E-2"/>
          <c:w val="0.33981358474293927"/>
          <c:h val="5.3008558074392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100" u="sng">
                <a:latin typeface="Calibri" panose="020F0502020204030204" pitchFamily="34" charset="0"/>
              </a:defRPr>
            </a:pPr>
            <a:r>
              <a:rPr lang="es-ES" sz="1100" u="sng">
                <a:latin typeface="Calibri" panose="020F0502020204030204" pitchFamily="34" charset="0"/>
              </a:rPr>
              <a:t>Porcentajes</a:t>
            </a:r>
          </a:p>
        </c:rich>
      </c:tx>
      <c:layout>
        <c:manualLayout>
          <c:xMode val="edge"/>
          <c:yMode val="edge"/>
          <c:x val="0.45239998891239702"/>
          <c:y val="0.177922392184734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1542012927054476E-2"/>
          <c:y val="0.24561388156262723"/>
          <c:w val="0.96825946445060063"/>
          <c:h val="0.68689342736651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-5.2900281473767544E-17"/>
                  <c:y val="4.8320354055028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 formatCode="0.0">
                  <c:v>13.170215979459297</c:v>
                </c:pt>
                <c:pt idx="2" formatCode="0.0">
                  <c:v>32.62347077480743</c:v>
                </c:pt>
                <c:pt idx="3" formatCode="0.0">
                  <c:v>51.321552635553545</c:v>
                </c:pt>
                <c:pt idx="4" formatCode="0.0">
                  <c:v>2.8847606101797312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3282548476454245E-3"/>
                  <c:y val="-4.8320354055028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855032317636202E-3"/>
                  <c:y val="2.4160177027512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7710064635272526E-3"/>
                  <c:y val="-2.4160177027514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57.944759504305821</c:v>
                </c:pt>
                <c:pt idx="1">
                  <c:v>13.447805082965763</c:v>
                </c:pt>
                <c:pt idx="2">
                  <c:v>10.596513337534132</c:v>
                </c:pt>
                <c:pt idx="3">
                  <c:v>17.454316320100819</c:v>
                </c:pt>
                <c:pt idx="4">
                  <c:v>0.55660575509346777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 w="6350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2137580794090503E-3"/>
                  <c:y val="-1.6912123919260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65650969529087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542012927054476E-2"/>
                  <c:y val="-2.4160177027514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Hoja1!$D$2:$D$6</c:f>
              <c:numCache>
                <c:formatCode>0.0</c:formatCode>
                <c:ptCount val="5"/>
                <c:pt idx="0">
                  <c:v>57.533281508113888</c:v>
                </c:pt>
                <c:pt idx="1">
                  <c:v>29.173549703624523</c:v>
                </c:pt>
                <c:pt idx="2">
                  <c:v>4.6278301428432611</c:v>
                </c:pt>
                <c:pt idx="3">
                  <c:v>8.665338645418327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contourClr>
                <a:srgbClr val="000000"/>
              </a:contourClr>
            </a:sp3d>
          </c:spPr>
          <c:invertIfNegative val="0"/>
          <c:dLbls>
            <c:dLbl>
              <c:idx val="1"/>
              <c:layout>
                <c:manualLayout>
                  <c:x val="0"/>
                  <c:y val="4.8320354055028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Hoja1!$E$2:$E$6</c:f>
              <c:numCache>
                <c:formatCode>0.0</c:formatCode>
                <c:ptCount val="5"/>
                <c:pt idx="0">
                  <c:v>53.329764103012359</c:v>
                </c:pt>
                <c:pt idx="1">
                  <c:v>41.047605519923955</c:v>
                </c:pt>
                <c:pt idx="2">
                  <c:v>2.0847218731903454</c:v>
                </c:pt>
                <c:pt idx="3">
                  <c:v>3.5379085038733429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009926131117268E-2"/>
                  <c:y val="-7.2480531082543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6565096952908767E-3"/>
                  <c:y val="2.4160177027514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2080088513757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8550323176362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Hoja1!$F$2:$F$6</c:f>
              <c:numCache>
                <c:formatCode>0.0</c:formatCode>
                <c:ptCount val="5"/>
                <c:pt idx="0">
                  <c:v>80.351076534220695</c:v>
                </c:pt>
                <c:pt idx="1">
                  <c:v>12.10448816797876</c:v>
                </c:pt>
                <c:pt idx="2">
                  <c:v>3.9061322450115363</c:v>
                </c:pt>
                <c:pt idx="3">
                  <c:v>3.6383030527890181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8.6565096952908593E-3"/>
                  <c:y val="-1.902376143898779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2825484764542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9328141622011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Hoja1!$G$2:$G$6</c:f>
              <c:numCache>
                <c:formatCode>0.0</c:formatCode>
                <c:ptCount val="5"/>
                <c:pt idx="0">
                  <c:v>87.107465684633411</c:v>
                </c:pt>
                <c:pt idx="1">
                  <c:v>6.2292154893427067</c:v>
                </c:pt>
                <c:pt idx="2">
                  <c:v>2.0488784733846672</c:v>
                </c:pt>
                <c:pt idx="3">
                  <c:v>4.6144403526392148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4.3282548476454262E-3"/>
                  <c:y val="-1.6912123919260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855032317636202E-3"/>
                  <c:y val="7.2480531082543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657619473026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Hoja1!$H$2:$H$6</c:f>
              <c:numCache>
                <c:formatCode>0.0</c:formatCode>
                <c:ptCount val="5"/>
                <c:pt idx="0">
                  <c:v>90.414750813634313</c:v>
                </c:pt>
                <c:pt idx="1">
                  <c:v>3.6135787169479157</c:v>
                </c:pt>
                <c:pt idx="2">
                  <c:v>1.5994718615721386</c:v>
                </c:pt>
                <c:pt idx="3">
                  <c:v>4.3721986078456352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8.6565096952908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427516158818101E-3"/>
                  <c:y val="-7.24805310825434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657619473026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Hoja1!$I$2:$I$6</c:f>
              <c:numCache>
                <c:formatCode>0.0</c:formatCode>
                <c:ptCount val="5"/>
                <c:pt idx="0">
                  <c:v>90.913572132763719</c:v>
                </c:pt>
                <c:pt idx="1">
                  <c:v>3.7216562602694707</c:v>
                </c:pt>
                <c:pt idx="2">
                  <c:v>1.5845793624712456</c:v>
                </c:pt>
                <c:pt idx="3">
                  <c:v>3.7801922444955638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2014: 104,308 solicitudes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427516158818101E-2"/>
                  <c:y val="7.2478628706399437E-3"/>
                </c:manualLayout>
              </c:layout>
              <c:spPr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B prst="angle"/>
                </a:sp3d>
              </c:spPr>
              <c:txPr>
                <a:bodyPr/>
                <a:lstStyle/>
                <a:p>
                  <a:pPr>
                    <a:defRPr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427516158818099E-3"/>
                  <c:y val="1.691212391926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282548476454245E-3"/>
                  <c:y val="-2.1744159324763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Hoja1!$J$2:$J$6</c:f>
              <c:numCache>
                <c:formatCode>0.0</c:formatCode>
                <c:ptCount val="5"/>
                <c:pt idx="0">
                  <c:v>89.645089542508728</c:v>
                </c:pt>
                <c:pt idx="1">
                  <c:v>4.6688652835832345</c:v>
                </c:pt>
                <c:pt idx="2">
                  <c:v>1.997929209648349</c:v>
                </c:pt>
                <c:pt idx="3">
                  <c:v>3.6881159642596923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2962552"/>
        <c:axId val="242962944"/>
      </c:barChart>
      <c:catAx>
        <c:axId val="24296255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42962944"/>
        <c:crosses val="autoZero"/>
        <c:auto val="1"/>
        <c:lblAlgn val="ctr"/>
        <c:lblOffset val="50"/>
        <c:noMultiLvlLbl val="0"/>
      </c:catAx>
      <c:valAx>
        <c:axId val="242962944"/>
        <c:scaling>
          <c:orientation val="minMax"/>
          <c:max val="100"/>
        </c:scaling>
        <c:delete val="1"/>
        <c:axPos val="l"/>
        <c:numFmt formatCode="0.0" sourceLinked="1"/>
        <c:majorTickMark val="none"/>
        <c:minorTickMark val="none"/>
        <c:tickLblPos val="none"/>
        <c:crossAx val="242962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2622381689823393E-3"/>
          <c:y val="1.4339160184637021E-2"/>
          <c:w val="0.98171477050479494"/>
          <c:h val="0.13623200922880715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tx1"/>
          </a:solidFill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5736878143541937"/>
          <c:y val="0.188060941946621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679234151268944E-2"/>
          <c:y val="0.29790813841197133"/>
          <c:w val="0.96464153169746591"/>
          <c:h val="0.61868976593590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2007: 17,824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11.276929982046678</c:v>
                </c:pt>
                <c:pt idx="1">
                  <c:v>25.095377019748653</c:v>
                </c:pt>
                <c:pt idx="2">
                  <c:v>57.085951526032318</c:v>
                </c:pt>
                <c:pt idx="3">
                  <c:v>6.5417414721723519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2008: 38,043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5.9511605288752207</c:v>
                </c:pt>
                <c:pt idx="1">
                  <c:v>36.67428961964093</c:v>
                </c:pt>
                <c:pt idx="2">
                  <c:v>54.717030728386298</c:v>
                </c:pt>
                <c:pt idx="3">
                  <c:v>2.6575191230975475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2009: 84,182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Hoja1!$D$2:$D$5</c:f>
              <c:numCache>
                <c:formatCode>0.0</c:formatCode>
                <c:ptCount val="4"/>
                <c:pt idx="0">
                  <c:v>2.318785488584258</c:v>
                </c:pt>
                <c:pt idx="1">
                  <c:v>50.807773633318284</c:v>
                </c:pt>
                <c:pt idx="2">
                  <c:v>45.838777886008884</c:v>
                </c:pt>
                <c:pt idx="3">
                  <c:v>1.0346629920885702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2010: 79,411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1.4699182956910792E-3"/>
                  <c:y val="-2.6079908428718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097548870732414E-3"/>
                  <c:y val="-1.8255935900102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Hoja1!$E$2:$E$5</c:f>
              <c:numCache>
                <c:formatCode>0.0</c:formatCode>
                <c:ptCount val="4"/>
                <c:pt idx="0">
                  <c:v>2.5827656118170026</c:v>
                </c:pt>
                <c:pt idx="1">
                  <c:v>34.894410094319426</c:v>
                </c:pt>
                <c:pt idx="2">
                  <c:v>60.837919179962476</c:v>
                </c:pt>
                <c:pt idx="3">
                  <c:v>1.6849051139010969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2011: 81,363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0"/>
                  <c:y val="2.6079908428718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Hoja1!$F$2:$F$5</c:f>
              <c:numCache>
                <c:formatCode>0.0</c:formatCode>
                <c:ptCount val="4"/>
                <c:pt idx="0">
                  <c:v>6.2632892100832072</c:v>
                </c:pt>
                <c:pt idx="1">
                  <c:v>34.746752209235154</c:v>
                </c:pt>
                <c:pt idx="2">
                  <c:v>57.732630311075063</c:v>
                </c:pt>
                <c:pt idx="3">
                  <c:v>1.257328269606578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2012: 78,024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0"/>
                  <c:y val="5.2159816857436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0431758017877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Hoja1!$G$2:$G$5</c:f>
              <c:numCache>
                <c:formatCode>0.0</c:formatCode>
                <c:ptCount val="4"/>
                <c:pt idx="0">
                  <c:v>5.3829590895109201</c:v>
                </c:pt>
                <c:pt idx="1">
                  <c:v>31.941453911616939</c:v>
                </c:pt>
                <c:pt idx="2">
                  <c:v>61.334973854198708</c:v>
                </c:pt>
                <c:pt idx="3">
                  <c:v>1.340613144673434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2013: 87,625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1.4699182956910792E-3"/>
                  <c:y val="-1.564794505723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699182956910792E-3"/>
                  <c:y val="-1.5648150410840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Hoja1!$H$2:$H$5</c:f>
              <c:numCache>
                <c:formatCode>0.0</c:formatCode>
                <c:ptCount val="4"/>
                <c:pt idx="0">
                  <c:v>5.6125534950071323</c:v>
                </c:pt>
                <c:pt idx="1">
                  <c:v>30.72524964336662</c:v>
                </c:pt>
                <c:pt idx="2">
                  <c:v>62.245934379457914</c:v>
                </c:pt>
                <c:pt idx="3">
                  <c:v>1.4162624821683309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2014: 94,276 solicitudes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2.9398365913821602E-3"/>
                  <c:y val="2.6079908428718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5.21598168574362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Hoja1!$I$2:$I$5</c:f>
              <c:numCache>
                <c:formatCode>0.0</c:formatCode>
                <c:ptCount val="4"/>
                <c:pt idx="0">
                  <c:v>4.6819975391403963</c:v>
                </c:pt>
                <c:pt idx="1">
                  <c:v>31.635835207263778</c:v>
                </c:pt>
                <c:pt idx="2">
                  <c:v>61.874708303279732</c:v>
                </c:pt>
                <c:pt idx="3">
                  <c:v>1.8074589503160932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7062720"/>
        <c:axId val="247063112"/>
      </c:barChart>
      <c:catAx>
        <c:axId val="2470627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47063112"/>
        <c:crosses val="autoZero"/>
        <c:auto val="1"/>
        <c:lblAlgn val="ctr"/>
        <c:lblOffset val="100"/>
        <c:noMultiLvlLbl val="0"/>
      </c:catAx>
      <c:valAx>
        <c:axId val="2470631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4706272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2.0290891043637353E-2"/>
          <c:y val="1.8350154050851733E-2"/>
          <c:w val="0.95790292891058448"/>
          <c:h val="0.1306377523308148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5978010078867382"/>
          <c:y val="0.194534420578847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3986125940006681E-2"/>
          <c:y val="0.30827212009123167"/>
          <c:w val="0.96672491989090004"/>
          <c:h val="0.60376808622571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2007: 13,826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21.387241429191377</c:v>
                </c:pt>
                <c:pt idx="1">
                  <c:v>25.50267611745986</c:v>
                </c:pt>
                <c:pt idx="2">
                  <c:v>48.958484015622737</c:v>
                </c:pt>
                <c:pt idx="3">
                  <c:v>4.1515984377260233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14.358848594463689</c:v>
                </c:pt>
                <c:pt idx="1">
                  <c:v>33.487630667361515</c:v>
                </c:pt>
                <c:pt idx="2">
                  <c:v>50.363262928788203</c:v>
                </c:pt>
                <c:pt idx="3">
                  <c:v>1.7902578093865913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Hoja1!$D$2:$D$5</c:f>
              <c:numCache>
                <c:formatCode>0.0</c:formatCode>
                <c:ptCount val="4"/>
                <c:pt idx="0">
                  <c:v>5.0808691390295699</c:v>
                </c:pt>
                <c:pt idx="1">
                  <c:v>47.738659260469426</c:v>
                </c:pt>
                <c:pt idx="2">
                  <c:v>46.111746446659041</c:v>
                </c:pt>
                <c:pt idx="3">
                  <c:v>1.0687251538419646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2"/>
              <c:layout>
                <c:manualLayout>
                  <c:x val="-2.93941949011024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Hoja1!$E$2:$E$5</c:f>
              <c:numCache>
                <c:formatCode>0.0</c:formatCode>
                <c:ptCount val="4"/>
                <c:pt idx="0">
                  <c:v>5.6010559628504639</c:v>
                </c:pt>
                <c:pt idx="1">
                  <c:v>37.062069623574686</c:v>
                </c:pt>
                <c:pt idx="2">
                  <c:v>55.797458691814697</c:v>
                </c:pt>
                <c:pt idx="3">
                  <c:v>1.5394157217601501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2"/>
              <c:layout>
                <c:manualLayout>
                  <c:x val="-5.8788389802204907E-3"/>
                  <c:y val="-2.5936660632478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Hoja1!$F$2:$F$5</c:f>
              <c:numCache>
                <c:formatCode>0.0</c:formatCode>
                <c:ptCount val="4"/>
                <c:pt idx="0">
                  <c:v>7.4627849854107255</c:v>
                </c:pt>
                <c:pt idx="1">
                  <c:v>28.89335817081815</c:v>
                </c:pt>
                <c:pt idx="2">
                  <c:v>62.610243813982628</c:v>
                </c:pt>
                <c:pt idx="3">
                  <c:v>1.0336130297884967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0"/>
                  <c:y val="-5.1875363521700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3485487252756129E-3"/>
                  <c:y val="2.5936660632478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Hoja1!$G$2:$G$5</c:f>
              <c:numCache>
                <c:formatCode>0.0</c:formatCode>
                <c:ptCount val="4"/>
                <c:pt idx="0">
                  <c:v>6.1206896551724137</c:v>
                </c:pt>
                <c:pt idx="1">
                  <c:v>22.960942997888811</c:v>
                </c:pt>
                <c:pt idx="2">
                  <c:v>69.91379310344827</c:v>
                </c:pt>
                <c:pt idx="3">
                  <c:v>1.0045742434904996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2013: 60,136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2"/>
              <c:layout>
                <c:manualLayout>
                  <c:x val="0"/>
                  <c:y val="-2.33429945692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Hoja1!$H$2:$H$5</c:f>
              <c:numCache>
                <c:formatCode>0.0</c:formatCode>
                <c:ptCount val="4"/>
                <c:pt idx="0">
                  <c:v>5.4975389117999196</c:v>
                </c:pt>
                <c:pt idx="1">
                  <c:v>19.033524012238924</c:v>
                </c:pt>
                <c:pt idx="2">
                  <c:v>74.634162564853</c:v>
                </c:pt>
                <c:pt idx="3">
                  <c:v>0.83477451110815482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2014: 69,363 solicitudes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2.9394194901102423E-3"/>
                  <c:y val="-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Hoja1!$I$2:$I$5</c:f>
              <c:numCache>
                <c:formatCode>0.0</c:formatCode>
                <c:ptCount val="4"/>
                <c:pt idx="0">
                  <c:v>4.4822167437971254</c:v>
                </c:pt>
                <c:pt idx="1">
                  <c:v>19.608436774649309</c:v>
                </c:pt>
                <c:pt idx="2">
                  <c:v>74.990989432406323</c:v>
                </c:pt>
                <c:pt idx="3">
                  <c:v>0.91835704914723992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7063896"/>
        <c:axId val="247064288"/>
      </c:barChart>
      <c:catAx>
        <c:axId val="24706389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47064288"/>
        <c:crosses val="autoZero"/>
        <c:auto val="1"/>
        <c:lblAlgn val="ctr"/>
        <c:lblOffset val="100"/>
        <c:noMultiLvlLbl val="0"/>
      </c:catAx>
      <c:valAx>
        <c:axId val="2470642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47063896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1.5771605716916343E-2"/>
          <c:y val="1.8350154050851733E-2"/>
          <c:w val="0.96258350439443219"/>
          <c:h val="0.1299202049445486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5917205918511652E-2"/>
          <c:y val="0.11484908197601938"/>
          <c:w val="0.96816558816297693"/>
          <c:h val="0.721931155662105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43A7A7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2007: 19,044 solicitudes</c:v>
                </c:pt>
                <c:pt idx="1">
                  <c:v>2008: 41,164 solicitudes</c:v>
                </c:pt>
                <c:pt idx="2">
                  <c:v>2009: 91,424 solicitudes</c:v>
                </c:pt>
                <c:pt idx="3">
                  <c:v>2010: 86,183 solicitudes</c:v>
                </c:pt>
                <c:pt idx="4">
                  <c:v>2011: 89,417 solicitudes</c:v>
                </c:pt>
                <c:pt idx="5">
                  <c:v>2012: 86,142 solicitudes</c:v>
                </c:pt>
                <c:pt idx="6">
                  <c:v>2013: 97,237 solicitudes</c:v>
                </c:pt>
                <c:pt idx="7">
                  <c:v>2014: 104,250 solicitudes</c:v>
                </c:pt>
              </c:strCache>
            </c:strRef>
          </c:cat>
          <c:val>
            <c:numRef>
              <c:f>Hoja1!$B$2:$B$9</c:f>
              <c:numCache>
                <c:formatCode>0.0</c:formatCode>
                <c:ptCount val="8"/>
                <c:pt idx="0">
                  <c:v>2.8496114261709797</c:v>
                </c:pt>
                <c:pt idx="1">
                  <c:v>2.7904722573122194</c:v>
                </c:pt>
                <c:pt idx="2">
                  <c:v>2.9936559327966408</c:v>
                </c:pt>
                <c:pt idx="3">
                  <c:v>4.0023902625808061</c:v>
                </c:pt>
                <c:pt idx="4">
                  <c:v>3.0036682062695053</c:v>
                </c:pt>
                <c:pt idx="5">
                  <c:v>3.1655406189779929</c:v>
                </c:pt>
                <c:pt idx="6">
                  <c:v>3.1265156267675942</c:v>
                </c:pt>
                <c:pt idx="7">
                  <c:v>3.3308489208632981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7065072"/>
        <c:axId val="247065464"/>
        <c:axId val="0"/>
      </c:bar3DChart>
      <c:catAx>
        <c:axId val="2470650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47065464"/>
        <c:crosses val="autoZero"/>
        <c:auto val="1"/>
        <c:lblAlgn val="ctr"/>
        <c:lblOffset val="100"/>
        <c:noMultiLvlLbl val="0"/>
      </c:catAx>
      <c:valAx>
        <c:axId val="247065464"/>
        <c:scaling>
          <c:orientation val="minMax"/>
          <c:max val="6"/>
          <c:min val="0"/>
        </c:scaling>
        <c:delete val="1"/>
        <c:axPos val="l"/>
        <c:numFmt formatCode="0.0" sourceLinked="1"/>
        <c:majorTickMark val="none"/>
        <c:minorTickMark val="none"/>
        <c:tickLblPos val="none"/>
        <c:crossAx val="247065072"/>
        <c:crosses val="autoZero"/>
        <c:crossBetween val="between"/>
        <c:majorUnit val="3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8.9865579217640832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19.029615626969125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31.551841414828491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33.781672366508964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21.967790930909345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15.485994866644347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10.152766356655587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11.442244495563589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2014: 104,308 solicitudes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/>
              </a:scene3d>
              <a:sp3d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Hoja1!$J$2</c:f>
              <c:numCache>
                <c:formatCode>0.0</c:formatCode>
                <c:ptCount val="1"/>
                <c:pt idx="0">
                  <c:v>14.130268052306629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4852168"/>
        <c:axId val="244852560"/>
      </c:barChart>
      <c:catAx>
        <c:axId val="244852168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txPr>
          <a:bodyPr/>
          <a:lstStyle/>
          <a:p>
            <a:pPr>
              <a:defRPr sz="1000"/>
            </a:pPr>
            <a:endParaRPr lang="es-MX"/>
          </a:p>
        </c:txPr>
        <c:crossAx val="244852560"/>
        <c:crosses val="autoZero"/>
        <c:auto val="1"/>
        <c:lblAlgn val="ctr"/>
        <c:lblOffset val="100"/>
        <c:noMultiLvlLbl val="0"/>
      </c:catAx>
      <c:valAx>
        <c:axId val="244852560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244852168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6.9777979157227001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6.6005040957781977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5.7064425225925568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4.8370354992734068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4.4742547739683936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7.0817989063720566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7.7541376634507362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7.0890157739073283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2014: 104,308 solicitudes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/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Hoja1!$J$2</c:f>
              <c:numCache>
                <c:formatCode>0.0</c:formatCode>
                <c:ptCount val="1"/>
                <c:pt idx="0">
                  <c:v>7.1988725696974338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4852952"/>
        <c:axId val="236747472"/>
      </c:barChart>
      <c:catAx>
        <c:axId val="244852952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6747472"/>
        <c:crosses val="autoZero"/>
        <c:auto val="1"/>
        <c:lblAlgn val="ctr"/>
        <c:lblOffset val="100"/>
        <c:noMultiLvlLbl val="0"/>
      </c:catAx>
      <c:valAx>
        <c:axId val="236747472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244852952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8D792FF-21C6-40CD-BCA1-1CFA109D5AA6}" type="datetimeFigureOut">
              <a:rPr lang="es-MX" smtClean="0"/>
              <a:pPr/>
              <a:t>09/02/2015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A694443-C83B-4F34-B178-C8D1915BD2E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5604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9CBCD6-C483-4257-B11E-9F2FC1093CA5}" type="datetimeFigureOut">
              <a:rPr lang="es-MX"/>
              <a:pPr>
                <a:defRPr/>
              </a:pPr>
              <a:t>09/02/2015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F43496-A5D6-47D1-B54A-3B1A06F5E0D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3885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5D5E3E-F416-40DA-AC1F-9E2E76102BB6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7888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0350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9981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1414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0227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4622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8625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121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5427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7611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822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43496-A5D6-47D1-B54A-3B1A06F5E0DA}" type="slidenum">
              <a:rPr lang="es-MX" smtClean="0"/>
              <a:pPr>
                <a:defRPr/>
              </a:pPr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6899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4992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44162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5913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2369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0392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0627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0462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8798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9669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021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6600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88788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6042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76808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99327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78255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9456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58362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48708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6888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9026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63844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12696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35293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20603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70032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82705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75426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11858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80369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09448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6734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2225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211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402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6166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4201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060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1687513" y="4953000"/>
            <a:ext cx="7456487" cy="4873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33CCCC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>
            <a:off x="36513" y="5237163"/>
            <a:ext cx="9107487" cy="7889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90" y="5000960"/>
            <a:ext cx="9143410" cy="1863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008080">
              <a:alpha val="60000"/>
            </a:srgbClr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9 Conector recto"/>
          <p:cNvCxnSpPr/>
          <p:nvPr/>
        </p:nvCxnSpPr>
        <p:spPr bwMode="auto">
          <a:xfrm>
            <a:off x="-3175" y="4997654"/>
            <a:ext cx="9147175" cy="78999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E9E462-A307-46A6-B24D-B23F63F8554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18D8-60A7-4D3B-A1BE-07D8FF63E94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5176-2986-4C5A-83F6-3DB18051CEA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12DE-44E2-47E4-ADDA-5F4AA3EC67DA}" type="datetimeFigureOut">
              <a:rPr lang="es-ES"/>
              <a:pPr>
                <a:defRPr/>
              </a:pPr>
              <a:t>09/02/2015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32D7-7258-4E20-99B3-F0DD4F71083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661" y="6441012"/>
            <a:ext cx="366712" cy="365125"/>
          </a:xfrm>
        </p:spPr>
        <p:txBody>
          <a:bodyPr/>
          <a:lstStyle>
            <a:lvl1pPr>
              <a:defRPr>
                <a:solidFill>
                  <a:srgbClr val="009999"/>
                </a:solidFill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8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94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18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02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76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5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2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Haga clic para modificar el estilo de texto del patrón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Segundo nivel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Tercer nivel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Cuarto nivel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Quinto nivel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Haga clic para modificar el estilo de título del patrón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9 Marcador de fecha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8CCD4-0633-4214-8E80-4B51D2DB8650}" type="slidenum">
              <a:rPr kumimoji="0" lang="es-MX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44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90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93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23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5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02C97B-B95C-43E1-9C6D-9D412079AE1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9 Marcador de fecha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3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4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CCD4-0633-4214-8E80-4B51D2DB865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86A0AD-F5F3-4993-AC63-983DFB5D00C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BBA7F-7700-44FC-A071-6A787AE82F1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6F3146-650D-474C-86B1-C64F4966568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06309B3-9598-4C5D-A074-CCA34373B81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4FD045D-41D9-4DB0-AA6F-326B226C05D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23" r:id="rId6"/>
    <p:sldLayoutId id="2147483716" r:id="rId7"/>
    <p:sldLayoutId id="2147483724" r:id="rId8"/>
    <p:sldLayoutId id="2147483725" r:id="rId9"/>
    <p:sldLayoutId id="2147483717" r:id="rId10"/>
    <p:sldLayoutId id="2147483718" r:id="rId11"/>
    <p:sldLayoutId id="2147483738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</a:endParaRPr>
          </a:p>
        </p:txBody>
      </p:sp>
      <p:sp>
        <p:nvSpPr>
          <p:cNvPr id="15" name="14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08080">
              <a:alpha val="60000"/>
            </a:srgbClr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rgbClr val="2DA2BF">
                      <a:shade val="20000"/>
                      <a:satMod val="176000"/>
                      <a:alpha val="100000"/>
                    </a:srgbClr>
                  </a:gs>
                  <a:gs pos="18000">
                    <a:srgbClr val="2DA2BF">
                      <a:shade val="48000"/>
                      <a:satMod val="153000"/>
                      <a:alpha val="100000"/>
                    </a:srgbClr>
                  </a:gs>
                  <a:gs pos="43000">
                    <a:srgbClr val="2DA2BF">
                      <a:tint val="86000"/>
                      <a:satMod val="149000"/>
                      <a:alpha val="100000"/>
                    </a:srgbClr>
                  </a:gs>
                  <a:gs pos="45000">
                    <a:srgbClr val="2DA2BF">
                      <a:tint val="85000"/>
                      <a:satMod val="150000"/>
                      <a:alpha val="100000"/>
                    </a:srgbClr>
                  </a:gs>
                  <a:gs pos="50000">
                    <a:srgbClr val="2DA2BF">
                      <a:tint val="86000"/>
                      <a:satMod val="149000"/>
                      <a:alpha val="100000"/>
                    </a:srgbClr>
                  </a:gs>
                  <a:gs pos="79000">
                    <a:srgbClr val="2DA2BF">
                      <a:shade val="53000"/>
                      <a:satMod val="150000"/>
                      <a:alpha val="100000"/>
                    </a:srgbClr>
                  </a:gs>
                  <a:gs pos="100000">
                    <a:srgbClr val="2DA2BF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anchor="ctr"/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2DA2BF">
                    <a:tint val="70000"/>
                    <a:satMod val="110000"/>
                  </a:srgbClr>
                </a:gs>
                <a:gs pos="15000">
                  <a:srgbClr val="2DA2BF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7" name="3 Marcador de texto"/>
          <p:cNvSpPr txBox="1">
            <a:spLocks/>
          </p:cNvSpPr>
          <p:nvPr/>
        </p:nvSpPr>
        <p:spPr bwMode="auto">
          <a:xfrm>
            <a:off x="1141232" y="5443402"/>
            <a:ext cx="7162800" cy="6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18288" lvl="0" indent="0" algn="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Haga clic para modificar el estilo de texto del patrón</a:t>
            </a:r>
          </a:p>
        </p:txBody>
      </p:sp>
      <p:sp>
        <p:nvSpPr>
          <p:cNvPr id="18" name="4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9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0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DAF40-ECB2-4D85-A552-915E378046FF}" type="slidenum">
              <a:rPr kumimoji="0" lang="es-MX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15" name="14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08080">
              <a:alpha val="60000"/>
            </a:srgbClr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rgbClr val="2DA2BF">
                      <a:shade val="20000"/>
                      <a:satMod val="176000"/>
                      <a:alpha val="100000"/>
                    </a:srgbClr>
                  </a:gs>
                  <a:gs pos="18000">
                    <a:srgbClr val="2DA2BF">
                      <a:shade val="48000"/>
                      <a:satMod val="153000"/>
                      <a:alpha val="100000"/>
                    </a:srgbClr>
                  </a:gs>
                  <a:gs pos="43000">
                    <a:srgbClr val="2DA2BF">
                      <a:tint val="86000"/>
                      <a:satMod val="149000"/>
                      <a:alpha val="100000"/>
                    </a:srgbClr>
                  </a:gs>
                  <a:gs pos="45000">
                    <a:srgbClr val="2DA2BF">
                      <a:tint val="85000"/>
                      <a:satMod val="150000"/>
                      <a:alpha val="100000"/>
                    </a:srgbClr>
                  </a:gs>
                  <a:gs pos="50000">
                    <a:srgbClr val="2DA2BF">
                      <a:tint val="86000"/>
                      <a:satMod val="149000"/>
                      <a:alpha val="100000"/>
                    </a:srgbClr>
                  </a:gs>
                  <a:gs pos="79000">
                    <a:srgbClr val="2DA2BF">
                      <a:shade val="53000"/>
                      <a:satMod val="150000"/>
                      <a:alpha val="100000"/>
                    </a:srgbClr>
                  </a:gs>
                  <a:gs pos="100000">
                    <a:srgbClr val="2DA2BF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Lucida Sans Unicode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2DA2BF">
                    <a:tint val="70000"/>
                    <a:satMod val="110000"/>
                  </a:srgbClr>
                </a:gs>
                <a:gs pos="15000">
                  <a:srgbClr val="2DA2BF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7" name="3 Marcador de texto"/>
          <p:cNvSpPr txBox="1">
            <a:spLocks/>
          </p:cNvSpPr>
          <p:nvPr/>
        </p:nvSpPr>
        <p:spPr bwMode="auto">
          <a:xfrm>
            <a:off x="1141232" y="5443402"/>
            <a:ext cx="7162800" cy="6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r>
              <a:rPr lang="es-ES" dirty="0" smtClean="0">
                <a:solidFill>
                  <a:sysClr val="window" lastClr="FFFFFF"/>
                </a:solidFill>
                <a:latin typeface="Lucida Sans Unicode"/>
              </a:rPr>
              <a:t>Haga clic para modificar el estilo de texto del patrón</a:t>
            </a:r>
          </a:p>
        </p:txBody>
      </p:sp>
      <p:sp>
        <p:nvSpPr>
          <p:cNvPr id="18" name="4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 dirty="0">
              <a:solidFill>
                <a:sysClr val="window" lastClr="FFFFFF"/>
              </a:solidFill>
            </a:endParaRPr>
          </a:p>
        </p:txBody>
      </p:sp>
      <p:sp>
        <p:nvSpPr>
          <p:cNvPr id="19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 dirty="0">
              <a:solidFill>
                <a:sysClr val="window" lastClr="FFFFFF"/>
              </a:solidFill>
            </a:endParaRPr>
          </a:p>
        </p:txBody>
      </p:sp>
      <p:sp>
        <p:nvSpPr>
          <p:cNvPr id="20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BDAF40-ECB2-4D85-A552-915E378046FF}" type="slidenum">
              <a:rPr lang="es-MX" kern="0">
                <a:solidFill>
                  <a:sysClr val="window" lastClr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MX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6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11" Type="http://schemas.openxmlformats.org/officeDocument/2006/relationships/image" Target="../media/image5.png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73214" y="989693"/>
            <a:ext cx="6070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latin typeface="Calibri" pitchFamily="34" charset="0"/>
              </a:rPr>
              <a:t>Informe Estadístico del Ejercicio del Derecho de Acceso a la Información Pública en el Distrito Federal</a:t>
            </a:r>
          </a:p>
          <a:p>
            <a:pPr algn="ctr"/>
            <a:endParaRPr lang="es-MX" sz="3600" b="1" dirty="0" smtClean="0">
              <a:latin typeface="Calibri" pitchFamily="34" charset="0"/>
            </a:endParaRPr>
          </a:p>
          <a:p>
            <a:pPr algn="ctr"/>
            <a:r>
              <a:rPr lang="es-MX" sz="3600" b="1" dirty="0" smtClean="0">
                <a:latin typeface="Calibri" pitchFamily="34" charset="0"/>
              </a:rPr>
              <a:t>2006 - 2014</a:t>
            </a:r>
            <a:endParaRPr lang="es-ES" sz="3600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484978" y="6393818"/>
            <a:ext cx="15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cap="small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Febrero 2015</a:t>
            </a:r>
            <a:endParaRPr lang="es-MX" sz="2000" b="1" cap="small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 bwMode="auto">
          <a:xfrm rot="5400000">
            <a:off x="1019523" y="2711455"/>
            <a:ext cx="2786063" cy="1588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" y="1294950"/>
            <a:ext cx="2277688" cy="2832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a </a:t>
            </a:r>
            <a:r>
              <a:rPr lang="es-MX" sz="1400" b="1" i="1" dirty="0" smtClean="0">
                <a:latin typeface="Calibri" pitchFamily="34" charset="0"/>
              </a:rPr>
              <a:t>2014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10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242061"/>
              </p:ext>
            </p:extLst>
          </p:nvPr>
        </p:nvGraphicFramePr>
        <p:xfrm>
          <a:off x="108496" y="1068571"/>
          <a:ext cx="8928000" cy="56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Gestión Urbana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Protección Sanitaria del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Auditoría Superior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 la Zona Patrimonio Mundial Natural y Cultural de la Humanidad en Xochimilco, Tláhuac y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del Centro Histórico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del Espacio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de la Policía Auxiliar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de la Policía Preventiva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para Trabajadores a Lista de Raya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Calidad de Vida, Progreso y Desarrollo para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Ciudad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México,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Atención a Emergencias y Protección Ciudadana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Filmaciones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Consejería Jurídica y de Servicios Legales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Evaluación del Desarrollo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la Judicatura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Económico y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para Prevenir y Eliminar la Discriminación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a </a:t>
            </a:r>
            <a:r>
              <a:rPr lang="es-MX" sz="1400" b="1" i="1" dirty="0" smtClean="0">
                <a:latin typeface="Calibri" pitchFamily="34" charset="0"/>
              </a:rPr>
              <a:t>2014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11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21314"/>
              </p:ext>
            </p:extLst>
          </p:nvPr>
        </p:nvGraphicFramePr>
        <p:xfrm>
          <a:off x="108496" y="1068571"/>
          <a:ext cx="8928000" cy="55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Contraloría General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de los Centros de Transferencia Modal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Mexicana de Impresión,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Álvaro Obregón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Azcapotzalco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Benito Juárez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Coyoacán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Cuajimalpa de Morelos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Cuauhtémoc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Gustavo A. Madero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Iztacalco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Iztapalapa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La Magdalena Contreras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Miguel Hidalgo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Tláhuac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Tlalpan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Venustiano Carranza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Administración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Central de Abasto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4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a </a:t>
            </a:r>
            <a:r>
              <a:rPr lang="es-MX" sz="1400" b="1" i="1" dirty="0" smtClean="0">
                <a:latin typeface="Calibri" pitchFamily="34" charset="0"/>
              </a:rPr>
              <a:t>2014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12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232053"/>
              </p:ext>
            </p:extLst>
          </p:nvPr>
        </p:nvGraphicFramePr>
        <p:xfrm>
          <a:off x="108496" y="1068571"/>
          <a:ext cx="8928000" cy="55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Centro Histórico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de Apoyo a la Infraestructura Vial y del Transporte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de Recuperación Crediticia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Educación Garantizada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de Apoyo a la Educación y el Empleo de las y los Jóvenes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para el Desarrollo Económico y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 Arte Popular Mexicano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del Estanquillo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Fondo de Promoción para el Financiamiento del Transporte Público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Mejoramiento de las Vías de Comunicación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la Promoción y Desarrollo del Cine Mexicano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Ciudad Digital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Complejo Ambiental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 la Zona de Santa Fe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del Fondo de Apoyo a la Procuración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Ambiental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Económico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a </a:t>
            </a:r>
            <a:r>
              <a:rPr lang="es-MX" sz="1400" b="1" i="1" dirty="0" smtClean="0">
                <a:latin typeface="Calibri" pitchFamily="34" charset="0"/>
              </a:rPr>
              <a:t>2014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30638"/>
              </p:ext>
            </p:extLst>
          </p:nvPr>
        </p:nvGraphicFramePr>
        <p:xfrm>
          <a:off x="108496" y="1068571"/>
          <a:ext cx="8928000" cy="57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Seguridad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Mixto de Promoción Turística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el Desarrollo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la Atención y Apoyo a las Víctimas del Delito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Heroico Cuerpo de Bomberos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Acceso a la Información Pública y Protección de Datos Personales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Asistencia e Integración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Ciencia y Tecnología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Educación Media Superior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Formación Profesional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Juventud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las Mujeres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Verificación Administrativa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Vivienda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del Deporte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Local de la Infraestructura Física Educativa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Atención de los Adultos Mayores en 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Atención y Prevención de las Adicciones en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Integración al Desarrollo de las Personas con Discapacidad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1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a </a:t>
            </a:r>
            <a:r>
              <a:rPr lang="es-MX" sz="1400" b="1" i="1" dirty="0" smtClean="0">
                <a:latin typeface="Calibri" pitchFamily="34" charset="0"/>
              </a:rPr>
              <a:t>2014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14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62355"/>
              </p:ext>
            </p:extLst>
          </p:nvPr>
        </p:nvGraphicFramePr>
        <p:xfrm>
          <a:off x="108496" y="1068571"/>
          <a:ext cx="8928000" cy="568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Seguridad de las Construcciones en 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Técnico de Formación Policial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de Asistencia Privada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Local de Conciliación y Arbitraje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Mecanismo de Seguimiento y Evaluación del Programa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Metrobús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Oficialía Mayor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Planta de Asfalto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Auxiliar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Bancaria e Industrial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Ambiental y del Ordenamiento Territorial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General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Metro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Transporte de Pasajeros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Ciencia, Tecnología e Innovación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Cultura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Económico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Rural y Equidad para las Comunidades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3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a </a:t>
            </a:r>
            <a:r>
              <a:rPr lang="es-MX" sz="1400" b="1" i="1" dirty="0" smtClean="0">
                <a:latin typeface="Calibri" pitchFamily="34" charset="0"/>
              </a:rPr>
              <a:t>2014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15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120912"/>
              </p:ext>
            </p:extLst>
          </p:nvPr>
        </p:nvGraphicFramePr>
        <p:xfrm>
          <a:off x="108496" y="1068571"/>
          <a:ext cx="8928000" cy="568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Urbano y Vivienda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Educación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Finanzas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Gobierno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Movilidad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Obras y Servicios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Protección Civil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Salud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Seguridad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Trabajo y Fomento al Empleo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Turismo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Medio Ambiente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Transportes Eléctricos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Público de Localización Telefónica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Salud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Metropolitanos,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Aguas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Radio y Televisión Digital del Gobierno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Distrito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(Capital 21)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Transporte Colectivo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para el Desarrollo Integral de la Familia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lo Contencioso Administrativo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5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a </a:t>
            </a:r>
            <a:r>
              <a:rPr lang="es-MX" sz="1400" b="1" i="1" dirty="0" smtClean="0">
                <a:latin typeface="Calibri" pitchFamily="34" charset="0"/>
              </a:rPr>
              <a:t>2014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16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94670"/>
              </p:ext>
            </p:extLst>
          </p:nvPr>
        </p:nvGraphicFramePr>
        <p:xfrm>
          <a:off x="108496" y="1068571"/>
          <a:ext cx="8928000" cy="43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Superior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Autónoma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Encuentro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en el Distrito Federal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Ciudadano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Regeneración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 en el Distrito Federal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Alianza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Acción Nacional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 la Revolución Democrática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del Trabajo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Humanista en el Distrito Federal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Revolucionario Institucional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Socialdemócrata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Verde Ecologista de México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96,233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94,048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103,470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111,964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Entes obligados por año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1.4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p</a:t>
            </a:r>
            <a:r>
              <a:rPr lang="es-MX" b="1" dirty="0" smtClean="0">
                <a:latin typeface="Calibri" pitchFamily="34" charset="0"/>
              </a:rPr>
              <a:t>or Órgano de gobierno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  <a:endParaRPr lang="es-MX" b="1" dirty="0" smtClean="0">
              <a:latin typeface="Calibri" pitchFamily="34" charset="0"/>
            </a:endParaRPr>
          </a:p>
          <a:p>
            <a:pPr algn="ctr"/>
            <a:r>
              <a:rPr lang="es-MX" sz="1400" b="1" i="1" dirty="0">
                <a:latin typeface="Calibri" pitchFamily="34" charset="0"/>
              </a:rPr>
              <a:t>2006 a </a:t>
            </a:r>
            <a:r>
              <a:rPr lang="es-MX" sz="1400" b="1" i="1" dirty="0" smtClean="0">
                <a:latin typeface="Calibri" pitchFamily="34" charset="0"/>
              </a:rPr>
              <a:t>2014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17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584262"/>
              </p:ext>
            </p:extLst>
          </p:nvPr>
        </p:nvGraphicFramePr>
        <p:xfrm>
          <a:off x="583816" y="1351654"/>
          <a:ext cx="7970396" cy="4500000"/>
        </p:xfrm>
        <a:graphic>
          <a:graphicData uri="http://schemas.openxmlformats.org/drawingml/2006/table">
            <a:tbl>
              <a:tblPr/>
              <a:tblGrid>
                <a:gridCol w="248682"/>
                <a:gridCol w="1241714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54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Órgano </a:t>
                      </a: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de</a:t>
                      </a:r>
                    </a:p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gobierno 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2014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Ejecutivo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Administración</a:t>
                      </a:r>
                    </a:p>
                    <a:p>
                      <a:pPr marL="0" indent="0" algn="l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Pública Central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Desconcentrados y Paraestatales </a:t>
                      </a:r>
                      <a:r>
                        <a:rPr lang="es-ES" sz="1100" b="1" i="1" u="none" strike="noStrike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Delegaciones </a:t>
                      </a:r>
                    </a:p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Políticas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Judicial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Legislativo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Autónomo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Partidos</a:t>
                      </a:r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Políticos en el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Distrito Federal</a:t>
                      </a:r>
                      <a:endParaRPr kumimoji="0" lang="es-ES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Total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96,233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94,048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91,576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103,470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111,964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3" y="5905736"/>
            <a:ext cx="8244117" cy="419103"/>
          </a:xfrm>
          <a:prstGeom prst="rect">
            <a:avLst/>
          </a:prstGeom>
        </p:spPr>
        <p:txBody>
          <a:bodyPr/>
          <a:lstStyle/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1 </a:t>
            </a:r>
            <a:r>
              <a:rPr lang="es-MX" sz="1000" b="1" dirty="0" smtClean="0">
                <a:latin typeface="Calibri" pitchFamily="34" charset="0"/>
              </a:rPr>
              <a:t>Conforme al artículo 97 del Estatuto de Gobierno del D.F., la Administración Pública Paraestatal está integrada por los Organismos Descentralizados, las Empresas de Participación Estatal Mayoritaria y los Fideicomisos Públicos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s-MX" sz="1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/>
          <p:cNvSpPr/>
          <p:nvPr/>
        </p:nvSpPr>
        <p:spPr>
          <a:xfrm>
            <a:off x="1375184" y="1988840"/>
            <a:ext cx="6380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prstClr val="black"/>
                </a:solidFill>
                <a:latin typeface="Calibri" pitchFamily="34" charset="0"/>
              </a:rPr>
              <a:t>2. Resultados del Ejercicio del Derecho de Acceso a la Información Pública en el Distrito Federal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2.1.1 Solicitudes de información pública recibidas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19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113683272"/>
              </p:ext>
            </p:extLst>
          </p:nvPr>
        </p:nvGraphicFramePr>
        <p:xfrm>
          <a:off x="76169" y="1520857"/>
          <a:ext cx="8986900" cy="4030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700233" y="1259247"/>
            <a:ext cx="572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anose="020F0502020204030204" pitchFamily="34" charset="0"/>
              </a:rPr>
              <a:t>Total de solicitudes de información pública, 2006-2014</a:t>
            </a:r>
            <a:r>
              <a:rPr lang="es-MX" sz="1100" b="1" dirty="0">
                <a:latin typeface="Calibri" pitchFamily="34" charset="0"/>
              </a:rPr>
              <a:t>: </a:t>
            </a:r>
            <a:r>
              <a:rPr lang="es-MX" sz="1100" b="1" dirty="0" smtClean="0">
                <a:latin typeface="Calibri" pitchFamily="34" charset="0"/>
              </a:rPr>
              <a:t>622,236</a:t>
            </a:r>
            <a:endParaRPr lang="es-MX" sz="1100" b="1" dirty="0">
              <a:latin typeface="Calibri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00674" y="6115362"/>
            <a:ext cx="1124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2006-2007: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187.6%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568419" y="6115362"/>
            <a:ext cx="1108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2007-2008: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116.2%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562468" y="6115362"/>
            <a:ext cx="1068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2008-2009: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122.3%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556921" y="6115362"/>
            <a:ext cx="1079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2009-2010: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-5.8%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549705" y="6115362"/>
            <a:ext cx="1031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2010-2011: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3.9%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499874" y="6115362"/>
            <a:ext cx="1031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2011-2012: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-3.6%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989456" y="5661288"/>
            <a:ext cx="360040" cy="360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5836427" y="566128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Flecha derecha 35"/>
          <p:cNvSpPr/>
          <p:nvPr/>
        </p:nvSpPr>
        <p:spPr>
          <a:xfrm rot="2460000">
            <a:off x="5948836" y="5774131"/>
            <a:ext cx="144000" cy="144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Flecha derecha 36"/>
          <p:cNvSpPr/>
          <p:nvPr/>
        </p:nvSpPr>
        <p:spPr>
          <a:xfrm rot="18720000">
            <a:off x="1106712" y="5754078"/>
            <a:ext cx="144000" cy="144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Elipse 37"/>
          <p:cNvSpPr/>
          <p:nvPr/>
        </p:nvSpPr>
        <p:spPr>
          <a:xfrm>
            <a:off x="1947817" y="5661248"/>
            <a:ext cx="360040" cy="360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Flecha derecha 38"/>
          <p:cNvSpPr/>
          <p:nvPr/>
        </p:nvSpPr>
        <p:spPr>
          <a:xfrm rot="18720000">
            <a:off x="2065073" y="5754038"/>
            <a:ext cx="144000" cy="144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3 CuadroTexto"/>
          <p:cNvSpPr txBox="1"/>
          <p:nvPr/>
        </p:nvSpPr>
        <p:spPr>
          <a:xfrm>
            <a:off x="6481372" y="6115362"/>
            <a:ext cx="1031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2012-2013: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12.8%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2913774" y="5661288"/>
            <a:ext cx="360040" cy="360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Flecha derecha 41"/>
          <p:cNvSpPr/>
          <p:nvPr/>
        </p:nvSpPr>
        <p:spPr>
          <a:xfrm rot="18720000">
            <a:off x="3031030" y="5754078"/>
            <a:ext cx="144000" cy="144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Elipse 42"/>
          <p:cNvSpPr/>
          <p:nvPr/>
        </p:nvSpPr>
        <p:spPr>
          <a:xfrm>
            <a:off x="6804248" y="5661288"/>
            <a:ext cx="360040" cy="360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Flecha derecha 43"/>
          <p:cNvSpPr/>
          <p:nvPr/>
        </p:nvSpPr>
        <p:spPr>
          <a:xfrm rot="18720000">
            <a:off x="6921504" y="5754078"/>
            <a:ext cx="144000" cy="144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Elipse 44"/>
          <p:cNvSpPr/>
          <p:nvPr/>
        </p:nvSpPr>
        <p:spPr>
          <a:xfrm>
            <a:off x="4886939" y="5661288"/>
            <a:ext cx="360040" cy="360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Flecha derecha 45"/>
          <p:cNvSpPr/>
          <p:nvPr/>
        </p:nvSpPr>
        <p:spPr>
          <a:xfrm rot="18720000">
            <a:off x="5004195" y="5754078"/>
            <a:ext cx="144000" cy="144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Elipse 46"/>
          <p:cNvSpPr/>
          <p:nvPr/>
        </p:nvSpPr>
        <p:spPr>
          <a:xfrm>
            <a:off x="3902156" y="566128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Flecha derecha 47"/>
          <p:cNvSpPr/>
          <p:nvPr/>
        </p:nvSpPr>
        <p:spPr>
          <a:xfrm rot="2460000">
            <a:off x="4014565" y="5774131"/>
            <a:ext cx="144000" cy="144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32 CuadroTexto"/>
          <p:cNvSpPr txBox="1"/>
          <p:nvPr/>
        </p:nvSpPr>
        <p:spPr>
          <a:xfrm>
            <a:off x="7432688" y="6115362"/>
            <a:ext cx="1031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2013-2014: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7.1%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7769922" y="5661288"/>
            <a:ext cx="360040" cy="360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Flecha derecha 28"/>
          <p:cNvSpPr/>
          <p:nvPr/>
        </p:nvSpPr>
        <p:spPr>
          <a:xfrm rot="18720000">
            <a:off x="7887178" y="5754078"/>
            <a:ext cx="144000" cy="144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7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26956" y="1185866"/>
            <a:ext cx="7511232" cy="5472608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Con base en las solicitudes de información pública capturadas por los Entes Obligados en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</a:t>
            </a:r>
            <a:r>
              <a:rPr lang="es-MX" sz="200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Sistema de Captura de Reportes Estadísticos de Solicitudes de </a:t>
            </a:r>
            <a:r>
              <a:rPr lang="es-MX" sz="200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(SICRESI)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, se realizó el presente reporte a fin de: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Dar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a conocer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total de solicitudes de información pública (SIP) y de datos personales (SDP) correspondiente al ejercicio 2014, así como los totales para los años 2006, 2007, 2008, 2009, 2010, 2011, 2012 y 2013.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Difundir la información que se obtiene mediante las variables que son observadas en el </a:t>
            </a:r>
            <a:r>
              <a:rPr lang="es-MX" sz="200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en el periodo referido en el párrafo precedente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Brindar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para la oportuna toma de decisiones para mejorar la política pública de la transparencia y de la promoción del Ejercicio del Derecho de Acceso a la Información (EDAI) en el Distrito Federal.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Objetivo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</a:t>
            </a:fld>
            <a:endParaRPr lang="es-MX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20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727306"/>
              </p:ext>
            </p:extLst>
          </p:nvPr>
        </p:nvGraphicFramePr>
        <p:xfrm>
          <a:off x="108496" y="1068571"/>
          <a:ext cx="8928000" cy="56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Gestión Urbana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Protección Sanitaria del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Auditoría Superior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 la Zona Patrimonio Mundial Natural y Cultural de la Humanidad en Xochimilco, Tláhuac y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del Centro Histórico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del Espacio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de la Policía Auxiliar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de la Policía Preventiva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para Trabajadores a Lista de Raya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Calidad de Vida, Progreso y Desarrollo para la Ciudad de México,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Atención a Emergencias y Protección Ciudadana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Filmaciones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Consejería Jurídica y de Servicios Legales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Evaluación del Desarrollo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la Judicatura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Económico y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para Prevenir y Eliminar la Discriminación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5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21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43685"/>
              </p:ext>
            </p:extLst>
          </p:nvPr>
        </p:nvGraphicFramePr>
        <p:xfrm>
          <a:off x="108496" y="1068571"/>
          <a:ext cx="8928000" cy="55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Contraloría General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de los Centros de Transferencia Modal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Mexicana de Impresión,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Álvaro Obregón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Azcapotzalco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Benito Juárez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Coyoacán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Cuajimalpa de Morelos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Cuauhtémoc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Gustavo A. Madero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Iztacalco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Iztapalapa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La Magdalena Contreras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Miguel Hidalgo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Tláhuac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Tlalpan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Venustiano Carranza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Administración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Central de Abasto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5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22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72431"/>
              </p:ext>
            </p:extLst>
          </p:nvPr>
        </p:nvGraphicFramePr>
        <p:xfrm>
          <a:off x="108496" y="1068571"/>
          <a:ext cx="8928000" cy="55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Centro Histórico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de Apoyo a la Infraestructura Vial y del Transporte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de Recuperación Crediticia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Educación Garantizada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de Apoyo a la Educación y el Empleo de las y los Jóvenes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para el Desarrollo Económico y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 Arte Popular Mexicano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del Estanquillo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Fondo de Promoción para el Financiamiento del Transporte Público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Mejoramiento de las Vías de Comunicación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la Promoción y Desarrollo del Cine Mexicano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Ciudad Digital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Complejo Ambiental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 la Zona de Santa Fe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del Fondo de Apoyo a la Procuración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Ambiental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Económico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1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77152"/>
              </p:ext>
            </p:extLst>
          </p:nvPr>
        </p:nvGraphicFramePr>
        <p:xfrm>
          <a:off x="108496" y="1068571"/>
          <a:ext cx="8928000" cy="57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Seguridad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Mixto de Promoción Turística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el Desarrollo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la Atención y Apoyo a las Víctimas del Delito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Heroico Cuerpo de Bomberos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Acceso a la Información Pública y Protección de Datos Personales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Asistencia e Integración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Ciencia y Tecnología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Educación Media Superior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Formación Profesional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Juventud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las Mujeres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Verificación Administrativa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Vivienda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del Deporte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Local de la Infraestructura Física Educativa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Atención de los Adultos Mayores en 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Atención y Prevención de las Adicciones en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Integración al Desarrollo de las Personas con Discapacidad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24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870"/>
              </p:ext>
            </p:extLst>
          </p:nvPr>
        </p:nvGraphicFramePr>
        <p:xfrm>
          <a:off x="108496" y="1068571"/>
          <a:ext cx="8928000" cy="568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Seguridad de las Construcciones en 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Técnico de Formación Policial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de Asistencia Privada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Local de Conciliación y Arbitraje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Mecanismo de Seguimiento y Evaluación del Programa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Metrobús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Oficialía Mayor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Planta de Asfalto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Auxiliar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Bancaria e Industrial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Ambiental y del Ordenamiento Territorial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General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Metro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Transporte de Pasajeros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Ciencia, Tecnología e Innovación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Cultura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Económico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Rural y Equidad para las Comunidades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8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25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540634"/>
              </p:ext>
            </p:extLst>
          </p:nvPr>
        </p:nvGraphicFramePr>
        <p:xfrm>
          <a:off x="108496" y="1068571"/>
          <a:ext cx="8928000" cy="568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Urbano y Vivienda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Educación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Finanzas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Gobierno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Movilidad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Obras y Servicios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Protección Civil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Salud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Seguridad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Trabajo y Fomento al Empleo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Turismo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Medio Ambiente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Transportes Eléctricos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Público de Localización Telefónica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Salud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Metropolitanos,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Aguas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Radio y Televisión Digital del Gobierno del Distrito Federal (Capital 21)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Transporte Colectivo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para el Desarrollo Integral de la Familia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lo Contencioso Administrativo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9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a 2014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26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934694"/>
              </p:ext>
            </p:extLst>
          </p:nvPr>
        </p:nvGraphicFramePr>
        <p:xfrm>
          <a:off x="108496" y="1068571"/>
          <a:ext cx="8928000" cy="43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Superior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Autónoma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Encuentro Social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Ciudadano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Regeneración Nacional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Alianza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Acción Nacional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 la Revolución Democrática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del Trabajo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Humanista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Revolucionario Institucional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Socialdemócrata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Verde Ecologista de México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de solicitudes de información</a:t>
                      </a:r>
                      <a:r>
                        <a:rPr lang="es-MX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pública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104,308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t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de Entes Obligados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5" name="6 Rectángulo"/>
          <p:cNvSpPr/>
          <p:nvPr/>
        </p:nvSpPr>
        <p:spPr>
          <a:xfrm>
            <a:off x="107504" y="638132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S/D. Sin dato. No entregaron su informe de solicitudes de información pública al INFODF, </a:t>
            </a:r>
            <a:r>
              <a:rPr lang="es-MX" sz="1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por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lo </a:t>
            </a:r>
            <a:r>
              <a:rPr lang="es-MX" sz="1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que no se presenta información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estadística de esos Entes Obligados en los años señalados</a:t>
            </a:r>
            <a:endParaRPr lang="es-MX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2.1.3 Solicitudes de información pública por Órgano de gobierno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27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009550"/>
              </p:ext>
            </p:extLst>
          </p:nvPr>
        </p:nvGraphicFramePr>
        <p:xfrm>
          <a:off x="273292" y="1445128"/>
          <a:ext cx="8598296" cy="4392000"/>
        </p:xfrm>
        <a:graphic>
          <a:graphicData uri="http://schemas.openxmlformats.org/drawingml/2006/table">
            <a:tbl>
              <a:tblPr/>
              <a:tblGrid>
                <a:gridCol w="198168"/>
                <a:gridCol w="1272128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432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Órgano </a:t>
                      </a: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de</a:t>
                      </a:r>
                    </a:p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gobierno 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2014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Ejecutivo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Administración</a:t>
                      </a:r>
                    </a:p>
                    <a:p>
                      <a:pPr marL="0" indent="0" algn="l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Pública Central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Desconcentrados y Paraestatales </a:t>
                      </a:r>
                      <a:r>
                        <a:rPr lang="es-ES" sz="1100" b="1" i="1" u="none" strike="noStrike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Delegaciones </a:t>
                      </a:r>
                    </a:p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Políticas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Judicial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Legislativo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Autónomo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Partidos</a:t>
                      </a:r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Políticos en el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Distrito Federal</a:t>
                      </a:r>
                      <a:endParaRPr kumimoji="0" lang="es-ES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Total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104,308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5890217"/>
            <a:ext cx="8568952" cy="419103"/>
          </a:xfrm>
          <a:prstGeom prst="rect">
            <a:avLst/>
          </a:prstGeom>
        </p:spPr>
        <p:txBody>
          <a:bodyPr/>
          <a:lstStyle/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1 </a:t>
            </a:r>
            <a:r>
              <a:rPr lang="es-MX" sz="1000" b="1" dirty="0" smtClean="0">
                <a:latin typeface="Calibri" pitchFamily="34" charset="0"/>
              </a:rPr>
              <a:t>Conforme al artículo 97 del Estatuto de Gobierno del D.F., la Administración Pública Paraestatal está integrada por los Organismos Descentralizados, las Empresas de Participación Estatal Mayoritaria y los Fideicomisos Públicos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s-MX" sz="1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2.1.4 Entes obligados con el mayor/menor número de solicitudes de información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85760" y="1052736"/>
            <a:ext cx="364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Entes obligados con el MAYOR número de solicitudes de información pública</a:t>
            </a:r>
            <a:endParaRPr lang="es-MX" sz="1100" b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32306" y="1052736"/>
            <a:ext cx="3406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Entes obligados con el MENOR número de solicitudes de información pública</a:t>
            </a:r>
            <a:endParaRPr lang="es-MX" sz="1100" b="1" dirty="0">
              <a:latin typeface="Calibri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28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609277"/>
              </p:ext>
            </p:extLst>
          </p:nvPr>
        </p:nvGraphicFramePr>
        <p:xfrm>
          <a:off x="307492" y="1578564"/>
          <a:ext cx="4212000" cy="5184000"/>
        </p:xfrm>
        <a:graphic>
          <a:graphicData uri="http://schemas.openxmlformats.org/drawingml/2006/table">
            <a:tbl>
              <a:tblPr/>
              <a:tblGrid>
                <a:gridCol w="2772000"/>
                <a:gridCol w="720000"/>
                <a:gridCol w="720000"/>
              </a:tblGrid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Entes obligados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Urbano y Vivienda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Miguel Hidalgo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Seguridad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Finanzas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Oficialía Mayor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Benito Juárez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General de Justicia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Contraloría General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Cuauhtémoc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Coyoacán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Movilidad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Gustavo A. Madero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Tlalpan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Iztapalapa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Cuajimalpa de Morelos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Álvaro Obregón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Transporte Colectivo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Medio Ambiente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Obras y Servicios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44450" indent="0" algn="l" fontAlgn="b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Total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52,457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50.4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496625"/>
              </p:ext>
            </p:extLst>
          </p:nvPr>
        </p:nvGraphicFramePr>
        <p:xfrm>
          <a:off x="4624508" y="1567678"/>
          <a:ext cx="4212000" cy="5184000"/>
        </p:xfrm>
        <a:graphic>
          <a:graphicData uri="http://schemas.openxmlformats.org/drawingml/2006/table">
            <a:tbl>
              <a:tblPr/>
              <a:tblGrid>
                <a:gridCol w="2772000"/>
                <a:gridCol w="720000"/>
                <a:gridCol w="720000"/>
              </a:tblGrid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Entes obligados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947" marR="8947" marT="8947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del Trabajo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Planta de Asfalto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Alianza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del Fondo de Apoyo a la Procuración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para el Desarrollo Económico y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Técnico de Formación Policial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Fondo de Promoción para el Financiamiento del Transporte Público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de Recuperación Crediticia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Complejo Ambiental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 Arte Popular Mexicano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Mecanismo de Seguimiento y Evaluación del Programa de Derechos Humanos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del Estanquillo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la Promoción y Desarrollo del Cine Mexicano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 la Zona de Santa Fe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Encuentro Social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Regeneración Nacional en 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Humanista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Total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947" marR="8947" marT="8947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1,689</a:t>
                      </a:r>
                    </a:p>
                  </a:txBody>
                  <a:tcPr marL="8947" marR="8947" marT="89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1.4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947" marR="8947" marT="89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2.2 Medio de presentación de las solicitudes de información pública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612207568"/>
              </p:ext>
            </p:extLst>
          </p:nvPr>
        </p:nvGraphicFramePr>
        <p:xfrm>
          <a:off x="161864" y="1196752"/>
          <a:ext cx="880262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29</a:t>
            </a:fld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Índice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4388" y="1817929"/>
            <a:ext cx="7500937" cy="4203359"/>
          </a:xfrm>
          <a:prstGeom prst="rect">
            <a:avLst/>
          </a:prstGeom>
        </p:spPr>
        <p:txBody>
          <a:bodyPr anchor="ctr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Introducción ……………………………………………………..……………..…. 4</a:t>
            </a: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Total de solicitudes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(de Información pública y de datos personales) ……….………….. 6</a:t>
            </a: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Resultados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del Ejercicio del Derecho de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Acceso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a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la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Pública en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Distrito Federal  ……………………….…. 18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Perfil sociodemográfico de los solicitantes ………………………….  60</a:t>
            </a:r>
          </a:p>
        </p:txBody>
      </p:sp>
    </p:spTree>
    <p:extLst>
      <p:ext uri="{BB962C8B-B14F-4D97-AF65-F5344CB8AC3E}">
        <p14:creationId xmlns:p14="http://schemas.microsoft.com/office/powerpoint/2010/main" val="41061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2.3 Medio por el que se notificó la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30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6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</a:t>
            </a:r>
            <a:endParaRPr lang="es-ES" sz="1100" b="1" i="1" u="sng" dirty="0"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565943250"/>
              </p:ext>
            </p:extLst>
          </p:nvPr>
        </p:nvGraphicFramePr>
        <p:xfrm>
          <a:off x="252544" y="1628800"/>
          <a:ext cx="8639936" cy="486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5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2.4 Medio por el que se entregó la información solicitada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31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6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 con información total/parcial”</a:t>
            </a:r>
            <a:endParaRPr lang="es-ES" sz="1100" b="1" i="1" u="sng" dirty="0"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586541466"/>
              </p:ext>
            </p:extLst>
          </p:nvPr>
        </p:nvGraphicFramePr>
        <p:xfrm>
          <a:off x="251318" y="1628800"/>
          <a:ext cx="864116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29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2.5.1 Promedio de preguntas por solicitud de información pública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a 2014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624367"/>
              </p:ext>
            </p:extLst>
          </p:nvPr>
        </p:nvGraphicFramePr>
        <p:xfrm>
          <a:off x="187822" y="1556792"/>
          <a:ext cx="877666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460602" y="1463159"/>
            <a:ext cx="2214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itchFamily="34" charset="0"/>
              </a:rPr>
              <a:t>Promedio</a:t>
            </a:r>
            <a:endParaRPr lang="es-ES" sz="1100" b="1" u="sng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32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0" name="7 Rectángulo"/>
          <p:cNvSpPr/>
          <p:nvPr/>
        </p:nvSpPr>
        <p:spPr>
          <a:xfrm>
            <a:off x="251520" y="6165304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b="1" dirty="0">
                <a:latin typeface="Calibri" pitchFamily="34" charset="0"/>
              </a:rPr>
              <a:t>Nota: </a:t>
            </a:r>
            <a:r>
              <a:rPr lang="es-MX" sz="1100" b="1" dirty="0" smtClean="0">
                <a:latin typeface="Calibri" pitchFamily="34" charset="0"/>
              </a:rPr>
              <a:t>En 2014 se </a:t>
            </a:r>
            <a:r>
              <a:rPr lang="es-MX" sz="1100" b="1" dirty="0">
                <a:latin typeface="Calibri" pitchFamily="34" charset="0"/>
              </a:rPr>
              <a:t>realizaron </a:t>
            </a:r>
            <a:r>
              <a:rPr lang="es-MX" sz="1100" b="1" dirty="0" smtClean="0">
                <a:latin typeface="Calibri" pitchFamily="34" charset="0"/>
              </a:rPr>
              <a:t>58 solicitudes de información </a:t>
            </a:r>
            <a:r>
              <a:rPr lang="es-MX" sz="1100" b="1" dirty="0">
                <a:latin typeface="Calibri" pitchFamily="34" charset="0"/>
              </a:rPr>
              <a:t>pública sin </a:t>
            </a:r>
            <a:r>
              <a:rPr lang="es-MX" sz="1100" b="1" dirty="0" smtClean="0">
                <a:latin typeface="Calibri" pitchFamily="34" charset="0"/>
              </a:rPr>
              <a:t>requerimiento, para los años anteriores se realizaron las siguientes solicitudes sin requerimiento: 139 en 2013, 199 </a:t>
            </a:r>
            <a:r>
              <a:rPr lang="es-MX" sz="1100" b="1" dirty="0">
                <a:latin typeface="Calibri" pitchFamily="34" charset="0"/>
              </a:rPr>
              <a:t>en 2012, </a:t>
            </a:r>
            <a:r>
              <a:rPr lang="es-MX" sz="1100" b="1" dirty="0" smtClean="0">
                <a:latin typeface="Calibri" pitchFamily="34" charset="0"/>
              </a:rPr>
              <a:t>193 </a:t>
            </a:r>
            <a:r>
              <a:rPr lang="es-MX" sz="1100" b="1" dirty="0">
                <a:latin typeface="Calibri" pitchFamily="34" charset="0"/>
              </a:rPr>
              <a:t>en </a:t>
            </a:r>
            <a:r>
              <a:rPr lang="es-MX" sz="1100" b="1" dirty="0" smtClean="0">
                <a:latin typeface="Calibri" pitchFamily="34" charset="0"/>
              </a:rPr>
              <a:t>2011, 66 en 2010 </a:t>
            </a:r>
            <a:r>
              <a:rPr lang="es-MX" sz="1100" b="1" dirty="0">
                <a:latin typeface="Calibri" pitchFamily="34" charset="0"/>
              </a:rPr>
              <a:t>y </a:t>
            </a:r>
            <a:r>
              <a:rPr lang="es-MX" sz="1100" b="1" dirty="0" smtClean="0">
                <a:latin typeface="Calibri" pitchFamily="34" charset="0"/>
              </a:rPr>
              <a:t>99 </a:t>
            </a:r>
            <a:r>
              <a:rPr lang="es-MX" sz="1100" b="1" dirty="0">
                <a:latin typeface="Calibri" pitchFamily="34" charset="0"/>
              </a:rPr>
              <a:t>en </a:t>
            </a:r>
            <a:r>
              <a:rPr lang="es-MX" sz="1100" b="1" dirty="0" smtClean="0">
                <a:latin typeface="Calibri" pitchFamily="34" charset="0"/>
              </a:rPr>
              <a:t>2009.</a:t>
            </a:r>
            <a:endParaRPr lang="es-MX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2.5.2 Número de preguntas por solicitud de información pública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989980" y="1074508"/>
            <a:ext cx="3166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Distribución del número de preguntas por solicitud de información pública</a:t>
            </a:r>
            <a:endParaRPr lang="es-ES" sz="1100" b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71786"/>
              </p:ext>
            </p:extLst>
          </p:nvPr>
        </p:nvGraphicFramePr>
        <p:xfrm>
          <a:off x="118390" y="1574368"/>
          <a:ext cx="8928091" cy="4608000"/>
        </p:xfrm>
        <a:graphic>
          <a:graphicData uri="http://schemas.openxmlformats.org/drawingml/2006/table">
            <a:tbl>
              <a:tblPr/>
              <a:tblGrid>
                <a:gridCol w="864091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396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Número de preguntas que comprende la solicitud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40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SIP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SIP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SIP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SIP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SIP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SIP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SIP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SIP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o más</a:t>
                      </a:r>
                    </a:p>
                  </a:txBody>
                  <a:tcPr marL="5923" marR="5923" marT="592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</a:t>
                      </a:r>
                    </a:p>
                  </a:txBody>
                  <a:tcPr marL="5923" marR="5923" marT="5923" marB="0" anchor="b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97,237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104,250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7" name="7 Rectángulo"/>
          <p:cNvSpPr/>
          <p:nvPr/>
        </p:nvSpPr>
        <p:spPr>
          <a:xfrm>
            <a:off x="251520" y="6234279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b="1" dirty="0">
                <a:latin typeface="Calibri" pitchFamily="34" charset="0"/>
              </a:rPr>
              <a:t>Nota: </a:t>
            </a:r>
            <a:r>
              <a:rPr lang="es-MX" sz="1100" b="1" dirty="0" smtClean="0">
                <a:latin typeface="Calibri" pitchFamily="34" charset="0"/>
              </a:rPr>
              <a:t>En 2014 se </a:t>
            </a:r>
            <a:r>
              <a:rPr lang="es-MX" sz="1100" b="1" dirty="0">
                <a:latin typeface="Calibri" pitchFamily="34" charset="0"/>
              </a:rPr>
              <a:t>realizaron </a:t>
            </a:r>
            <a:r>
              <a:rPr lang="es-MX" sz="1100" b="1" dirty="0" smtClean="0">
                <a:latin typeface="Calibri" pitchFamily="34" charset="0"/>
              </a:rPr>
              <a:t>58 solicitudes de información </a:t>
            </a:r>
            <a:r>
              <a:rPr lang="es-MX" sz="1100" b="1" dirty="0">
                <a:latin typeface="Calibri" pitchFamily="34" charset="0"/>
              </a:rPr>
              <a:t>pública sin </a:t>
            </a:r>
            <a:r>
              <a:rPr lang="es-MX" sz="1100" b="1" dirty="0" smtClean="0">
                <a:latin typeface="Calibri" pitchFamily="34" charset="0"/>
              </a:rPr>
              <a:t>requerimiento, para los años anteriores se realizaron las siguientes solicitudes sin requerimiento: 139 en 2013, 199 </a:t>
            </a:r>
            <a:r>
              <a:rPr lang="es-MX" sz="1100" b="1" dirty="0">
                <a:latin typeface="Calibri" pitchFamily="34" charset="0"/>
              </a:rPr>
              <a:t>en 2012, </a:t>
            </a:r>
            <a:r>
              <a:rPr lang="es-MX" sz="1100" b="1" dirty="0" smtClean="0">
                <a:latin typeface="Calibri" pitchFamily="34" charset="0"/>
              </a:rPr>
              <a:t>193 </a:t>
            </a:r>
            <a:r>
              <a:rPr lang="es-MX" sz="1100" b="1" dirty="0">
                <a:latin typeface="Calibri" pitchFamily="34" charset="0"/>
              </a:rPr>
              <a:t>en </a:t>
            </a:r>
            <a:r>
              <a:rPr lang="es-MX" sz="1100" b="1" dirty="0" smtClean="0">
                <a:latin typeface="Calibri" pitchFamily="34" charset="0"/>
              </a:rPr>
              <a:t>2011, 66 en 2010 </a:t>
            </a:r>
            <a:r>
              <a:rPr lang="es-MX" sz="1100" b="1" dirty="0">
                <a:latin typeface="Calibri" pitchFamily="34" charset="0"/>
              </a:rPr>
              <a:t>y </a:t>
            </a:r>
            <a:r>
              <a:rPr lang="es-MX" sz="1100" b="1" dirty="0" smtClean="0">
                <a:latin typeface="Calibri" pitchFamily="34" charset="0"/>
              </a:rPr>
              <a:t>99 </a:t>
            </a:r>
            <a:r>
              <a:rPr lang="es-MX" sz="1100" b="1" dirty="0">
                <a:latin typeface="Calibri" pitchFamily="34" charset="0"/>
              </a:rPr>
              <a:t>en </a:t>
            </a:r>
            <a:r>
              <a:rPr lang="es-MX" sz="1100" b="1" dirty="0" smtClean="0">
                <a:latin typeface="Calibri" pitchFamily="34" charset="0"/>
              </a:rPr>
              <a:t>2009.</a:t>
            </a:r>
            <a:endParaRPr lang="es-MX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34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2.5.3 Tiempo promedio de respuesta de acuerdo al número de preguntas que comprende la solicitud de información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87174" y="1096928"/>
            <a:ext cx="71676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días hábiles transcurridos por número de preguntas que comprende la solicitud</a:t>
            </a:r>
          </a:p>
          <a:p>
            <a:pPr algn="ctr"/>
            <a:r>
              <a:rPr lang="es-MX" sz="1100" b="1" i="1" dirty="0" smtClean="0">
                <a:latin typeface="Calibri" pitchFamily="34" charset="0"/>
              </a:rPr>
              <a:t>(Sólo solicitudes “Tramitadas y atendidas”)</a:t>
            </a:r>
          </a:p>
          <a:p>
            <a:pPr algn="ctr"/>
            <a:endParaRPr lang="es-MX" sz="1100" b="1" i="1" u="sng" dirty="0">
              <a:latin typeface="Calibri" pitchFamily="34" charset="0"/>
            </a:endParaRPr>
          </a:p>
          <a:p>
            <a:pPr algn="ctr"/>
            <a:r>
              <a:rPr lang="es-MX" sz="1100" b="1" i="1" u="sng" dirty="0" smtClean="0">
                <a:latin typeface="Calibri" pitchFamily="34" charset="0"/>
              </a:rPr>
              <a:t>PROMEDIO 2014: 7.8</a:t>
            </a:r>
            <a:endParaRPr lang="es-ES" sz="1100" b="1" i="1" u="sng" dirty="0">
              <a:latin typeface="Calibri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09823"/>
              </p:ext>
            </p:extLst>
          </p:nvPr>
        </p:nvGraphicFramePr>
        <p:xfrm>
          <a:off x="1300570" y="1934410"/>
          <a:ext cx="6552000" cy="475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Una</a:t>
                      </a:r>
                    </a:p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Pregunta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Dos</a:t>
                      </a:r>
                    </a:p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preguntas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Tres</a:t>
                      </a:r>
                    </a:p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preguntas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Cuatro</a:t>
                      </a:r>
                    </a:p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preguntas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 cinco </a:t>
                      </a:r>
                      <a:r>
                        <a:rPr lang="pt-BR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preguntas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Once o más preguntas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2014: 94,261</a:t>
                      </a:r>
                      <a:b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8.1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8.3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8.4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8.5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2013: 87,561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2012: 77,977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2011: 81,319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2010: 79,377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2009: 84,149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2008: 38,043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2007: 17,824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0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3966" y="6439217"/>
            <a:ext cx="441297" cy="365125"/>
          </a:xfrm>
        </p:spPr>
        <p:txBody>
          <a:bodyPr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35</a:t>
            </a:fld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2.6. Temática de las solicitudes de información pública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11" name="3 Gráfico"/>
          <p:cNvGraphicFramePr/>
          <p:nvPr>
            <p:extLst>
              <p:ext uri="{D42A27DB-BD31-4B8C-83A1-F6EECF244321}">
                <p14:modId xmlns:p14="http://schemas.microsoft.com/office/powerpoint/2010/main" val="1385484935"/>
              </p:ext>
            </p:extLst>
          </p:nvPr>
        </p:nvGraphicFramePr>
        <p:xfrm>
          <a:off x="186204" y="1988840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3 Gráfico"/>
          <p:cNvGraphicFramePr/>
          <p:nvPr>
            <p:extLst>
              <p:ext uri="{D42A27DB-BD31-4B8C-83A1-F6EECF244321}">
                <p14:modId xmlns:p14="http://schemas.microsoft.com/office/powerpoint/2010/main" val="2149726755"/>
              </p:ext>
            </p:extLst>
          </p:nvPr>
        </p:nvGraphicFramePr>
        <p:xfrm>
          <a:off x="2411760" y="1988840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3 Gráfico"/>
          <p:cNvGraphicFramePr/>
          <p:nvPr>
            <p:extLst>
              <p:ext uri="{D42A27DB-BD31-4B8C-83A1-F6EECF244321}">
                <p14:modId xmlns:p14="http://schemas.microsoft.com/office/powerpoint/2010/main" val="1554504444"/>
              </p:ext>
            </p:extLst>
          </p:nvPr>
        </p:nvGraphicFramePr>
        <p:xfrm>
          <a:off x="4499992" y="1988840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3 Gráfico"/>
          <p:cNvGraphicFramePr/>
          <p:nvPr>
            <p:extLst>
              <p:ext uri="{D42A27DB-BD31-4B8C-83A1-F6EECF244321}">
                <p14:modId xmlns:p14="http://schemas.microsoft.com/office/powerpoint/2010/main" val="889947025"/>
              </p:ext>
            </p:extLst>
          </p:nvPr>
        </p:nvGraphicFramePr>
        <p:xfrm>
          <a:off x="6804248" y="1988840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3 Gráfico"/>
          <p:cNvGraphicFramePr/>
          <p:nvPr>
            <p:extLst>
              <p:ext uri="{D42A27DB-BD31-4B8C-83A1-F6EECF244321}">
                <p14:modId xmlns:p14="http://schemas.microsoft.com/office/powerpoint/2010/main" val="231662929"/>
              </p:ext>
            </p:extLst>
          </p:nvPr>
        </p:nvGraphicFramePr>
        <p:xfrm>
          <a:off x="179512" y="4437112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3 Gráfico"/>
          <p:cNvGraphicFramePr/>
          <p:nvPr>
            <p:extLst>
              <p:ext uri="{D42A27DB-BD31-4B8C-83A1-F6EECF244321}">
                <p14:modId xmlns:p14="http://schemas.microsoft.com/office/powerpoint/2010/main" val="2879150577"/>
              </p:ext>
            </p:extLst>
          </p:nvPr>
        </p:nvGraphicFramePr>
        <p:xfrm>
          <a:off x="2405068" y="4437112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3 Gráfico"/>
          <p:cNvGraphicFramePr/>
          <p:nvPr>
            <p:extLst>
              <p:ext uri="{D42A27DB-BD31-4B8C-83A1-F6EECF244321}">
                <p14:modId xmlns:p14="http://schemas.microsoft.com/office/powerpoint/2010/main" val="1435874445"/>
              </p:ext>
            </p:extLst>
          </p:nvPr>
        </p:nvGraphicFramePr>
        <p:xfrm>
          <a:off x="4493300" y="4437112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3 Gráfico"/>
          <p:cNvGraphicFramePr/>
          <p:nvPr>
            <p:extLst>
              <p:ext uri="{D42A27DB-BD31-4B8C-83A1-F6EECF244321}">
                <p14:modId xmlns:p14="http://schemas.microsoft.com/office/powerpoint/2010/main" val="930748904"/>
              </p:ext>
            </p:extLst>
          </p:nvPr>
        </p:nvGraphicFramePr>
        <p:xfrm>
          <a:off x="6797556" y="4437112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CuadroTexto 25"/>
          <p:cNvSpPr txBox="1"/>
          <p:nvPr/>
        </p:nvSpPr>
        <p:spPr>
          <a:xfrm>
            <a:off x="4160401" y="1817977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anose="020F0502020204030204" pitchFamily="34" charset="0"/>
              </a:rPr>
              <a:t>Porcentaje</a:t>
            </a:r>
            <a:endParaRPr lang="es-MX" sz="1100" b="1" u="sng" dirty="0">
              <a:latin typeface="Calibri" panose="020F05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28" y="1206699"/>
            <a:ext cx="8496944" cy="5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2.7 Área de interés del solicitante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2009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36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313671"/>
              </p:ext>
            </p:extLst>
          </p:nvPr>
        </p:nvGraphicFramePr>
        <p:xfrm>
          <a:off x="78704" y="1061130"/>
          <a:ext cx="8985534" cy="56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1534"/>
                <a:gridCol w="576000"/>
                <a:gridCol w="468000"/>
                <a:gridCol w="576000"/>
                <a:gridCol w="468000"/>
                <a:gridCol w="576000"/>
                <a:gridCol w="468000"/>
                <a:gridCol w="576000"/>
                <a:gridCol w="468000"/>
                <a:gridCol w="576000"/>
                <a:gridCol w="468000"/>
                <a:gridCol w="576000"/>
                <a:gridCol w="468000"/>
              </a:tblGrid>
              <a:tr h="21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Área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l" fontAlgn="t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Actuación de Asociaciones Políticas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y vigilancia de recursos públicos (en </a:t>
                      </a:r>
                      <a:r>
                        <a:rPr lang="es-MX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gral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.)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Deporte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Derechos Humanos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Empleo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las actividades económicas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Impartición de justicia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Legislación, Desarrollo legislativo (en general)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ambiente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Movilizaciones, conflictos sociales y políticos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electorales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urbano (uso de suelo)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sociales de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Urbanos (limpieza, jardines,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bacheo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Vialidad y transporte público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104,308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1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2.8.1 Información pública de oficio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37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4262433344"/>
              </p:ext>
            </p:extLst>
          </p:nvPr>
        </p:nvGraphicFramePr>
        <p:xfrm>
          <a:off x="539551" y="1268760"/>
          <a:ext cx="806489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08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>
                <a:latin typeface="Calibri" pitchFamily="34" charset="0"/>
              </a:rPr>
              <a:t>2.8.2 Tiempo promedio de respuesta </a:t>
            </a:r>
            <a:r>
              <a:rPr lang="es-MX" b="1" dirty="0" smtClean="0">
                <a:latin typeface="Calibri" pitchFamily="34" charset="0"/>
              </a:rPr>
              <a:t>para las solicitudes de información</a:t>
            </a:r>
          </a:p>
          <a:p>
            <a:pPr lvl="0" algn="ctr"/>
            <a:r>
              <a:rPr lang="es-MX" b="1" dirty="0" smtClean="0">
                <a:latin typeface="Calibri" pitchFamily="34" charset="0"/>
              </a:rPr>
              <a:t>pública de oficio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38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20972" y="1423662"/>
            <a:ext cx="63193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i="1" u="sng" dirty="0" smtClean="0">
                <a:latin typeface="Calibri" pitchFamily="34" charset="0"/>
              </a:rPr>
              <a:t>(Sólo solicitudes con información total de oficio y “Tramitadas y atendidas” )</a:t>
            </a:r>
            <a:endParaRPr lang="es-MX" sz="1100" b="1" dirty="0" smtClean="0">
              <a:latin typeface="Calibri" pitchFamily="34" charset="0"/>
            </a:endParaRPr>
          </a:p>
          <a:p>
            <a:pPr algn="ctr"/>
            <a:endParaRPr lang="es-MX" sz="1100" b="1" dirty="0" smtClean="0">
              <a:latin typeface="Calibri" pitchFamily="34" charset="0"/>
            </a:endParaRPr>
          </a:p>
          <a:p>
            <a:pPr algn="ctr"/>
            <a:r>
              <a:rPr lang="es-MX" sz="1100" b="1" dirty="0" smtClean="0">
                <a:latin typeface="Calibri" pitchFamily="34" charset="0"/>
              </a:rPr>
              <a:t>Promedio de días hábiles transcurridos para las solicitudes de información pública de oficio</a:t>
            </a:r>
          </a:p>
        </p:txBody>
      </p:sp>
      <p:graphicFrame>
        <p:nvGraphicFramePr>
          <p:cNvPr id="10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719831"/>
              </p:ext>
            </p:extLst>
          </p:nvPr>
        </p:nvGraphicFramePr>
        <p:xfrm>
          <a:off x="1187624" y="2420888"/>
          <a:ext cx="676875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971600" y="1268760"/>
            <a:ext cx="7200800" cy="5040560"/>
          </a:xfrm>
          <a:prstGeom prst="rect">
            <a:avLst/>
          </a:prstGeom>
          <a:noFill/>
          <a:ln w="38100"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72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2.9 Tipo de solicitud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103538091"/>
              </p:ext>
            </p:extLst>
          </p:nvPr>
        </p:nvGraphicFramePr>
        <p:xfrm>
          <a:off x="158556" y="1285860"/>
          <a:ext cx="880593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777022" y="6000768"/>
            <a:ext cx="7572428" cy="70788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MX" sz="10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En el año 2006, el tipo de solicitud se obtenía  de las solicitudes de información pública “Tramitadas y atendidas”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</a:rPr>
              <a:t>3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 A partir del año 2009, únicamente se presenta información estadística de las solicitudes de información pública, respecto a datos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  personales,  esta se describe en su propio informe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En el año 2007, se</a:t>
            </a:r>
            <a:r>
              <a:rPr kumimoji="0" lang="es-MX" sz="1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incorpora esta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clasificación en el Tipo de solicitud</a:t>
            </a:r>
            <a:endParaRPr kumimoji="0" lang="es-MX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44864" y="1367190"/>
            <a:ext cx="428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Calibri" pitchFamily="34" charset="0"/>
              </a:rPr>
              <a:t>2</a:t>
            </a:r>
            <a:endParaRPr lang="es-MX" sz="1100" b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73456" y="1367190"/>
            <a:ext cx="428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Calibri" pitchFamily="34" charset="0"/>
              </a:rPr>
              <a:t>3</a:t>
            </a:r>
            <a:endParaRPr lang="es-MX" sz="1100" b="1" dirty="0">
              <a:latin typeface="Calibri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39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118892" y="5438988"/>
            <a:ext cx="428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Calibri" pitchFamily="34" charset="0"/>
              </a:rPr>
              <a:t>4</a:t>
            </a:r>
            <a:endParaRPr lang="es-MX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Introducción</a:t>
            </a:r>
            <a:endParaRPr lang="es-ES" sz="20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268760"/>
            <a:ext cx="86409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El principal indicador sobre la forma en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que se ejerce 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Derecho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Acceso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a la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Pública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el comportamiento de las Solicitudes de Información Pública. Para contar con referentes sobre este derecho, el INFODF desarrolló, entre los años de 2006 y 2010, el </a:t>
            </a:r>
            <a:r>
              <a:rPr lang="es-ES" sz="1600" b="1" i="1" dirty="0" smtClean="0">
                <a:latin typeface="Calibri" pitchFamily="34" charset="0"/>
                <a:cs typeface="Calibri" pitchFamily="34" charset="0"/>
              </a:rPr>
              <a:t>Formato Estadístico de Solicitudes de Información Pública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, el cual utilizaron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los Entes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Obligados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para reportar las variables estadísticas de las solicitudes de información pública y de datos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personales.</a:t>
            </a:r>
          </a:p>
          <a:p>
            <a:pPr algn="just"/>
            <a:endParaRPr lang="es-ES" sz="10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 partir de 2011, con información contenida en la base de datos del Sistema INFOMEX II, se creó el </a:t>
            </a:r>
            <a:r>
              <a:rPr lang="es-ES" sz="1600" b="1" i="1" dirty="0">
                <a:latin typeface="Calibri" pitchFamily="34" charset="0"/>
                <a:cs typeface="Calibri" pitchFamily="34" charset="0"/>
              </a:rPr>
              <a:t>Sistema de Captura de Reportes Estadísticos de Solicitudes de Información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(SICRESI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), el cual es una herramienta que agiliza la generación de reportes sobre la forma en que se gestionaron las Solicitudes de Información Pública y de Protección de Datos Personales requeridas a los Entes Obligados.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16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1600" b="1" u="sng" dirty="0" smtClean="0">
                <a:latin typeface="Calibri" pitchFamily="34" charset="0"/>
                <a:cs typeface="Calibri" pitchFamily="34" charset="0"/>
              </a:rPr>
              <a:t>Mejoras </a:t>
            </a:r>
            <a:r>
              <a:rPr lang="es-ES" sz="1600" b="1" u="sng" dirty="0">
                <a:latin typeface="Calibri" pitchFamily="34" charset="0"/>
                <a:cs typeface="Calibri" pitchFamily="34" charset="0"/>
              </a:rPr>
              <a:t>en el instrumento de captura de solicitudes</a:t>
            </a: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ES" sz="16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La evolución del instrumento que capta la información de las Solicitudes de Información ha sido muy dinámica. Cabe mencionar que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primer cambio importante que tuvo el formato de captura de solicitudes fue en 2007, al pasar de 13 a 24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variables, siendo aprobado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8 de mayo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2007,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082/SE/08-05/2007.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MX" sz="10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El segundo cambio realizado al formato de captura fue en el año 2008, y de 24 variables pasa 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28, siendo aprobado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15 de abril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2008,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143/SE/15-04/2008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40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9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2.10 Atención a las solicitudes de información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7" name="7 Rectángulo"/>
          <p:cNvSpPr/>
          <p:nvPr/>
        </p:nvSpPr>
        <p:spPr>
          <a:xfrm>
            <a:off x="167924" y="5828554"/>
            <a:ext cx="7572428" cy="24622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 </a:t>
            </a: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stas clasificaciones se incluyeron en el  año 2007, mientras que en 2006 se denominaban en el rubro “Cancelada”</a:t>
            </a:r>
            <a:endParaRPr kumimoji="0" lang="es-MX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72623"/>
              </p:ext>
            </p:extLst>
          </p:nvPr>
        </p:nvGraphicFramePr>
        <p:xfrm>
          <a:off x="108827" y="1412776"/>
          <a:ext cx="8922320" cy="4356000"/>
        </p:xfrm>
        <a:graphic>
          <a:graphicData uri="http://schemas.openxmlformats.org/drawingml/2006/table">
            <a:tbl>
              <a:tblPr/>
              <a:tblGrid>
                <a:gridCol w="1053031"/>
                <a:gridCol w="475200"/>
                <a:gridCol w="400665"/>
                <a:gridCol w="473513"/>
                <a:gridCol w="400665"/>
                <a:gridCol w="473513"/>
                <a:gridCol w="400665"/>
                <a:gridCol w="473513"/>
                <a:gridCol w="400665"/>
                <a:gridCol w="473513"/>
                <a:gridCol w="400665"/>
                <a:gridCol w="473513"/>
                <a:gridCol w="400665"/>
                <a:gridCol w="473513"/>
                <a:gridCol w="400665"/>
                <a:gridCol w="473513"/>
                <a:gridCol w="400665"/>
                <a:gridCol w="473513"/>
                <a:gridCol w="400665"/>
              </a:tblGrid>
              <a:tr h="46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Tipo de respuesta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73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2014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i="0" u="none" strike="noStrike" dirty="0" smtClean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Tramitada 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atendida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38,043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79,411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94,276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Pendiente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Prevenida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Cancelada porque el solicitante no atendió la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prevención </a:t>
                      </a:r>
                      <a:r>
                        <a:rPr lang="es-MX" sz="10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s-MX" sz="10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Cancelada a petición del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solicitante </a:t>
                      </a:r>
                      <a:r>
                        <a:rPr lang="es-MX" sz="10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Total 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104,308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3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2.11 ¿Hubo prevención al solicitante antes de darle trámite a la solicitud?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a 2014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748471708"/>
              </p:ext>
            </p:extLst>
          </p:nvPr>
        </p:nvGraphicFramePr>
        <p:xfrm>
          <a:off x="683568" y="1628800"/>
          <a:ext cx="7460332" cy="481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1 CuadroTexto"/>
          <p:cNvSpPr txBox="1"/>
          <p:nvPr/>
        </p:nvSpPr>
        <p:spPr>
          <a:xfrm>
            <a:off x="2112118" y="1152510"/>
            <a:ext cx="490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41</a:t>
            </a:fld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2.12 ¿Se notificó al solicitante ampliación del plazo para entregar la información?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42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0" name="11 CuadroTexto"/>
          <p:cNvSpPr txBox="1"/>
          <p:nvPr/>
        </p:nvSpPr>
        <p:spPr>
          <a:xfrm>
            <a:off x="2112118" y="1152510"/>
            <a:ext cx="490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818489406"/>
              </p:ext>
            </p:extLst>
          </p:nvPr>
        </p:nvGraphicFramePr>
        <p:xfrm>
          <a:off x="251520" y="1628800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61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2.13 Tipo de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43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9" name="11 CuadroTexto"/>
          <p:cNvSpPr txBox="1"/>
          <p:nvPr/>
        </p:nvSpPr>
        <p:spPr>
          <a:xfrm>
            <a:off x="2112118" y="1335273"/>
            <a:ext cx="490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452969"/>
              </p:ext>
            </p:extLst>
          </p:nvPr>
        </p:nvGraphicFramePr>
        <p:xfrm>
          <a:off x="146854" y="1772816"/>
          <a:ext cx="8856000" cy="3888000"/>
        </p:xfrm>
        <a:graphic>
          <a:graphicData uri="http://schemas.openxmlformats.org/drawingml/2006/table">
            <a:tbl>
              <a:tblPr/>
              <a:tblGrid>
                <a:gridCol w="1080000"/>
                <a:gridCol w="468000"/>
                <a:gridCol w="396000"/>
                <a:gridCol w="468000"/>
                <a:gridCol w="396000"/>
                <a:gridCol w="468000"/>
                <a:gridCol w="396000"/>
                <a:gridCol w="468000"/>
                <a:gridCol w="396000"/>
                <a:gridCol w="468000"/>
                <a:gridCol w="396000"/>
                <a:gridCol w="468000"/>
                <a:gridCol w="396000"/>
                <a:gridCol w="468000"/>
                <a:gridCol w="396000"/>
                <a:gridCol w="468000"/>
                <a:gridCol w="396000"/>
                <a:gridCol w="468000"/>
                <a:gridCol w="396000"/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Tipo de respuesta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73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Aceptada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73,452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62,881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60,661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56,840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Acceso restringido</a:t>
                      </a:r>
                      <a:r>
                        <a:rPr lang="es-MX" sz="1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s-MX" sz="1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Inexistencia de</a:t>
                      </a:r>
                    </a:p>
                    <a:p>
                      <a:pPr algn="l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información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Orientada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Turnada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Improcedente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Total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6,089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17,824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38,043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84,182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79,411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78,024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87,625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94,276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85732" y="5683020"/>
            <a:ext cx="7572428" cy="24622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 </a:t>
            </a: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 cambió el</a:t>
            </a:r>
            <a:r>
              <a:rPr kumimoji="0" lang="es-MX" sz="1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nombre de e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sta clasificación en el  año 2007, en 2006 se denominaba “Negada”</a:t>
            </a:r>
            <a:endParaRPr kumimoji="0" lang="es-MX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2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2.14.1 Promedio de Entes obligados a los que se turnó la solicitud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2009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44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9" name="11 CuadroTexto"/>
          <p:cNvSpPr txBox="1"/>
          <p:nvPr/>
        </p:nvSpPr>
        <p:spPr>
          <a:xfrm>
            <a:off x="2112118" y="1267930"/>
            <a:ext cx="490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“Turnadas” </a:t>
            </a:r>
          </a:p>
        </p:txBody>
      </p:sp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273974"/>
              </p:ext>
            </p:extLst>
          </p:nvPr>
        </p:nvGraphicFramePr>
        <p:xfrm>
          <a:off x="1187624" y="2204864"/>
          <a:ext cx="705678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458708" y="1877616"/>
            <a:ext cx="2214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itchFamily="34" charset="0"/>
              </a:rPr>
              <a:t>Promedio</a:t>
            </a:r>
            <a:endParaRPr lang="es-ES" sz="1100" b="1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2.14.2 Número de Entes Obligados a los que se turnó la solicitud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2009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45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9" name="11 CuadroTexto"/>
          <p:cNvSpPr txBox="1"/>
          <p:nvPr/>
        </p:nvSpPr>
        <p:spPr>
          <a:xfrm>
            <a:off x="2112118" y="1267930"/>
            <a:ext cx="490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“Turnadas”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109988" y="1875294"/>
            <a:ext cx="2905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Distribución del número de Entes Obligados a los que se turnó la solicitud</a:t>
            </a:r>
            <a:endParaRPr lang="es-ES" sz="1100" b="1" dirty="0">
              <a:latin typeface="Calibri" pitchFamily="34" charset="0"/>
            </a:endParaRPr>
          </a:p>
        </p:txBody>
      </p:sp>
      <p:graphicFrame>
        <p:nvGraphicFramePr>
          <p:cNvPr id="8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035299"/>
              </p:ext>
            </p:extLst>
          </p:nvPr>
        </p:nvGraphicFramePr>
        <p:xfrm>
          <a:off x="467544" y="2500299"/>
          <a:ext cx="8198644" cy="3888000"/>
        </p:xfrm>
        <a:graphic>
          <a:graphicData uri="http://schemas.openxmlformats.org/drawingml/2006/table">
            <a:tbl>
              <a:tblPr/>
              <a:tblGrid>
                <a:gridCol w="1070644"/>
                <a:gridCol w="612000"/>
                <a:gridCol w="576000"/>
                <a:gridCol w="612000"/>
                <a:gridCol w="576000"/>
                <a:gridCol w="612000"/>
                <a:gridCol w="576000"/>
                <a:gridCol w="612000"/>
                <a:gridCol w="576000"/>
                <a:gridCol w="612000"/>
                <a:gridCol w="576000"/>
                <a:gridCol w="612000"/>
                <a:gridCol w="576000"/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Número de Entes O</a:t>
                      </a:r>
                      <a:r>
                        <a:rPr lang="es-MX" sz="1100" b="1" i="0" u="none" strike="noStrike" baseline="0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bligados </a:t>
                      </a:r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a los que se turnó la solicitud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 o más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Total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10,988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12,912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11,709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15,255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13,861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0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2.15.1 Modalidad de respuesta. “Aceptadas”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59920544"/>
              </p:ext>
            </p:extLst>
          </p:nvPr>
        </p:nvGraphicFramePr>
        <p:xfrm>
          <a:off x="65289" y="1484785"/>
          <a:ext cx="90130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951668" y="2636912"/>
            <a:ext cx="1231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itchFamily="34" charset="0"/>
              </a:rPr>
              <a:t>Porcentajes</a:t>
            </a:r>
            <a:endParaRPr lang="es-ES" sz="1100" b="1" u="sng" dirty="0">
              <a:latin typeface="Calibri" pitchFamily="34" charset="0"/>
            </a:endParaRPr>
          </a:p>
        </p:txBody>
      </p:sp>
      <p:sp>
        <p:nvSpPr>
          <p:cNvPr id="25" name="2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46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20" name="11 CuadroTexto"/>
          <p:cNvSpPr txBox="1"/>
          <p:nvPr/>
        </p:nvSpPr>
        <p:spPr>
          <a:xfrm>
            <a:off x="2424460" y="1134580"/>
            <a:ext cx="4286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“Aceptadas”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6168" y="6374636"/>
            <a:ext cx="8388001" cy="4001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MX" sz="10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7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A partir del año 2008 se quitó como modalidad de respuesta </a:t>
            </a:r>
            <a:r>
              <a:rPr lang="es-MX" sz="1000" b="1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ACEPTADA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y se incorporó en la variable de entrega de información. En 2007 se nombró como </a:t>
            </a:r>
            <a:r>
              <a:rPr lang="es-MX" sz="1000" b="1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Sin entrega por no pagar cuota de reproducción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, </a:t>
            </a:r>
            <a:r>
              <a:rPr lang="es-MX" sz="1000" b="1" kern="0" dirty="0">
                <a:solidFill>
                  <a:sysClr val="windowText" lastClr="000000"/>
                </a:solidFill>
                <a:latin typeface="Calibri" pitchFamily="34" charset="0"/>
              </a:rPr>
              <a:t>en 2006 se registraba como "Sin recoger por el solicitante"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676456" y="5631051"/>
            <a:ext cx="238975" cy="24622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241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2.15.2 Modalidad de respuesta. “Acceso restringido”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560588573"/>
              </p:ext>
            </p:extLst>
          </p:nvPr>
        </p:nvGraphicFramePr>
        <p:xfrm>
          <a:off x="526574" y="1628800"/>
          <a:ext cx="807787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3929001" y="2852936"/>
            <a:ext cx="126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itchFamily="34" charset="0"/>
              </a:rPr>
              <a:t>Porcentajes</a:t>
            </a:r>
            <a:endParaRPr lang="es-ES" sz="1100" b="1" u="sng" dirty="0">
              <a:latin typeface="Calibri" pitchFamily="34" charset="0"/>
            </a:endParaRPr>
          </a:p>
        </p:txBody>
      </p:sp>
      <p:sp>
        <p:nvSpPr>
          <p:cNvPr id="25" name="2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47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26" name="11 CuadroTexto"/>
          <p:cNvSpPr txBox="1"/>
          <p:nvPr/>
        </p:nvSpPr>
        <p:spPr>
          <a:xfrm>
            <a:off x="1674148" y="1134019"/>
            <a:ext cx="5778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“Acceso restringido” </a:t>
            </a:r>
          </a:p>
        </p:txBody>
      </p:sp>
    </p:spTree>
    <p:extLst>
      <p:ext uri="{BB962C8B-B14F-4D97-AF65-F5344CB8AC3E}">
        <p14:creationId xmlns:p14="http://schemas.microsoft.com/office/powerpoint/2010/main" val="34759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2.16.1 ¿El solicitante recogió la información o le fue enviada por otro medio?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7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 con información total/parcial”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48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83417983"/>
              </p:ext>
            </p:extLst>
          </p:nvPr>
        </p:nvGraphicFramePr>
        <p:xfrm>
          <a:off x="933778" y="1928802"/>
          <a:ext cx="745464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1 CuadroTexto"/>
          <p:cNvSpPr txBox="1"/>
          <p:nvPr/>
        </p:nvSpPr>
        <p:spPr>
          <a:xfrm>
            <a:off x="3817193" y="1569856"/>
            <a:ext cx="1492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u="sng" dirty="0" smtClean="0">
                <a:latin typeface="Calibri" pitchFamily="34" charset="0"/>
              </a:rPr>
              <a:t>GENERAL</a:t>
            </a:r>
            <a:endParaRPr lang="es-ES" sz="1100" b="1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 con información total/parcial”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49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4" name="11 CuadroTexto"/>
          <p:cNvSpPr txBox="1"/>
          <p:nvPr/>
        </p:nvSpPr>
        <p:spPr>
          <a:xfrm>
            <a:off x="3817279" y="1412776"/>
            <a:ext cx="1492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u="sng" dirty="0" smtClean="0">
                <a:latin typeface="Calibri" pitchFamily="34" charset="0"/>
              </a:rPr>
              <a:t>DESGLOSE</a:t>
            </a:r>
            <a:endParaRPr lang="es-ES" sz="1100" b="1" u="sng" dirty="0">
              <a:latin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792452" y="1700808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itchFamily="34" charset="0"/>
              </a:rPr>
              <a:t>Porcentajes</a:t>
            </a:r>
            <a:endParaRPr lang="es-MX" sz="1100" b="1" u="sng" dirty="0">
              <a:latin typeface="Calibri" pitchFamily="34" charset="0"/>
            </a:endParaRPr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3337253921"/>
              </p:ext>
            </p:extLst>
          </p:nvPr>
        </p:nvGraphicFramePr>
        <p:xfrm>
          <a:off x="755576" y="1988840"/>
          <a:ext cx="7675988" cy="456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2.16.2 ¿El solicitante recogió la información o le fue enviada por otro medio?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a 2014</a:t>
            </a:r>
            <a:endParaRPr lang="es-MX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26876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Con la aprobación de la Ley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Protección de Datos Personales para el Distrito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Federal (LPDPDF),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formato de captura de solicitudes cambia en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2009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y se presentan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 la consideración del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dos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formatos, uno para capturar las solicitudes de información pública (29 variables) y otro formato para capturar las solicitudes de datos personales (25 variables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), mismos que fueron aprobados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InfoDF el 20 de mayo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2009,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243/SO/20-05/2009.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En 2010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la Dirección de Evaluación y Estudios con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el apoyo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la Dirección de Tecnologías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Información, transformó los formatos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captura y se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creó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</a:t>
            </a:r>
            <a:r>
              <a:rPr lang="es-ES" sz="1600" b="1" i="1" dirty="0">
                <a:latin typeface="Calibri" pitchFamily="34" charset="0"/>
                <a:cs typeface="Calibri" pitchFamily="34" charset="0"/>
              </a:rPr>
              <a:t>Sistema de Captura de Reportes Estadísticos de Solicitudes de Información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(SICRESI). Con este sistema, a partir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 2011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los Entes obligados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estuvieron en condiciones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capturar directamente esta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vía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internet, logrando los siguientes beneficios: validación expedita de la información, ahorro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trabajo a las Oficinas de Información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Pública, al tiempo de contar con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esta información de manera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oportuna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. El uso de este sistema se aprobó por el 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6 de abril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2011,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0383/SO/06-04/2011.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600" b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2007 a la fecha, la Dirección de Evaluación y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Estudios junto con las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Oficinas de Información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Pública,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han venido realizando de manera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trimestral,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llenado de los informes y la publicación de los resultados del Ejercicio del Derecho de Acceso a la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con el propósito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obtener datos más precisos para dar seguimiento al cumplimiento de diversos aspectos de la Ley de Transparencia y Acceso a la Información Pública del Distrito Federal (LTAIPDF) y de la Ley de Protección de Datos Personales para el Distrito Federal (LPDPDF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Introducción</a:t>
            </a:r>
            <a:endParaRPr lang="es-ES" sz="20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2.17.1 Para la entrega de información, ¿se le requirió al solicitante algún monto por concepto de reproducción?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50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0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 con información total/parcial”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4" name="11 CuadroTexto"/>
          <p:cNvSpPr txBox="1"/>
          <p:nvPr/>
        </p:nvSpPr>
        <p:spPr>
          <a:xfrm>
            <a:off x="3815869" y="1584036"/>
            <a:ext cx="1492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u="sng" dirty="0" smtClean="0">
                <a:latin typeface="Calibri" pitchFamily="34" charset="0"/>
              </a:rPr>
              <a:t>GENERAL</a:t>
            </a:r>
            <a:endParaRPr lang="es-ES" sz="1100" b="1" u="sng" dirty="0">
              <a:latin typeface="Calibri" pitchFamily="34" charset="0"/>
            </a:endParaRPr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1335903645"/>
              </p:ext>
            </p:extLst>
          </p:nvPr>
        </p:nvGraphicFramePr>
        <p:xfrm>
          <a:off x="933778" y="1928802"/>
          <a:ext cx="723862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35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2.17.2 Para la entrega de información, ¿se le requirió al solicitante algún monto por concepto de reproducción?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51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0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 con información total/parcial”</a:t>
            </a:r>
            <a:endParaRPr lang="es-ES" sz="1100" b="1" i="1" u="sng" dirty="0">
              <a:latin typeface="Calibri" pitchFamily="34" charset="0"/>
            </a:endParaRPr>
          </a:p>
        </p:txBody>
      </p:sp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3224808632"/>
              </p:ext>
            </p:extLst>
          </p:nvPr>
        </p:nvGraphicFramePr>
        <p:xfrm>
          <a:off x="866532" y="1851153"/>
          <a:ext cx="7377876" cy="495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1 CuadroTexto"/>
          <p:cNvSpPr txBox="1"/>
          <p:nvPr/>
        </p:nvSpPr>
        <p:spPr>
          <a:xfrm>
            <a:off x="3822319" y="1589542"/>
            <a:ext cx="1492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u="sng" dirty="0" smtClean="0">
                <a:latin typeface="Calibri" pitchFamily="34" charset="0"/>
              </a:rPr>
              <a:t>DESGLOSE</a:t>
            </a:r>
            <a:endParaRPr lang="es-ES" sz="1100" b="1" u="sng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77412" y="2852936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itchFamily="34" charset="0"/>
              </a:rPr>
              <a:t>Porcentajes</a:t>
            </a:r>
            <a:endParaRPr lang="es-MX" sz="1100" b="1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2.18.1 Promedio de días hábiles transcurridos entre la recepción y la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808228"/>
              </p:ext>
            </p:extLst>
          </p:nvPr>
        </p:nvGraphicFramePr>
        <p:xfrm>
          <a:off x="231836" y="1988840"/>
          <a:ext cx="8660644" cy="444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862457" y="1578162"/>
            <a:ext cx="3405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días hábiles transcurridos</a:t>
            </a:r>
            <a:endParaRPr lang="es-ES" sz="1100" b="1" dirty="0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36932" y="1071546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52</a:t>
            </a:fld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2.18.2 Días hábiles transcurridos entre la recepción y la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71800" y="1412776"/>
            <a:ext cx="3624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Distribución de días hábiles transcurridos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236932" y="1071546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8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81782"/>
              </p:ext>
            </p:extLst>
          </p:nvPr>
        </p:nvGraphicFramePr>
        <p:xfrm>
          <a:off x="107504" y="1827246"/>
          <a:ext cx="8928056" cy="4572000"/>
        </p:xfrm>
        <a:graphic>
          <a:graphicData uri="http://schemas.openxmlformats.org/drawingml/2006/table">
            <a:tbl>
              <a:tblPr/>
              <a:tblGrid>
                <a:gridCol w="504056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1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Días</a:t>
                      </a:r>
                    </a:p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hábiles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73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2014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18,881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 o más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</a:t>
                      </a:r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6,089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17,824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38,043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84,182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79,411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78,024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87,625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94,276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2.18.3 Días hábiles transcurridos entre la recepción y la respuesta </a:t>
            </a:r>
          </a:p>
          <a:p>
            <a:pPr algn="ctr"/>
            <a:r>
              <a:rPr lang="es-MX" b="1" i="1" dirty="0" smtClean="0">
                <a:latin typeface="Calibri" pitchFamily="34" charset="0"/>
              </a:rPr>
              <a:t>(Promedio por Órgano de gobierno)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62106" y="1118700"/>
            <a:ext cx="559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alibri" pitchFamily="34" charset="0"/>
              </a:rPr>
              <a:t>Promedio de días hábiles transcurridos por Órgano de gobierno</a:t>
            </a:r>
          </a:p>
          <a:p>
            <a:pPr algn="ctr"/>
            <a:r>
              <a:rPr lang="es-MX" sz="1200" b="1" i="1" dirty="0" smtClean="0">
                <a:latin typeface="Calibri" pitchFamily="34" charset="0"/>
              </a:rPr>
              <a:t>(Sólo solicitudes “Tramitadas y atendidas”)</a:t>
            </a:r>
            <a:endParaRPr lang="es-ES" sz="1200" b="1" i="1" u="sng" dirty="0">
              <a:latin typeface="Calibri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54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82219"/>
              </p:ext>
            </p:extLst>
          </p:nvPr>
        </p:nvGraphicFramePr>
        <p:xfrm>
          <a:off x="146854" y="1758544"/>
          <a:ext cx="8868084" cy="4320000"/>
        </p:xfrm>
        <a:graphic>
          <a:graphicData uri="http://schemas.openxmlformats.org/drawingml/2006/table">
            <a:tbl>
              <a:tblPr/>
              <a:tblGrid>
                <a:gridCol w="151316"/>
                <a:gridCol w="1264768"/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</a:tblGrid>
              <a:tr h="36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Órgano de </a:t>
                      </a: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gobierno 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Ejecutivo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tabLst>
                          <a:tab pos="1165225" algn="l"/>
                        </a:tabLst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Administración</a:t>
                      </a:r>
                    </a:p>
                    <a:p>
                      <a:pPr algn="l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Pública Central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Desconcentrados y Paraestatales </a:t>
                      </a:r>
                      <a:r>
                        <a:rPr lang="es-ES" sz="1100" b="1" i="1" u="none" strike="noStrike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Delegaciones </a:t>
                      </a:r>
                    </a:p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Políticas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Judicial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Legislativo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Autónomo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Partidos</a:t>
                      </a:r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Políticos en el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Distrito Federal</a:t>
                      </a:r>
                      <a:endParaRPr kumimoji="0" lang="es-ES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7.9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8.5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7.5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7.8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7.8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79512" y="6250257"/>
            <a:ext cx="8352928" cy="419103"/>
          </a:xfrm>
          <a:prstGeom prst="rect">
            <a:avLst/>
          </a:prstGeom>
        </p:spPr>
        <p:txBody>
          <a:bodyPr/>
          <a:lstStyle/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1 </a:t>
            </a:r>
            <a:r>
              <a:rPr lang="es-MX" sz="1000" b="1" dirty="0" smtClean="0">
                <a:latin typeface="Calibri" pitchFamily="34" charset="0"/>
              </a:rPr>
              <a:t>Conforme al artículo 97 del Estatuto de Gobierno del D.F., la Administración Pública Paraestatal está integrada por los Organismos Descentralizados, las Empresas de Participación Estatal Mayoritaria y los Fideicomisos Públicos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s-MX" sz="1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2.18.4.1 Días hábiles transcurridos entre la recepción y la respuesta</a:t>
            </a:r>
          </a:p>
          <a:p>
            <a:pPr algn="ctr"/>
            <a:r>
              <a:rPr lang="es-MX" b="1" i="1" dirty="0" smtClean="0">
                <a:latin typeface="Calibri" pitchFamily="34" charset="0"/>
              </a:rPr>
              <a:t>(Quienes solicitaron ampliación de plazo)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36932" y="1071546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55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865098"/>
              </p:ext>
            </p:extLst>
          </p:nvPr>
        </p:nvGraphicFramePr>
        <p:xfrm>
          <a:off x="410567" y="2420888"/>
          <a:ext cx="8301094" cy="400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2700920" y="1757110"/>
            <a:ext cx="3743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días hábiles transcurridos</a:t>
            </a:r>
          </a:p>
          <a:p>
            <a:pPr algn="ctr"/>
            <a:r>
              <a:rPr lang="es-MX" sz="1100" b="1" dirty="0" smtClean="0">
                <a:latin typeface="Calibri" pitchFamily="34" charset="0"/>
              </a:rPr>
              <a:t>(sólo quienes solicitaron ampliación de plazo)</a:t>
            </a:r>
            <a:endParaRPr lang="es-ES" sz="105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2.18.4.2 Días hábiles transcurridos entre la recepción y la respuesta</a:t>
            </a:r>
          </a:p>
          <a:p>
            <a:pPr algn="ctr"/>
            <a:r>
              <a:rPr lang="es-MX" b="1" i="1" dirty="0" smtClean="0">
                <a:latin typeface="Calibri" pitchFamily="34" charset="0"/>
              </a:rPr>
              <a:t>(Quienes solicitaron ampliación de plazo)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36932" y="1071546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56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555776" y="1484784"/>
            <a:ext cx="4115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días hábiles transcurridos</a:t>
            </a:r>
          </a:p>
          <a:p>
            <a:pPr algn="ctr"/>
            <a:r>
              <a:rPr lang="es-MX" sz="1100" b="1" dirty="0" smtClean="0">
                <a:latin typeface="Calibri" pitchFamily="34" charset="0"/>
              </a:rPr>
              <a:t>(sólo quienes NO solicitaron ampliación de plazo)</a:t>
            </a:r>
            <a:endParaRPr lang="es-ES" sz="1050" b="1" dirty="0">
              <a:latin typeface="Calibri" pitchFamily="34" charset="0"/>
            </a:endParaRPr>
          </a:p>
        </p:txBody>
      </p:sp>
      <p:graphicFrame>
        <p:nvGraphicFramePr>
          <p:cNvPr id="17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658591"/>
              </p:ext>
            </p:extLst>
          </p:nvPr>
        </p:nvGraphicFramePr>
        <p:xfrm>
          <a:off x="432341" y="1916832"/>
          <a:ext cx="8279320" cy="451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61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2.19.1 Promedio de servidores públicos involucrados en la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687092" y="1928802"/>
            <a:ext cx="3762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servidores públicos involucrados</a:t>
            </a:r>
            <a:endParaRPr lang="es-ES" sz="1100" b="1" dirty="0">
              <a:latin typeface="Calibri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57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36932" y="1071546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000" b="1" i="1" u="sng" dirty="0">
              <a:latin typeface="Calibri" pitchFamily="34" charset="0"/>
            </a:endParaRPr>
          </a:p>
        </p:txBody>
      </p:sp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149773"/>
              </p:ext>
            </p:extLst>
          </p:nvPr>
        </p:nvGraphicFramePr>
        <p:xfrm>
          <a:off x="231836" y="1772816"/>
          <a:ext cx="8660644" cy="465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42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2.19.2 Servidores públicos involucrados en la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33638" y="1981795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alibri" pitchFamily="34" charset="0"/>
              </a:rPr>
              <a:t>Número de servidores públicos involucrados</a:t>
            </a:r>
            <a:endParaRPr lang="es-ES" sz="1050" b="1" i="1" u="sng" dirty="0">
              <a:latin typeface="Calibri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58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36932" y="1279793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000" b="1" i="1" u="sng" dirty="0">
              <a:latin typeface="Calibri" pitchFamily="34" charset="0"/>
            </a:endParaRPr>
          </a:p>
        </p:txBody>
      </p:sp>
      <p:graphicFrame>
        <p:nvGraphicFramePr>
          <p:cNvPr id="8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790423"/>
              </p:ext>
            </p:extLst>
          </p:nvPr>
        </p:nvGraphicFramePr>
        <p:xfrm>
          <a:off x="64071" y="1916832"/>
          <a:ext cx="9036000" cy="4032000"/>
        </p:xfrm>
        <a:graphic>
          <a:graphicData uri="http://schemas.openxmlformats.org/drawingml/2006/table">
            <a:tbl>
              <a:tblPr/>
              <a:tblGrid>
                <a:gridCol w="648000"/>
                <a:gridCol w="432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Servidores públicos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73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31,579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29,004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34,050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11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 más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  Total 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6,089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17,824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38,043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84,182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79,411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78,024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87,625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94,276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3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2.19.3 Servidores públicos involucrados en la respuesta</a:t>
            </a:r>
          </a:p>
          <a:p>
            <a:pPr algn="ctr"/>
            <a:r>
              <a:rPr lang="es-MX" b="1" i="1" dirty="0" smtClean="0">
                <a:latin typeface="Calibri" pitchFamily="34" charset="0"/>
              </a:rPr>
              <a:t>(Promedio por Órgano de gobierno)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a 2014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19230" y="1118700"/>
            <a:ext cx="58817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servidores públicos involucrados por Órgano de Gobierno</a:t>
            </a:r>
            <a:endParaRPr lang="es-ES" sz="1100" b="1" dirty="0" smtClean="0">
              <a:latin typeface="Calibri" pitchFamily="34" charset="0"/>
            </a:endParaRPr>
          </a:p>
          <a:p>
            <a:pPr algn="ctr"/>
            <a:r>
              <a:rPr lang="es-MX" sz="1100" b="1" i="1" dirty="0" smtClean="0">
                <a:latin typeface="Calibri" pitchFamily="34" charset="0"/>
              </a:rPr>
              <a:t>(Sólo solicitudes “Tramitadas y atendidas”)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59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52308"/>
              </p:ext>
            </p:extLst>
          </p:nvPr>
        </p:nvGraphicFramePr>
        <p:xfrm>
          <a:off x="129276" y="1834744"/>
          <a:ext cx="8877881" cy="4320000"/>
        </p:xfrm>
        <a:graphic>
          <a:graphicData uri="http://schemas.openxmlformats.org/drawingml/2006/table">
            <a:tbl>
              <a:tblPr/>
              <a:tblGrid>
                <a:gridCol w="152363"/>
                <a:gridCol w="1273518"/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</a:tblGrid>
              <a:tr h="36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Órgano de </a:t>
                      </a: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gobierno 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Ejecutivo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tabLst>
                          <a:tab pos="1165225" algn="l"/>
                        </a:tabLst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Administración</a:t>
                      </a:r>
                    </a:p>
                    <a:p>
                      <a:pPr algn="l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Pública Central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Desconcentrados y Paraestatales </a:t>
                      </a:r>
                      <a:r>
                        <a:rPr lang="es-ES" sz="1100" b="1" i="1" u="none" strike="noStrike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Delegaciones </a:t>
                      </a:r>
                    </a:p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Políticas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Judicial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Legislativo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Autónomo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Partidos</a:t>
                      </a:r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Políticos en el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Distrito Federal</a:t>
                      </a:r>
                      <a:endParaRPr kumimoji="0" lang="es-ES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2.3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3.1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2.9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2.9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2.9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5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680964" y="2332037"/>
            <a:ext cx="7762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prstClr val="black"/>
                </a:solidFill>
                <a:latin typeface="Calibri" pitchFamily="34" charset="0"/>
              </a:rPr>
              <a:t>1. Total de solicitudes</a:t>
            </a:r>
          </a:p>
          <a:p>
            <a:pPr algn="ctr"/>
            <a:endParaRPr lang="es-MX" sz="16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s-MX" sz="16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s-MX" sz="1600" b="1" i="1" dirty="0" smtClean="0">
                <a:solidFill>
                  <a:prstClr val="black"/>
                </a:solidFill>
                <a:latin typeface="Calibri" pitchFamily="34" charset="0"/>
              </a:rPr>
              <a:t>(Solicitudes de Información Pública y de Datos Personales)</a:t>
            </a:r>
            <a:endParaRPr lang="es-ES" sz="1200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04862" y="1919624"/>
            <a:ext cx="7139038" cy="29546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MX" sz="3600" b="1" dirty="0" smtClean="0">
                <a:latin typeface="Calibri" pitchFamily="34" charset="0"/>
              </a:rPr>
              <a:t>3. Perfil sociodemográfico de los solicitantes</a:t>
            </a:r>
          </a:p>
          <a:p>
            <a:pPr algn="ctr"/>
            <a:endParaRPr lang="es-MX" sz="3600" b="1" dirty="0" smtClean="0">
              <a:latin typeface="Calibri" pitchFamily="34" charset="0"/>
            </a:endParaRPr>
          </a:p>
          <a:p>
            <a:pPr algn="ctr"/>
            <a:endParaRPr lang="es-MX" sz="3600" b="1" dirty="0" smtClean="0">
              <a:latin typeface="Calibri" pitchFamily="34" charset="0"/>
            </a:endParaRPr>
          </a:p>
          <a:p>
            <a:pPr algn="just"/>
            <a:r>
              <a:rPr lang="es-MX" sz="1400" b="1" i="1" dirty="0" smtClean="0">
                <a:latin typeface="Calibri" pitchFamily="34" charset="0"/>
              </a:rPr>
              <a:t>La información relativa al perfil del solicitante no corresponde con el total de solicitudes recibidas debido a que se trata de información proporcionada de manera opcional por el solicitante</a:t>
            </a:r>
            <a:endParaRPr lang="es-E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/>
              <a:t>Sociodemográficos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</a:t>
            </a:r>
            <a:r>
              <a:rPr lang="es-MX" sz="1400" b="1" i="1" dirty="0">
                <a:latin typeface="Calibri" pitchFamily="34" charset="0"/>
              </a:rPr>
              <a:t>a </a:t>
            </a:r>
            <a:r>
              <a:rPr lang="es-MX" sz="1400" b="1" i="1" dirty="0" smtClean="0">
                <a:latin typeface="Calibri" pitchFamily="34" charset="0"/>
              </a:rPr>
              <a:t>2014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61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791631946"/>
              </p:ext>
            </p:extLst>
          </p:nvPr>
        </p:nvGraphicFramePr>
        <p:xfrm>
          <a:off x="323528" y="1700808"/>
          <a:ext cx="84969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9 CuadroTexto"/>
          <p:cNvSpPr txBox="1"/>
          <p:nvPr/>
        </p:nvSpPr>
        <p:spPr>
          <a:xfrm>
            <a:off x="1236932" y="1279793"/>
            <a:ext cx="6621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200" b="1" u="sng" dirty="0" smtClean="0">
                <a:latin typeface="Calibri" pitchFamily="34" charset="0"/>
              </a:rPr>
              <a:t>Género</a:t>
            </a:r>
            <a:endParaRPr lang="es-ES" sz="1200" b="1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62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321115"/>
              </p:ext>
            </p:extLst>
          </p:nvPr>
        </p:nvGraphicFramePr>
        <p:xfrm>
          <a:off x="777348" y="1582362"/>
          <a:ext cx="7596000" cy="44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972000"/>
              </a:tblGrid>
              <a:tr h="396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Grupos de edad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Hasta 19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20 a 29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30 a 39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40 a 49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50 a 59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60 a 69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o más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5,049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6,072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8,769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7,796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8,602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 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SIP 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9352" marT="9352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104,308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5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/>
              <a:t>Sociodemográficos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</a:t>
            </a:r>
            <a:r>
              <a:rPr lang="es-MX" sz="1400" b="1" i="1" dirty="0">
                <a:latin typeface="Calibri" pitchFamily="34" charset="0"/>
              </a:rPr>
              <a:t>a </a:t>
            </a:r>
            <a:r>
              <a:rPr lang="es-MX" sz="1400" b="1" i="1" dirty="0" smtClean="0">
                <a:latin typeface="Calibri" pitchFamily="34" charset="0"/>
              </a:rPr>
              <a:t>2014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63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32209"/>
              </p:ext>
            </p:extLst>
          </p:nvPr>
        </p:nvGraphicFramePr>
        <p:xfrm>
          <a:off x="777348" y="1809272"/>
          <a:ext cx="7596000" cy="40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972000"/>
              </a:tblGrid>
              <a:tr h="396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Escolaridad del solicitante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estudios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Secundaria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Bachillerato o carrera técnica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Maestría o doctorado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5,237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6,421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9,483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8,750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9,284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 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SIP 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9352" marT="9352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104,308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7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/>
              <a:t>Sociodemográficos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</a:t>
            </a:r>
            <a:r>
              <a:rPr lang="es-MX" sz="1400" b="1" i="1" dirty="0">
                <a:latin typeface="Calibri" pitchFamily="34" charset="0"/>
              </a:rPr>
              <a:t>a </a:t>
            </a:r>
            <a:r>
              <a:rPr lang="es-MX" sz="1400" b="1" i="1" dirty="0" smtClean="0">
                <a:latin typeface="Calibri" pitchFamily="34" charset="0"/>
              </a:rPr>
              <a:t>2014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64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963528"/>
              </p:ext>
            </p:extLst>
          </p:nvPr>
        </p:nvGraphicFramePr>
        <p:xfrm>
          <a:off x="777348" y="1074508"/>
          <a:ext cx="7596000" cy="565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972000"/>
              </a:tblGrid>
              <a:tr h="396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Escolaridad del solicitante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Empresario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Medios </a:t>
                      </a:r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de</a:t>
                      </a:r>
                    </a:p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comunicación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Comerciante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Servidor</a:t>
                      </a:r>
                    </a:p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público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ONG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Académico </a:t>
                      </a:r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</a:p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estudiante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Empleado </a:t>
                      </a:r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</a:t>
                      </a:r>
                    </a:p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obrero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Asociación</a:t>
                      </a:r>
                    </a:p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política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Hogar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Otro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Total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1,501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2,446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7,893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9,144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7,891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8,378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8,616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Total SIP 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104,308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7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/>
              <a:t>Sociodemográficos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</a:t>
            </a:r>
            <a:r>
              <a:rPr lang="es-MX" sz="1400" b="1" i="1" dirty="0">
                <a:latin typeface="Calibri" pitchFamily="34" charset="0"/>
              </a:rPr>
              <a:t>a </a:t>
            </a:r>
            <a:r>
              <a:rPr lang="es-MX" sz="1400" b="1" i="1" dirty="0" smtClean="0">
                <a:latin typeface="Calibri" pitchFamily="34" charset="0"/>
              </a:rPr>
              <a:t>2014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>
          <a:xfrm>
            <a:off x="2438418" y="2876548"/>
            <a:ext cx="35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30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433654" y="3209150"/>
            <a:ext cx="42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127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433623" y="3537769"/>
            <a:ext cx="35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31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428860" y="3871917"/>
            <a:ext cx="35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49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386000" y="4210055"/>
            <a:ext cx="357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  <a:latin typeface="Calibri" pitchFamily="34" charset="0"/>
              </a:rPr>
              <a:t>15</a:t>
            </a:r>
            <a:endParaRPr lang="es-ES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433623" y="4533138"/>
            <a:ext cx="42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133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433623" y="4866513"/>
            <a:ext cx="42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75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390788" y="5540233"/>
            <a:ext cx="357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  <a:latin typeface="Calibri" pitchFamily="34" charset="0"/>
              </a:rPr>
              <a:t>15</a:t>
            </a:r>
            <a:endParaRPr lang="es-ES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428860" y="5861882"/>
            <a:ext cx="42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571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65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05681"/>
              </p:ext>
            </p:extLst>
          </p:nvPr>
        </p:nvGraphicFramePr>
        <p:xfrm>
          <a:off x="1529914" y="1157402"/>
          <a:ext cx="6084000" cy="5492080"/>
        </p:xfrm>
        <a:graphic>
          <a:graphicData uri="http://schemas.openxmlformats.org/drawingml/2006/table">
            <a:tbl>
              <a:tblPr/>
              <a:tblGrid>
                <a:gridCol w="1260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792000"/>
              </a:tblGrid>
              <a:tr h="1069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Estado de la República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1069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</a:t>
                      </a:r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Aguascalientes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Baja California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Baja California Sur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Campeche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Coahuila de Zaragoza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Colima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Chiapas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Chihuahua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Distrito Federal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Durango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Guanajuato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Guerrero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Hidalgo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Jalisco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Estado de México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Michoacán de Ocampo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Morelos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Nayarit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Nuevo León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Oaxaca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Puebla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Querétaro de Arteaga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Quintana Roo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San Luis Potosí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Sinaloa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Sonora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Tabasco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Tamaulipas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Tlaxcala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Veracruz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Yucatán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Zacatecas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Otro país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14,427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7,766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7,034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7,701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algn="l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SIP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104,308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14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/>
              <a:t>Sociodemográficos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</a:t>
            </a:r>
            <a:r>
              <a:rPr lang="es-MX" sz="1400" b="1" i="1" dirty="0">
                <a:latin typeface="Calibri" pitchFamily="34" charset="0"/>
              </a:rPr>
              <a:t>a </a:t>
            </a:r>
            <a:r>
              <a:rPr lang="es-MX" sz="1400" b="1" i="1" dirty="0" smtClean="0">
                <a:latin typeface="Calibri" pitchFamily="34" charset="0"/>
              </a:rPr>
              <a:t>2014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66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 smtClean="0">
                <a:latin typeface="Calibri" pitchFamily="34" charset="0"/>
              </a:rPr>
              <a:t>Actualización de la información</a:t>
            </a:r>
            <a:endParaRPr lang="es-ES" b="1" dirty="0">
              <a:latin typeface="Calibri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11760" y="2413338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333333"/>
                </a:solidFill>
                <a:latin typeface="Arial" panose="020B0604020202020204" pitchFamily="34" charset="0"/>
              </a:rPr>
              <a:t>Unidad Administrativa responsable de emitir la información</a:t>
            </a:r>
            <a:r>
              <a:rPr lang="es-MX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pPr algn="ctr"/>
            <a:r>
              <a:rPr lang="es-MX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Dirección </a:t>
            </a:r>
            <a:r>
              <a:rPr lang="es-MX" b="1" dirty="0">
                <a:solidFill>
                  <a:srgbClr val="333333"/>
                </a:solidFill>
                <a:latin typeface="Arial" panose="020B0604020202020204" pitchFamily="34" charset="0"/>
              </a:rPr>
              <a:t>de Evaluación y </a:t>
            </a:r>
            <a:r>
              <a:rPr lang="es-MX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Estudios</a:t>
            </a:r>
          </a:p>
          <a:p>
            <a:pPr algn="ctr"/>
            <a:r>
              <a:rPr lang="es-MX" b="1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es-MX" b="1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es-MX" b="1" dirty="0">
                <a:solidFill>
                  <a:srgbClr val="333333"/>
                </a:solidFill>
                <a:latin typeface="Arial" panose="020B0604020202020204" pitchFamily="34" charset="0"/>
              </a:rPr>
              <a:t>Fecha de actualización</a:t>
            </a:r>
            <a:r>
              <a:rPr lang="es-MX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pPr algn="ctr"/>
            <a:r>
              <a:rPr lang="es-MX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31 </a:t>
            </a:r>
            <a:r>
              <a:rPr lang="es-MX" b="1" dirty="0">
                <a:solidFill>
                  <a:srgbClr val="333333"/>
                </a:solidFill>
                <a:latin typeface="Arial" panose="020B0604020202020204" pitchFamily="34" charset="0"/>
              </a:rPr>
              <a:t>de </a:t>
            </a:r>
            <a:r>
              <a:rPr lang="es-MX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diciembre de 2014</a:t>
            </a:r>
          </a:p>
          <a:p>
            <a:pPr algn="ctr"/>
            <a:endParaRPr lang="es-MX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s-MX" b="1" dirty="0">
                <a:solidFill>
                  <a:srgbClr val="333333"/>
                </a:solidFill>
                <a:latin typeface="Arial" panose="020B0604020202020204" pitchFamily="34" charset="0"/>
              </a:rPr>
              <a:t>Fecha de validación</a:t>
            </a:r>
            <a:r>
              <a:rPr lang="es-MX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pPr algn="ctr"/>
            <a:r>
              <a:rPr lang="es-MX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16 </a:t>
            </a:r>
            <a:r>
              <a:rPr lang="es-MX" b="1" dirty="0">
                <a:solidFill>
                  <a:srgbClr val="333333"/>
                </a:solidFill>
                <a:latin typeface="Arial" panose="020B0604020202020204" pitchFamily="34" charset="0"/>
              </a:rPr>
              <a:t>de </a:t>
            </a:r>
            <a:r>
              <a:rPr lang="es-MX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febrero de 2015</a:t>
            </a:r>
            <a:endParaRPr lang="es-MX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Nota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7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4918" y="1146517"/>
            <a:ext cx="8516440" cy="55092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s-MX" sz="1100" b="1" dirty="0">
                <a:latin typeface="Calibri" pitchFamily="34" charset="0"/>
                <a:cs typeface="Calibri" pitchFamily="34" charset="0"/>
              </a:rPr>
              <a:t>Para el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ejercicio 2014,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el total de solicitudes fue de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111,964,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las cuales se distribuyen de la siguiente manera: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104,308 corresponden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a solicitudes de información pública y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7,656 a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solicitudes de datos personales, ambas capturadas por los Entes Obligados en el </a:t>
            </a:r>
            <a:r>
              <a:rPr lang="es-MX" sz="110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Sistema de Captura de Reportes Estadísticos de Solicitudes de Información (SICRESI</a:t>
            </a:r>
            <a:r>
              <a:rPr lang="es-MX" sz="110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)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s-MX" sz="11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En el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ejercicio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2013, el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total de solicitudes fue de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103,470, las cuales se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distribuyen de la siguiente manera: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97,376 corresponden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a solicitudes de información pública y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6,094 a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solicitudes de datos personales, ambas capturadas por los Entes Obligados en el </a:t>
            </a:r>
            <a:r>
              <a:rPr lang="es-MX" sz="110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Sistema de Captura de Reportes Estadísticos de Solicitudes de Información (SICRESI</a:t>
            </a:r>
            <a:r>
              <a:rPr lang="es-MX" sz="110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)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s-MX" sz="11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El Consejo Económico y Social de la Ciudad de </a:t>
            </a:r>
            <a:r>
              <a:rPr lang="es-MX" sz="11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México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 y el Fideicomiso Fondo de Apoyo a la Educación y el Empleo de las y los Jóvenes del Distrito Federal no presentaron su informe estadístico de solicitudes de información pública y de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datos personales.</a:t>
            </a:r>
            <a:endParaRPr lang="es-MX" sz="1100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1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En el 2012, el total de solicitudes fue de 91,576, mismas que se distribuyen de la siguiente manera: 86,341 corresponden a solicitudes de información pública y 5,235 a solicitudes de datos personales, ambas capturadas por los Entes Obligados en el </a:t>
            </a:r>
            <a:r>
              <a:rPr lang="es-MX" sz="110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SICRESI;</a:t>
            </a:r>
            <a:r>
              <a:rPr lang="es-MX" sz="11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el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Fideicomiso Central de Abasto de la Ciudad de México y el Fideicomiso Fondo de Apoyo a la Educación y el Empleo de las y los Jóvenes del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Distrito Federal no presentaron su informe estadístico de solicitudes de información pública y de datos personales.</a:t>
            </a:r>
          </a:p>
          <a:p>
            <a:pPr algn="just"/>
            <a:endParaRPr lang="es-MX" sz="11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En el año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2011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el total de solicitudes fue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94,048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y está compuesto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por: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89,610 solicitudes de información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pública y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4,288 solicitudes de datos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personales, ambas capturadas por los Entes Obligados en el </a:t>
            </a:r>
            <a:r>
              <a:rPr lang="es-MX" sz="110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SICRESI,</a:t>
            </a:r>
            <a:r>
              <a:rPr lang="es-MX" sz="11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más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150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solicitudes del Fideicomiso Central de Abasto de la Ciudad de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México. El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total de solicitudes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correspondientes al Fideicomiso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se consultó en el Sistema de Reportes Estadísticos INFOMEX II ya que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dicho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Ente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 no capturó sus solicitudes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en el </a:t>
            </a:r>
            <a:r>
              <a:rPr lang="es-MX" sz="110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s-MX" sz="1100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1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Para 2010, la cifra fue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89,571,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y está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compuesta por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86,249 solicitudes de información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pública y 3,128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solicitudes de datos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personales, además de 194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solicitudes del Fideicomiso Central de Abasto de la Ciudad de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México. El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total de solicitudes del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Fideicomiso se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consultó el Sistema de Reportes Estadísticos INFOMEX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II,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ya que dicho Ente público no entregó su informe estadístico de solicitudes de información pública y de datos personales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de 2010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. </a:t>
            </a:r>
            <a:endParaRPr lang="es-MX" sz="11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1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100" b="1" dirty="0">
                <a:latin typeface="Calibri" pitchFamily="34" charset="0"/>
                <a:cs typeface="Calibri" pitchFamily="34" charset="0"/>
              </a:rPr>
              <a:t>Para el año 2009,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el total de solicitudes fue de 96,233 y está compuesto por: 91,523 solicitudes de información pública y 2,640 solicitudes de datos personales; completan la cifra 390 solicitudes del Fideicomiso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Central de Abasto de la Ciudad de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México; 345 solicitudes del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Fideicomiso Museo del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Estanquillo;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830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solicitudes de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la Delegación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Xochimilco (correspondientes al cuarto trimestre de 2009) y 505 solicitudes de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la Universidad Autónoma de la Ciudad de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México. Los datos para estos Entes Obligados se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tomaron del Sistema de Reportes Estadísticos INFOMEX II, ya que dichos Entes públicos NO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presentaron o presentaron incompleto (Delegación Xochimilco) su </a:t>
            </a:r>
            <a:r>
              <a:rPr lang="es-MX" sz="1100" b="1" dirty="0">
                <a:latin typeface="Calibri" pitchFamily="34" charset="0"/>
                <a:cs typeface="Calibri" pitchFamily="34" charset="0"/>
              </a:rPr>
              <a:t>informe estadístico de solicitudes de información pública y de datos personales </a:t>
            </a:r>
            <a:r>
              <a:rPr lang="es-MX" sz="1100" b="1" dirty="0" smtClean="0">
                <a:latin typeface="Calibri" pitchFamily="34" charset="0"/>
                <a:cs typeface="Calibri" pitchFamily="34" charset="0"/>
              </a:rPr>
              <a:t>2009.</a:t>
            </a:r>
            <a:endParaRPr lang="es-MX" sz="11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1700233" y="1268760"/>
            <a:ext cx="572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Total de solicitudes, 2004-2014: 660,715</a:t>
            </a:r>
            <a:endParaRPr lang="es-MX" sz="1100" b="1" dirty="0">
              <a:latin typeface="Calibri" pitchFamily="34" charset="0"/>
            </a:endParaRPr>
          </a:p>
        </p:txBody>
      </p:sp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2599907637"/>
              </p:ext>
            </p:extLst>
          </p:nvPr>
        </p:nvGraphicFramePr>
        <p:xfrm>
          <a:off x="146854" y="1844824"/>
          <a:ext cx="8856984" cy="412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164414" y="6047548"/>
            <a:ext cx="888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2006-2007: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187.6%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974080" y="6043354"/>
            <a:ext cx="828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2007-2008: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116.2%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1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3966" y="6439217"/>
            <a:ext cx="441297" cy="365125"/>
          </a:xfrm>
        </p:spPr>
        <p:txBody>
          <a:bodyPr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8</a:t>
            </a:fld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736368" y="6043354"/>
            <a:ext cx="879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2008-2009: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133.8%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6168" y="85702"/>
            <a:ext cx="8534432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1.1 Total de solicitudes a los Entes obligados del Distrito Federal</a:t>
            </a:r>
          </a:p>
          <a:p>
            <a:pPr algn="ctr"/>
            <a:r>
              <a:rPr lang="es-MX" b="1" dirty="0" smtClean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2004 a </a:t>
            </a:r>
            <a:r>
              <a:rPr lang="es-MX" sz="1400" b="1" i="1" dirty="0" smtClean="0">
                <a:latin typeface="Calibri" pitchFamily="34" charset="0"/>
              </a:rPr>
              <a:t>2014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22446" y="6039160"/>
            <a:ext cx="805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 2004-2005: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63.6%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376520" y="6043354"/>
            <a:ext cx="902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2005-2006: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51.9%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499992" y="6043354"/>
            <a:ext cx="910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2009-2010: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-6.9%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331430" y="6043354"/>
            <a:ext cx="877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2010-2011: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5.0%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3" name="18 CuadroTexto"/>
          <p:cNvSpPr txBox="1"/>
          <p:nvPr/>
        </p:nvSpPr>
        <p:spPr>
          <a:xfrm>
            <a:off x="6095054" y="6043354"/>
            <a:ext cx="877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2011-2012: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-2.6%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5597690" y="5135420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6396009" y="5138666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lecha derecha 21"/>
          <p:cNvSpPr/>
          <p:nvPr/>
        </p:nvSpPr>
        <p:spPr>
          <a:xfrm rot="2460000">
            <a:off x="6495729" y="5222343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lecha derecha 24"/>
          <p:cNvSpPr/>
          <p:nvPr/>
        </p:nvSpPr>
        <p:spPr>
          <a:xfrm rot="18720000">
            <a:off x="5685753" y="5217914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/>
          <p:cNvSpPr/>
          <p:nvPr/>
        </p:nvSpPr>
        <p:spPr>
          <a:xfrm>
            <a:off x="882014" y="5145390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Flecha derecha 26"/>
          <p:cNvSpPr/>
          <p:nvPr/>
        </p:nvSpPr>
        <p:spPr>
          <a:xfrm rot="18720000">
            <a:off x="970077" y="5227884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/>
          <p:cNvSpPr/>
          <p:nvPr/>
        </p:nvSpPr>
        <p:spPr>
          <a:xfrm>
            <a:off x="1678328" y="5141196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Flecha derecha 28"/>
          <p:cNvSpPr/>
          <p:nvPr/>
        </p:nvSpPr>
        <p:spPr>
          <a:xfrm rot="18720000">
            <a:off x="1766391" y="5223690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/>
          <p:cNvSpPr/>
          <p:nvPr/>
        </p:nvSpPr>
        <p:spPr>
          <a:xfrm>
            <a:off x="2474642" y="5144564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Flecha derecha 30"/>
          <p:cNvSpPr/>
          <p:nvPr/>
        </p:nvSpPr>
        <p:spPr>
          <a:xfrm rot="18720000">
            <a:off x="2562705" y="5227058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/>
          <p:cNvSpPr/>
          <p:nvPr/>
        </p:nvSpPr>
        <p:spPr>
          <a:xfrm>
            <a:off x="3254084" y="5148331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Flecha derecha 32"/>
          <p:cNvSpPr/>
          <p:nvPr/>
        </p:nvSpPr>
        <p:spPr>
          <a:xfrm rot="18720000">
            <a:off x="3342147" y="5230825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Elipse 33"/>
          <p:cNvSpPr/>
          <p:nvPr/>
        </p:nvSpPr>
        <p:spPr>
          <a:xfrm>
            <a:off x="4027888" y="5138762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Flecha derecha 34"/>
          <p:cNvSpPr/>
          <p:nvPr/>
        </p:nvSpPr>
        <p:spPr>
          <a:xfrm rot="18720000">
            <a:off x="4115951" y="5221256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Elipse 35"/>
          <p:cNvSpPr/>
          <p:nvPr/>
        </p:nvSpPr>
        <p:spPr>
          <a:xfrm>
            <a:off x="4809796" y="5138762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Flecha derecha 36"/>
          <p:cNvSpPr/>
          <p:nvPr/>
        </p:nvSpPr>
        <p:spPr>
          <a:xfrm rot="2460000">
            <a:off x="4909516" y="5222439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Elipse 37"/>
          <p:cNvSpPr/>
          <p:nvPr/>
        </p:nvSpPr>
        <p:spPr>
          <a:xfrm>
            <a:off x="7168514" y="5146306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Flecha derecha 38"/>
          <p:cNvSpPr/>
          <p:nvPr/>
        </p:nvSpPr>
        <p:spPr>
          <a:xfrm rot="18720000">
            <a:off x="7256577" y="5228800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18 CuadroTexto"/>
          <p:cNvSpPr txBox="1"/>
          <p:nvPr/>
        </p:nvSpPr>
        <p:spPr>
          <a:xfrm>
            <a:off x="6891042" y="6043060"/>
            <a:ext cx="877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2012-2013: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13.0%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7956408" y="5146306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Flecha derecha 41"/>
          <p:cNvSpPr/>
          <p:nvPr/>
        </p:nvSpPr>
        <p:spPr>
          <a:xfrm rot="18720000">
            <a:off x="8044471" y="5228800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18 CuadroTexto"/>
          <p:cNvSpPr txBox="1"/>
          <p:nvPr/>
        </p:nvSpPr>
        <p:spPr>
          <a:xfrm>
            <a:off x="7664953" y="6042639"/>
            <a:ext cx="877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2013-2014: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8.2%</a:t>
            </a:r>
            <a:endParaRPr lang="es-E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1.2 Total de solicitudes por año y mes</a:t>
            </a:r>
          </a:p>
          <a:p>
            <a:pPr algn="ctr"/>
            <a:r>
              <a:rPr lang="es-MX" b="1" dirty="0" smtClean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</a:t>
            </a:r>
            <a:r>
              <a:rPr lang="es-MX" sz="1400" b="1" i="1" dirty="0">
                <a:latin typeface="Calibri" pitchFamily="34" charset="0"/>
              </a:rPr>
              <a:t>a </a:t>
            </a:r>
            <a:r>
              <a:rPr lang="es-MX" sz="1400" b="1" i="1" dirty="0" smtClean="0">
                <a:latin typeface="Calibri" pitchFamily="34" charset="0"/>
              </a:rPr>
              <a:t>2014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9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00233" y="1268760"/>
            <a:ext cx="572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Total de solicitudes, 2006-2014: 653,691</a:t>
            </a:r>
            <a:endParaRPr lang="es-MX" sz="1100" b="1" dirty="0">
              <a:latin typeface="Calibri" pitchFamily="34" charset="0"/>
            </a:endParaRPr>
          </a:p>
        </p:txBody>
      </p:sp>
      <p:graphicFrame>
        <p:nvGraphicFramePr>
          <p:cNvPr id="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612525"/>
              </p:ext>
            </p:extLst>
          </p:nvPr>
        </p:nvGraphicFramePr>
        <p:xfrm>
          <a:off x="214313" y="1530369"/>
          <a:ext cx="8715375" cy="5138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5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6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7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20419</TotalTime>
  <Words>11784</Words>
  <Application>Microsoft Office PowerPoint</Application>
  <PresentationFormat>Presentación en pantalla (4:3)</PresentationFormat>
  <Paragraphs>6474</Paragraphs>
  <Slides>66</Slides>
  <Notes>50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66</vt:i4>
      </vt:variant>
    </vt:vector>
  </HeadingPairs>
  <TitlesOfParts>
    <vt:vector size="76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Concurrencia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David Mondragón Centeno</dc:creator>
  <cp:lastModifiedBy>José Cano</cp:lastModifiedBy>
  <cp:revision>3476</cp:revision>
  <cp:lastPrinted>2015-02-05T03:29:40Z</cp:lastPrinted>
  <dcterms:created xsi:type="dcterms:W3CDTF">2007-08-06T19:42:12Z</dcterms:created>
  <dcterms:modified xsi:type="dcterms:W3CDTF">2015-02-10T00:54:14Z</dcterms:modified>
</cp:coreProperties>
</file>