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5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theme/themeOverride6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4.xml" ContentType="application/vnd.openxmlformats-officedocument.drawingml.chart+xml"/>
  <Override PartName="/ppt/notesSlides/notesSlide22.xml" ContentType="application/vnd.openxmlformats-officedocument.presentationml.notesSlide+xml"/>
  <Override PartName="/ppt/charts/chart5.xml" ContentType="application/vnd.openxmlformats-officedocument.drawingml.chart+xml"/>
  <Override PartName="/ppt/notesSlides/notesSlide23.xml" ContentType="application/vnd.openxmlformats-officedocument.presentationml.notesSlide+xml"/>
  <Override PartName="/ppt/charts/chart6.xml" ContentType="application/vnd.openxmlformats-officedocument.drawingml.chart+xml"/>
  <Override PartName="/ppt/notesSlides/notesSlide24.xml" ContentType="application/vnd.openxmlformats-officedocument.presentationml.notesSlide+xml"/>
  <Override PartName="/ppt/charts/chart7.xml" ContentType="application/vnd.openxmlformats-officedocument.drawingml.chart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charts/chart10.xml" ContentType="application/vnd.openxmlformats-officedocument.drawingml.chart+xml"/>
  <Override PartName="/ppt/theme/themeOverride9.xml" ContentType="application/vnd.openxmlformats-officedocument.themeOverride+xml"/>
  <Override PartName="/ppt/charts/chart11.xml" ContentType="application/vnd.openxmlformats-officedocument.drawingml.chart+xml"/>
  <Override PartName="/ppt/theme/themeOverride10.xml" ContentType="application/vnd.openxmlformats-officedocument.themeOverride+xml"/>
  <Override PartName="/ppt/charts/chart12.xml" ContentType="application/vnd.openxmlformats-officedocument.drawingml.chart+xml"/>
  <Override PartName="/ppt/theme/themeOverride11.xml" ContentType="application/vnd.openxmlformats-officedocument.themeOverride+xml"/>
  <Override PartName="/ppt/charts/chart13.xml" ContentType="application/vnd.openxmlformats-officedocument.drawingml.chart+xml"/>
  <Override PartName="/ppt/theme/themeOverride12.xml" ContentType="application/vnd.openxmlformats-officedocument.themeOverride+xml"/>
  <Override PartName="/ppt/charts/chart14.xml" ContentType="application/vnd.openxmlformats-officedocument.drawingml.chart+xml"/>
  <Override PartName="/ppt/theme/themeOverride13.xml" ContentType="application/vnd.openxmlformats-officedocument.themeOverride+xml"/>
  <Override PartName="/ppt/charts/chart15.xml" ContentType="application/vnd.openxmlformats-officedocument.drawingml.chart+xml"/>
  <Override PartName="/ppt/theme/themeOverride14.xml" ContentType="application/vnd.openxmlformats-officedocument.themeOverr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16.xml" ContentType="application/vnd.openxmlformats-officedocument.drawingml.chart+xml"/>
  <Override PartName="/ppt/notesSlides/notesSlide29.xml" ContentType="application/vnd.openxmlformats-officedocument.presentationml.notesSlide+xml"/>
  <Override PartName="/ppt/charts/chart17.xml" ContentType="application/vnd.openxmlformats-officedocument.drawingml.chart+xml"/>
  <Override PartName="/ppt/notesSlides/notesSlide30.xml" ContentType="application/vnd.openxmlformats-officedocument.presentationml.notesSlide+xml"/>
  <Override PartName="/ppt/charts/chart18.xml" ContentType="application/vnd.openxmlformats-officedocument.drawingml.chart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19.xml" ContentType="application/vnd.openxmlformats-officedocument.drawingml.chart+xml"/>
  <Override PartName="/ppt/notesSlides/notesSlide33.xml" ContentType="application/vnd.openxmlformats-officedocument.presentationml.notesSlide+xml"/>
  <Override PartName="/ppt/charts/chart20.xml" ContentType="application/vnd.openxmlformats-officedocument.drawingml.chart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rts/chart21.xml" ContentType="application/vnd.openxmlformats-officedocument.drawingml.chart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charts/chart22.xml" ContentType="application/vnd.openxmlformats-officedocument.drawingml.chart+xml"/>
  <Override PartName="/ppt/notesSlides/notesSlide38.xml" ContentType="application/vnd.openxmlformats-officedocument.presentationml.notesSlide+xml"/>
  <Override PartName="/ppt/charts/chart23.xml" ContentType="application/vnd.openxmlformats-officedocument.drawingml.chart+xml"/>
  <Override PartName="/ppt/theme/themeOverride15.xml" ContentType="application/vnd.openxmlformats-officedocument.themeOverride+xml"/>
  <Override PartName="/ppt/notesSlides/notesSlide39.xml" ContentType="application/vnd.openxmlformats-officedocument.presentationml.notesSlide+xml"/>
  <Override PartName="/ppt/charts/chart24.xml" ContentType="application/vnd.openxmlformats-officedocument.drawingml.chart+xml"/>
  <Override PartName="/ppt/notesSlides/notesSlide40.xml" ContentType="application/vnd.openxmlformats-officedocument.presentationml.notesSlide+xml"/>
  <Override PartName="/ppt/charts/chart25.xml" ContentType="application/vnd.openxmlformats-officedocument.drawingml.chart+xml"/>
  <Override PartName="/ppt/theme/themeOverride16.xml" ContentType="application/vnd.openxmlformats-officedocument.themeOverride+xml"/>
  <Override PartName="/ppt/notesSlides/notesSlide41.xml" ContentType="application/vnd.openxmlformats-officedocument.presentationml.notesSlide+xml"/>
  <Override PartName="/ppt/charts/chart26.xml" ContentType="application/vnd.openxmlformats-officedocument.drawingml.chart+xml"/>
  <Override PartName="/ppt/notesSlides/notesSlide42.xml" ContentType="application/vnd.openxmlformats-officedocument.presentationml.notesSlide+xml"/>
  <Override PartName="/ppt/charts/chart27.xml" ContentType="application/vnd.openxmlformats-officedocument.drawingml.chart+xml"/>
  <Override PartName="/ppt/theme/themeOverride17.xml" ContentType="application/vnd.openxmlformats-officedocument.themeOverride+xml"/>
  <Override PartName="/ppt/notesSlides/notesSlide43.xml" ContentType="application/vnd.openxmlformats-officedocument.presentationml.notesSlide+xml"/>
  <Override PartName="/ppt/charts/chart28.xml" ContentType="application/vnd.openxmlformats-officedocument.drawingml.chart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charts/chart29.xml" ContentType="application/vnd.openxmlformats-officedocument.drawingml.chart+xml"/>
  <Override PartName="/ppt/notesSlides/notesSlide47.xml" ContentType="application/vnd.openxmlformats-officedocument.presentationml.notesSlide+xml"/>
  <Override PartName="/ppt/charts/chart30.xml" ContentType="application/vnd.openxmlformats-officedocument.drawingml.chart+xml"/>
  <Override PartName="/ppt/notesSlides/notesSlide48.xml" ContentType="application/vnd.openxmlformats-officedocument.presentationml.notesSlide+xml"/>
  <Override PartName="/ppt/charts/chart31.xml" ContentType="application/vnd.openxmlformats-officedocument.drawingml.chart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charts/chart3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26" r:id="rId2"/>
    <p:sldMasterId id="2147483739" r:id="rId3"/>
  </p:sldMasterIdLst>
  <p:notesMasterIdLst>
    <p:notesMasterId r:id="rId69"/>
  </p:notesMasterIdLst>
  <p:handoutMasterIdLst>
    <p:handoutMasterId r:id="rId70"/>
  </p:handoutMasterIdLst>
  <p:sldIdLst>
    <p:sldId id="258" r:id="rId4"/>
    <p:sldId id="341" r:id="rId5"/>
    <p:sldId id="459" r:id="rId6"/>
    <p:sldId id="460" r:id="rId7"/>
    <p:sldId id="461" r:id="rId8"/>
    <p:sldId id="388" r:id="rId9"/>
    <p:sldId id="447" r:id="rId10"/>
    <p:sldId id="444" r:id="rId11"/>
    <p:sldId id="424" r:id="rId12"/>
    <p:sldId id="425" r:id="rId13"/>
    <p:sldId id="612" r:id="rId14"/>
    <p:sldId id="613" r:id="rId15"/>
    <p:sldId id="614" r:id="rId16"/>
    <p:sldId id="615" r:id="rId17"/>
    <p:sldId id="616" r:id="rId18"/>
    <p:sldId id="617" r:id="rId19"/>
    <p:sldId id="430" r:id="rId20"/>
    <p:sldId id="340" r:id="rId21"/>
    <p:sldId id="562" r:id="rId22"/>
    <p:sldId id="563" r:id="rId23"/>
    <p:sldId id="618" r:id="rId24"/>
    <p:sldId id="619" r:id="rId25"/>
    <p:sldId id="620" r:id="rId26"/>
    <p:sldId id="621" r:id="rId27"/>
    <p:sldId id="622" r:id="rId28"/>
    <p:sldId id="569" r:id="rId29"/>
    <p:sldId id="570" r:id="rId30"/>
    <p:sldId id="571" r:id="rId31"/>
    <p:sldId id="623" r:id="rId32"/>
    <p:sldId id="624" r:id="rId33"/>
    <p:sldId id="625" r:id="rId34"/>
    <p:sldId id="626" r:id="rId35"/>
    <p:sldId id="627" r:id="rId36"/>
    <p:sldId id="628" r:id="rId37"/>
    <p:sldId id="629" r:id="rId38"/>
    <p:sldId id="630" r:id="rId39"/>
    <p:sldId id="631" r:id="rId40"/>
    <p:sldId id="632" r:id="rId41"/>
    <p:sldId id="633" r:id="rId42"/>
    <p:sldId id="634" r:id="rId43"/>
    <p:sldId id="635" r:id="rId44"/>
    <p:sldId id="636" r:id="rId45"/>
    <p:sldId id="637" r:id="rId46"/>
    <p:sldId id="638" r:id="rId47"/>
    <p:sldId id="639" r:id="rId48"/>
    <p:sldId id="640" r:id="rId49"/>
    <p:sldId id="641" r:id="rId50"/>
    <p:sldId id="642" r:id="rId51"/>
    <p:sldId id="643" r:id="rId52"/>
    <p:sldId id="644" r:id="rId53"/>
    <p:sldId id="645" r:id="rId54"/>
    <p:sldId id="646" r:id="rId55"/>
    <p:sldId id="647" r:id="rId56"/>
    <p:sldId id="648" r:id="rId57"/>
    <p:sldId id="649" r:id="rId58"/>
    <p:sldId id="650" r:id="rId59"/>
    <p:sldId id="651" r:id="rId60"/>
    <p:sldId id="652" r:id="rId61"/>
    <p:sldId id="653" r:id="rId62"/>
    <p:sldId id="610" r:id="rId63"/>
    <p:sldId id="605" r:id="rId64"/>
    <p:sldId id="606" r:id="rId65"/>
    <p:sldId id="607" r:id="rId66"/>
    <p:sldId id="608" r:id="rId67"/>
    <p:sldId id="609" r:id="rId68"/>
  </p:sldIdLst>
  <p:sldSz cx="9144000" cy="6858000" type="screen4x3"/>
  <p:notesSz cx="6881813" cy="9296400"/>
  <p:defaultTextStyle>
    <a:defPPr>
      <a:defRPr lang="es-MX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33CCCC"/>
    <a:srgbClr val="996633"/>
    <a:srgbClr val="990033"/>
    <a:srgbClr val="FF99FF"/>
    <a:srgbClr val="F5F5F5"/>
    <a:srgbClr val="FF66CC"/>
    <a:srgbClr val="993300"/>
    <a:srgbClr val="CC0066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332" autoAdjust="0"/>
    <p:restoredTop sz="92888" autoAdjust="0"/>
  </p:normalViewPr>
  <p:slideViewPr>
    <p:cSldViewPr>
      <p:cViewPr varScale="1">
        <p:scale>
          <a:sx n="88" d="100"/>
          <a:sy n="88" d="100"/>
        </p:scale>
        <p:origin x="187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84"/>
      </p:cViewPr>
      <p:guideLst>
        <p:guide orient="horz" pos="2928"/>
        <p:guide pos="21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" Type="http://schemas.openxmlformats.org/officeDocument/2006/relationships/slide" Target="slides/slide4.xml"/><Relationship Id="rId71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.xlsx"/><Relationship Id="rId1" Type="http://schemas.openxmlformats.org/officeDocument/2006/relationships/themeOverride" Target="../theme/themeOverride5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0.xlsx"/><Relationship Id="rId1" Type="http://schemas.openxmlformats.org/officeDocument/2006/relationships/themeOverride" Target="../theme/themeOverride9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1.xlsx"/><Relationship Id="rId1" Type="http://schemas.openxmlformats.org/officeDocument/2006/relationships/themeOverride" Target="../theme/themeOverride10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2.xlsx"/><Relationship Id="rId1" Type="http://schemas.openxmlformats.org/officeDocument/2006/relationships/themeOverride" Target="../theme/themeOverride11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3.xlsx"/><Relationship Id="rId1" Type="http://schemas.openxmlformats.org/officeDocument/2006/relationships/themeOverride" Target="../theme/themeOverride12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4.xlsx"/><Relationship Id="rId1" Type="http://schemas.openxmlformats.org/officeDocument/2006/relationships/themeOverride" Target="../theme/themeOverride13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5.xlsx"/><Relationship Id="rId1" Type="http://schemas.openxmlformats.org/officeDocument/2006/relationships/themeOverride" Target="../theme/themeOverride14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.xlsx"/><Relationship Id="rId1" Type="http://schemas.openxmlformats.org/officeDocument/2006/relationships/themeOverride" Target="../theme/themeOverride6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2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3.xlsx"/><Relationship Id="rId1" Type="http://schemas.openxmlformats.org/officeDocument/2006/relationships/themeOverride" Target="../theme/themeOverride15.xm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4.xlsx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5.xlsx"/><Relationship Id="rId1" Type="http://schemas.openxmlformats.org/officeDocument/2006/relationships/themeOverride" Target="../theme/themeOverride16.xm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6.xlsx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7.xlsx"/><Relationship Id="rId1" Type="http://schemas.openxmlformats.org/officeDocument/2006/relationships/themeOverride" Target="../theme/themeOverride17.xm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1.xlsx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8.xlsx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9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1228988825142115E-2"/>
          <c:y val="6.5743672712394952E-2"/>
          <c:w val="0.97652304667141776"/>
          <c:h val="0.82858996641514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Solicitudes</c:v>
                </c:pt>
              </c:strCache>
            </c:strRef>
          </c:tx>
          <c:spPr>
            <a:solidFill>
              <a:srgbClr val="00808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T/>
              <a:bevelB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soft" dir="t"/>
              </a:scene3d>
              <a:sp3d>
                <a:bevelT/>
                <a:bevelB/>
              </a:sp3d>
            </c:spPr>
          </c:dPt>
          <c:dPt>
            <c:idx val="1"/>
            <c:invertIfNegative val="0"/>
            <c:bubble3D val="0"/>
            <c:spPr>
              <a:solidFill>
                <a:srgbClr val="00CC66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soft" dir="t"/>
              </a:scene3d>
              <a:sp3d>
                <a:bevelT/>
                <a:bevelB/>
              </a:sp3d>
            </c:spPr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soft" dir="t"/>
              </a:scene3d>
              <a:sp3d>
                <a:bevelT/>
                <a:bevelB/>
              </a:sp3d>
            </c:spPr>
          </c:dPt>
          <c:dPt>
            <c:idx val="3"/>
            <c:invertIfNegative val="0"/>
            <c:bubble3D val="0"/>
            <c:spPr>
              <a:solidFill>
                <a:srgbClr val="EB641B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soft" dir="t"/>
              </a:scene3d>
              <a:sp3d>
                <a:bevelT/>
                <a:bevelB/>
              </a:sp3d>
            </c:spPr>
          </c:dPt>
          <c:dPt>
            <c:idx val="5"/>
            <c:invertIfNegative val="0"/>
            <c:bubble3D val="0"/>
            <c:spPr>
              <a:solidFill>
                <a:srgbClr val="33CCCC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soft" dir="t"/>
              </a:scene3d>
              <a:sp3d>
                <a:bevelT/>
                <a:bevelB/>
              </a:sp3d>
            </c:spPr>
          </c:dPt>
          <c:dPt>
            <c:idx val="6"/>
            <c:invertIfNegative val="0"/>
            <c:bubble3D val="0"/>
            <c:spPr>
              <a:solidFill>
                <a:srgbClr val="996633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soft" dir="t"/>
              </a:scene3d>
              <a:sp3d>
                <a:bevelT/>
                <a:bevelB/>
              </a:sp3d>
            </c:spPr>
          </c:dPt>
          <c:dPt>
            <c:idx val="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soft" dir="t"/>
              </a:scene3d>
              <a:sp3d>
                <a:bevelT/>
                <a:bevelB/>
              </a:sp3d>
            </c:spPr>
          </c:dPt>
          <c:dPt>
            <c:idx val="8"/>
            <c:invertIfNegative val="0"/>
            <c:bubble3D val="0"/>
            <c:spPr>
              <a:solidFill>
                <a:srgbClr val="990033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soft" dir="t"/>
              </a:scene3d>
              <a:sp3d>
                <a:bevelT/>
                <a:bevelB/>
              </a:sp3d>
            </c:spPr>
          </c:dPt>
          <c:dPt>
            <c:idx val="9"/>
            <c:invertIfNegative val="0"/>
            <c:bubble3D val="0"/>
            <c:spPr>
              <a:solidFill>
                <a:srgbClr val="39639D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soft" dir="t"/>
              </a:scene3d>
              <a:sp3d>
                <a:bevelT/>
                <a:bevelB/>
              </a:sp3d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Hoja1!$A$2:$A$11</c:f>
              <c:numCache>
                <c:formatCode>General</c:formatCod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numCache>
            </c:numRef>
          </c:cat>
          <c:val>
            <c:numRef>
              <c:f>Hoja1!$B$2:$B$11</c:f>
              <c:numCache>
                <c:formatCode>#,##0</c:formatCode>
                <c:ptCount val="10"/>
                <c:pt idx="0">
                  <c:v>2665</c:v>
                </c:pt>
                <c:pt idx="1">
                  <c:v>4359</c:v>
                </c:pt>
                <c:pt idx="2">
                  <c:v>6621</c:v>
                </c:pt>
                <c:pt idx="3">
                  <c:v>19044</c:v>
                </c:pt>
                <c:pt idx="4">
                  <c:v>41164</c:v>
                </c:pt>
                <c:pt idx="5">
                  <c:v>96233</c:v>
                </c:pt>
                <c:pt idx="6">
                  <c:v>89571</c:v>
                </c:pt>
                <c:pt idx="7">
                  <c:v>94048</c:v>
                </c:pt>
                <c:pt idx="8">
                  <c:v>91576</c:v>
                </c:pt>
                <c:pt idx="9">
                  <c:v>103470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0"/>
        <c:axId val="157886568"/>
        <c:axId val="157890880"/>
      </c:barChart>
      <c:catAx>
        <c:axId val="157886568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crossAx val="157890880"/>
        <c:crosses val="autoZero"/>
        <c:auto val="1"/>
        <c:lblAlgn val="ctr"/>
        <c:lblOffset val="100"/>
        <c:noMultiLvlLbl val="0"/>
      </c:catAx>
      <c:valAx>
        <c:axId val="157890880"/>
        <c:scaling>
          <c:orientation val="minMax"/>
          <c:max val="110000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157886568"/>
        <c:crosses val="autoZero"/>
        <c:crossBetween val="between"/>
        <c:majorUnit val="20000"/>
      </c:valAx>
    </c:plotArea>
    <c:plotVisOnly val="1"/>
    <c:dispBlanksAs val="gap"/>
    <c:showDLblsOverMax val="0"/>
  </c:chart>
  <c:txPr>
    <a:bodyPr/>
    <a:lstStyle/>
    <a:p>
      <a:pPr>
        <a:defRPr sz="1100" b="1">
          <a:latin typeface="Calibri" pitchFamily="34" charset="0"/>
        </a:defRPr>
      </a:pPr>
      <a:endParaRPr lang="es-MX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422977856261587"/>
          <c:y val="5.0047248893830054E-2"/>
          <c:w val="0.68141624614808871"/>
          <c:h val="0.9234759341464516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2006: 6,621 solicitudes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scene3d>
              <a:camera prst="orthographicFront"/>
              <a:lightRig rig="soft" dir="tl">
                <a:rot lat="0" lon="0" rev="20100000"/>
              </a:lightRig>
            </a:scene3d>
            <a:sp3d>
              <a:bevelT w="50800" h="508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Actos de gobierno</c:v>
                </c:pt>
              </c:strCache>
            </c:strRef>
          </c:cat>
          <c:val>
            <c:numRef>
              <c:f>Hoja1!$B$2</c:f>
              <c:numCache>
                <c:formatCode>0.0</c:formatCode>
                <c:ptCount val="1"/>
                <c:pt idx="0">
                  <c:v>27.986708956350988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2007: 19,044 solicitudes</c:v>
                </c:pt>
              </c:strCache>
            </c:strRef>
          </c:tx>
          <c:spPr>
            <a:solidFill>
              <a:srgbClr val="EB641B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Actos de gobierno</c:v>
                </c:pt>
              </c:strCache>
            </c:strRef>
          </c:cat>
          <c:val>
            <c:numRef>
              <c:f>Hoja1!$C$2</c:f>
              <c:numCache>
                <c:formatCode>0.0</c:formatCode>
                <c:ptCount val="1"/>
                <c:pt idx="0">
                  <c:v>17.743121193026674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2008: 41,164 solicitudes</c:v>
                </c:pt>
              </c:strCache>
            </c:strRef>
          </c:tx>
          <c:spPr>
            <a:solidFill>
              <a:srgbClr val="008080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Actos de gobierno</c:v>
                </c:pt>
              </c:strCache>
            </c:strRef>
          </c:cat>
          <c:val>
            <c:numRef>
              <c:f>Hoja1!$D$2</c:f>
              <c:numCache>
                <c:formatCode>0.0</c:formatCode>
                <c:ptCount val="1"/>
                <c:pt idx="0">
                  <c:v>14.835778835876015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2009: 91,523 solicitudes</c:v>
                </c:pt>
              </c:strCache>
            </c:strRef>
          </c:tx>
          <c:spPr>
            <a:solidFill>
              <a:srgbClr val="33CCCC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Actos de gobierno</c:v>
                </c:pt>
              </c:strCache>
            </c:strRef>
          </c:cat>
          <c:val>
            <c:numRef>
              <c:f>Hoja1!$E$2</c:f>
              <c:numCache>
                <c:formatCode>0.0</c:formatCode>
                <c:ptCount val="1"/>
                <c:pt idx="0">
                  <c:v>14.346120647268998</c:v>
                </c:pt>
              </c:numCache>
            </c:numRef>
          </c:val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2010: 86,249 solicitudes</c:v>
                </c:pt>
              </c:strCache>
            </c:strRef>
          </c:tx>
          <c:spPr>
            <a:solidFill>
              <a:srgbClr val="996633"/>
            </a:solidFill>
            <a:ln>
              <a:noFill/>
            </a:ln>
            <a:scene3d>
              <a:camera prst="orthographicFront"/>
              <a:lightRig rig="soft" dir="tl"/>
            </a:scene3d>
            <a:sp3d>
              <a:bevelT w="50800" h="50800"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Actos de gobierno</c:v>
                </c:pt>
              </c:strCache>
            </c:strRef>
          </c:cat>
          <c:val>
            <c:numRef>
              <c:f>Hoja1!$F$2</c:f>
              <c:numCache>
                <c:formatCode>0.0</c:formatCode>
                <c:ptCount val="1"/>
                <c:pt idx="0">
                  <c:v>16.28192790641052</c:v>
                </c:pt>
              </c:numCache>
            </c:numRef>
          </c:val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2011: 89,610 solicitudes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scene3d>
              <a:camera prst="orthographicFront"/>
              <a:lightRig rig="soft" dir="tl"/>
            </a:scene3d>
            <a:sp3d>
              <a:bevelT w="50800" h="50800"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Actos de gobierno</c:v>
                </c:pt>
              </c:strCache>
            </c:strRef>
          </c:cat>
          <c:val>
            <c:numRef>
              <c:f>Hoja1!$G$2</c:f>
              <c:numCache>
                <c:formatCode>0.0</c:formatCode>
                <c:ptCount val="1"/>
                <c:pt idx="0">
                  <c:v>20.898337239147406</c:v>
                </c:pt>
              </c:numCache>
            </c:numRef>
          </c:val>
        </c:ser>
        <c:ser>
          <c:idx val="6"/>
          <c:order val="6"/>
          <c:tx>
            <c:strRef>
              <c:f>Hoja1!$H$1</c:f>
              <c:strCache>
                <c:ptCount val="1"/>
                <c:pt idx="0">
                  <c:v>2012: 86,341 solicitudes</c:v>
                </c:pt>
              </c:strCache>
            </c:strRef>
          </c:tx>
          <c:spPr>
            <a:solidFill>
              <a:srgbClr val="990033"/>
            </a:solidFill>
            <a:ln>
              <a:noFill/>
            </a:ln>
            <a:scene3d>
              <a:camera prst="orthographicFront"/>
              <a:lightRig rig="soft" dir="tl"/>
            </a:scene3d>
            <a:sp3d>
              <a:bevelT w="50800" h="50800"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Actos de gobierno</c:v>
                </c:pt>
              </c:strCache>
            </c:strRef>
          </c:cat>
          <c:val>
            <c:numRef>
              <c:f>Hoja1!$H$2</c:f>
              <c:numCache>
                <c:formatCode>0.0</c:formatCode>
                <c:ptCount val="1"/>
                <c:pt idx="0">
                  <c:v>24.023349277863325</c:v>
                </c:pt>
              </c:numCache>
            </c:numRef>
          </c:val>
        </c:ser>
        <c:ser>
          <c:idx val="7"/>
          <c:order val="7"/>
          <c:tx>
            <c:strRef>
              <c:f>Hoja1!$I$1</c:f>
              <c:strCache>
                <c:ptCount val="1"/>
                <c:pt idx="0">
                  <c:v>2013: 97,376 solicitudes</c:v>
                </c:pt>
              </c:strCache>
            </c:strRef>
          </c:tx>
          <c:spPr>
            <a:solidFill>
              <a:srgbClr val="39639D"/>
            </a:solidFill>
            <a:ln>
              <a:solidFill>
                <a:srgbClr val="2DA2BF"/>
              </a:solidFill>
            </a:ln>
            <a:scene3d>
              <a:camera prst="orthographicFront"/>
              <a:lightRig rig="soft" dir="tl"/>
            </a:scene3d>
            <a:sp3d>
              <a:bevelT w="50800" h="50800"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Hoja1!$A$2</c:f>
              <c:strCache>
                <c:ptCount val="1"/>
                <c:pt idx="0">
                  <c:v>Actos de gobierno</c:v>
                </c:pt>
              </c:strCache>
            </c:strRef>
          </c:cat>
          <c:val>
            <c:numRef>
              <c:f>Hoja1!$I$2</c:f>
              <c:numCache>
                <c:formatCode>0.0</c:formatCode>
                <c:ptCount val="1"/>
                <c:pt idx="0">
                  <c:v>22.154329608938546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33642120"/>
        <c:axId val="233642512"/>
      </c:barChart>
      <c:catAx>
        <c:axId val="233642120"/>
        <c:scaling>
          <c:orientation val="maxMin"/>
        </c:scaling>
        <c:delete val="0"/>
        <c:axPos val="l"/>
        <c:numFmt formatCode="General" sourceLinked="0"/>
        <c:majorTickMark val="cross"/>
        <c:minorTickMark val="none"/>
        <c:tickLblPos val="nextTo"/>
        <c:spPr>
          <a:noFill/>
        </c:spPr>
        <c:crossAx val="233642512"/>
        <c:crosses val="autoZero"/>
        <c:auto val="1"/>
        <c:lblAlgn val="ctr"/>
        <c:lblOffset val="100"/>
        <c:noMultiLvlLbl val="0"/>
      </c:catAx>
      <c:valAx>
        <c:axId val="233642512"/>
        <c:scaling>
          <c:orientation val="minMax"/>
          <c:max val="50"/>
        </c:scaling>
        <c:delete val="1"/>
        <c:axPos val="t"/>
        <c:numFmt formatCode="0.0" sourceLinked="1"/>
        <c:majorTickMark val="out"/>
        <c:minorTickMark val="none"/>
        <c:tickLblPos val="none"/>
        <c:crossAx val="233642120"/>
        <c:crosses val="autoZero"/>
        <c:crossBetween val="between"/>
      </c:valAx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matte"/>
  </c:spPr>
  <c:txPr>
    <a:bodyPr/>
    <a:lstStyle/>
    <a:p>
      <a:pPr>
        <a:defRPr sz="1100" b="1">
          <a:solidFill>
            <a:schemeClr val="bg1"/>
          </a:solidFill>
          <a:latin typeface="Calibri" pitchFamily="34" charset="0"/>
        </a:defRPr>
      </a:pPr>
      <a:endParaRPr lang="es-MX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422977856261587"/>
          <c:y val="5.0047248893830054E-2"/>
          <c:w val="0.68141624614808871"/>
          <c:h val="0.9234759341464516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2006: 6,621 solicitudes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scene3d>
              <a:camera prst="orthographicFront"/>
              <a:lightRig rig="soft" dir="tl">
                <a:rot lat="0" lon="0" rev="20100000"/>
              </a:lightRig>
            </a:scene3d>
            <a:sp3d>
              <a:bevelT w="50800" h="508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Relación con la sociedad</c:v>
                </c:pt>
              </c:strCache>
            </c:strRef>
          </c:cat>
          <c:val>
            <c:numRef>
              <c:f>Hoja1!$B$2</c:f>
              <c:numCache>
                <c:formatCode>0.0</c:formatCode>
                <c:ptCount val="1"/>
                <c:pt idx="0">
                  <c:v>3.8362785077782786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2007: 19,044 solicitudes</c:v>
                </c:pt>
              </c:strCache>
            </c:strRef>
          </c:tx>
          <c:spPr>
            <a:solidFill>
              <a:srgbClr val="EB641B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Relación con la sociedad</c:v>
                </c:pt>
              </c:strCache>
            </c:strRef>
          </c:cat>
          <c:val>
            <c:numRef>
              <c:f>Hoja1!$C$2</c:f>
              <c:numCache>
                <c:formatCode>0.0</c:formatCode>
                <c:ptCount val="1"/>
                <c:pt idx="0">
                  <c:v>9.126233984457043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2008: 41,164 solicitudes</c:v>
                </c:pt>
              </c:strCache>
            </c:strRef>
          </c:tx>
          <c:spPr>
            <a:solidFill>
              <a:srgbClr val="008080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Relación con la sociedad</c:v>
                </c:pt>
              </c:strCache>
            </c:strRef>
          </c:cat>
          <c:val>
            <c:numRef>
              <c:f>Hoja1!$D$2</c:f>
              <c:numCache>
                <c:formatCode>0.0</c:formatCode>
                <c:ptCount val="1"/>
                <c:pt idx="0">
                  <c:v>9.6030512097949661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2009: 91,523 solicitudes</c:v>
                </c:pt>
              </c:strCache>
            </c:strRef>
          </c:tx>
          <c:spPr>
            <a:solidFill>
              <a:srgbClr val="33CCCC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Relación con la sociedad</c:v>
                </c:pt>
              </c:strCache>
            </c:strRef>
          </c:cat>
          <c:val>
            <c:numRef>
              <c:f>Hoja1!$E$2</c:f>
              <c:numCache>
                <c:formatCode>0.0</c:formatCode>
                <c:ptCount val="1"/>
                <c:pt idx="0">
                  <c:v>8.2667744719906473</c:v>
                </c:pt>
              </c:numCache>
            </c:numRef>
          </c:val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2010: 86,249 solicitudes</c:v>
                </c:pt>
              </c:strCache>
            </c:strRef>
          </c:tx>
          <c:spPr>
            <a:solidFill>
              <a:srgbClr val="996633"/>
            </a:solidFill>
            <a:ln>
              <a:noFill/>
            </a:ln>
            <a:scene3d>
              <a:camera prst="orthographicFront"/>
              <a:lightRig rig="soft" dir="tl"/>
            </a:scene3d>
            <a:sp3d>
              <a:bevelT w="50800" h="50800"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Relación con la sociedad</c:v>
                </c:pt>
              </c:strCache>
            </c:strRef>
          </c:cat>
          <c:val>
            <c:numRef>
              <c:f>Hoja1!$F$2</c:f>
              <c:numCache>
                <c:formatCode>0.0</c:formatCode>
                <c:ptCount val="1"/>
                <c:pt idx="0">
                  <c:v>11.518974133033419</c:v>
                </c:pt>
              </c:numCache>
            </c:numRef>
          </c:val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2011: 89,610 solicitudes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scene3d>
              <a:camera prst="orthographicFront"/>
              <a:lightRig rig="soft" dir="tl"/>
            </a:scene3d>
            <a:sp3d>
              <a:bevelT w="50800" h="50800"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Relación con la sociedad</c:v>
                </c:pt>
              </c:strCache>
            </c:strRef>
          </c:cat>
          <c:val>
            <c:numRef>
              <c:f>Hoja1!$G$2</c:f>
              <c:numCache>
                <c:formatCode>0.0</c:formatCode>
                <c:ptCount val="1"/>
                <c:pt idx="0">
                  <c:v>12.102443923669242</c:v>
                </c:pt>
              </c:numCache>
            </c:numRef>
          </c:val>
        </c:ser>
        <c:ser>
          <c:idx val="6"/>
          <c:order val="6"/>
          <c:tx>
            <c:strRef>
              <c:f>Hoja1!$H$1</c:f>
              <c:strCache>
                <c:ptCount val="1"/>
                <c:pt idx="0">
                  <c:v>2012: 86,341 solicitudes</c:v>
                </c:pt>
              </c:strCache>
            </c:strRef>
          </c:tx>
          <c:spPr>
            <a:solidFill>
              <a:srgbClr val="990033"/>
            </a:solidFill>
            <a:ln>
              <a:noFill/>
            </a:ln>
            <a:scene3d>
              <a:camera prst="orthographicFront"/>
              <a:lightRig rig="soft" dir="tl"/>
            </a:scene3d>
            <a:sp3d>
              <a:bevelT w="50800" h="50800"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Relación con la sociedad</c:v>
                </c:pt>
              </c:strCache>
            </c:strRef>
          </c:cat>
          <c:val>
            <c:numRef>
              <c:f>Hoja1!$H$2</c:f>
              <c:numCache>
                <c:formatCode>0.0</c:formatCode>
                <c:ptCount val="1"/>
                <c:pt idx="0">
                  <c:v>12.319755388517622</c:v>
                </c:pt>
              </c:numCache>
            </c:numRef>
          </c:val>
        </c:ser>
        <c:ser>
          <c:idx val="7"/>
          <c:order val="7"/>
          <c:tx>
            <c:strRef>
              <c:f>Hoja1!$I$1</c:f>
              <c:strCache>
                <c:ptCount val="1"/>
                <c:pt idx="0">
                  <c:v>2013: 97,376 solicitudes</c:v>
                </c:pt>
              </c:strCache>
            </c:strRef>
          </c:tx>
          <c:spPr>
            <a:solidFill>
              <a:srgbClr val="39639D"/>
            </a:solidFill>
            <a:ln>
              <a:solidFill>
                <a:srgbClr val="2DA2BF"/>
              </a:solidFill>
            </a:ln>
            <a:scene3d>
              <a:camera prst="orthographicFront"/>
              <a:lightRig rig="soft" dir="tl"/>
            </a:scene3d>
            <a:sp3d>
              <a:bevelT w="50800" h="50800"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Hoja1!$A$2</c:f>
              <c:strCache>
                <c:ptCount val="1"/>
                <c:pt idx="0">
                  <c:v>Relación con la sociedad</c:v>
                </c:pt>
              </c:strCache>
            </c:strRef>
          </c:cat>
          <c:val>
            <c:numRef>
              <c:f>Hoja1!$I$2</c:f>
              <c:numCache>
                <c:formatCode>0.0</c:formatCode>
                <c:ptCount val="1"/>
                <c:pt idx="0">
                  <c:v>10.923636214262258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93024744"/>
        <c:axId val="233643296"/>
      </c:barChart>
      <c:catAx>
        <c:axId val="193024744"/>
        <c:scaling>
          <c:orientation val="maxMin"/>
        </c:scaling>
        <c:delete val="0"/>
        <c:axPos val="l"/>
        <c:numFmt formatCode="General" sourceLinked="0"/>
        <c:majorTickMark val="cross"/>
        <c:minorTickMark val="none"/>
        <c:tickLblPos val="nextTo"/>
        <c:spPr>
          <a:noFill/>
        </c:spPr>
        <c:crossAx val="233643296"/>
        <c:crosses val="autoZero"/>
        <c:auto val="1"/>
        <c:lblAlgn val="ctr"/>
        <c:lblOffset val="100"/>
        <c:noMultiLvlLbl val="0"/>
      </c:catAx>
      <c:valAx>
        <c:axId val="233643296"/>
        <c:scaling>
          <c:orientation val="minMax"/>
          <c:max val="50"/>
        </c:scaling>
        <c:delete val="1"/>
        <c:axPos val="t"/>
        <c:numFmt formatCode="0.0" sourceLinked="1"/>
        <c:majorTickMark val="out"/>
        <c:minorTickMark val="none"/>
        <c:tickLblPos val="none"/>
        <c:crossAx val="193024744"/>
        <c:crosses val="autoZero"/>
        <c:crossBetween val="between"/>
      </c:valAx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matte"/>
  </c:spPr>
  <c:txPr>
    <a:bodyPr/>
    <a:lstStyle/>
    <a:p>
      <a:pPr>
        <a:defRPr sz="1100" b="1">
          <a:solidFill>
            <a:schemeClr val="bg1"/>
          </a:solidFill>
          <a:latin typeface="Calibri" pitchFamily="34" charset="0"/>
        </a:defRPr>
      </a:pPr>
      <a:endParaRPr lang="es-MX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422977856261587"/>
          <c:y val="5.0047248893830054E-2"/>
          <c:w val="0.68141624614808871"/>
          <c:h val="0.9234759341464516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2006: 6,621 solicitudes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scene3d>
              <a:camera prst="orthographicFront"/>
              <a:lightRig rig="soft" dir="tl">
                <a:rot lat="0" lon="0" rev="20100000"/>
              </a:lightRig>
            </a:scene3d>
            <a:sp3d>
              <a:bevelT w="50800" h="508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Organización interna</c:v>
                </c:pt>
              </c:strCache>
            </c:strRef>
          </c:cat>
          <c:val>
            <c:numRef>
              <c:f>Hoja1!$B$2</c:f>
              <c:numCache>
                <c:formatCode>0.0</c:formatCode>
                <c:ptCount val="1"/>
                <c:pt idx="0">
                  <c:v>10.904697175653224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2007: 19,044 solicitudes</c:v>
                </c:pt>
              </c:strCache>
            </c:strRef>
          </c:tx>
          <c:spPr>
            <a:solidFill>
              <a:srgbClr val="EB641B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Organización interna</c:v>
                </c:pt>
              </c:strCache>
            </c:strRef>
          </c:cat>
          <c:val>
            <c:numRef>
              <c:f>Hoja1!$C$2</c:f>
              <c:numCache>
                <c:formatCode>0.0</c:formatCode>
                <c:ptCount val="1"/>
                <c:pt idx="0">
                  <c:v>10.559756353707218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2008: 41,164 solicitudes</c:v>
                </c:pt>
              </c:strCache>
            </c:strRef>
          </c:tx>
          <c:spPr>
            <a:solidFill>
              <a:srgbClr val="008080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Organización interna</c:v>
                </c:pt>
              </c:strCache>
            </c:strRef>
          </c:cat>
          <c:val>
            <c:numRef>
              <c:f>Hoja1!$D$2</c:f>
              <c:numCache>
                <c:formatCode>0.0</c:formatCode>
                <c:ptCount val="1"/>
                <c:pt idx="0">
                  <c:v>11.279273151297248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2009: 91,523 solicitudes</c:v>
                </c:pt>
              </c:strCache>
            </c:strRef>
          </c:tx>
          <c:spPr>
            <a:solidFill>
              <a:srgbClr val="33CCCC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Organización interna</c:v>
                </c:pt>
              </c:strCache>
            </c:strRef>
          </c:cat>
          <c:val>
            <c:numRef>
              <c:f>Hoja1!$E$2</c:f>
              <c:numCache>
                <c:formatCode>0.0</c:formatCode>
                <c:ptCount val="1"/>
                <c:pt idx="0">
                  <c:v>14.035816133649471</c:v>
                </c:pt>
              </c:numCache>
            </c:numRef>
          </c:val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2010: 86,249 solicitudes</c:v>
                </c:pt>
              </c:strCache>
            </c:strRef>
          </c:tx>
          <c:spPr>
            <a:solidFill>
              <a:srgbClr val="996633"/>
            </a:solidFill>
            <a:ln>
              <a:noFill/>
            </a:ln>
            <a:scene3d>
              <a:camera prst="orthographicFront"/>
              <a:lightRig rig="soft" dir="tl"/>
            </a:scene3d>
            <a:sp3d>
              <a:bevelT w="50800" h="50800"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Organización interna</c:v>
                </c:pt>
              </c:strCache>
            </c:strRef>
          </c:cat>
          <c:val>
            <c:numRef>
              <c:f>Hoja1!$F$2</c:f>
              <c:numCache>
                <c:formatCode>0.0</c:formatCode>
                <c:ptCount val="1"/>
                <c:pt idx="0">
                  <c:v>12.5439135526209</c:v>
                </c:pt>
              </c:numCache>
            </c:numRef>
          </c:val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2011: 89,610 solicitudes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scene3d>
              <a:camera prst="orthographicFront"/>
              <a:lightRig rig="soft" dir="tl"/>
            </a:scene3d>
            <a:sp3d>
              <a:bevelT w="50800" h="50800"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Organización interna</c:v>
                </c:pt>
              </c:strCache>
            </c:strRef>
          </c:cat>
          <c:val>
            <c:numRef>
              <c:f>Hoja1!$G$2</c:f>
              <c:numCache>
                <c:formatCode>0.0</c:formatCode>
                <c:ptCount val="1"/>
                <c:pt idx="0">
                  <c:v>12.25198080571365</c:v>
                </c:pt>
              </c:numCache>
            </c:numRef>
          </c:val>
        </c:ser>
        <c:ser>
          <c:idx val="6"/>
          <c:order val="6"/>
          <c:tx>
            <c:strRef>
              <c:f>Hoja1!$H$1</c:f>
              <c:strCache>
                <c:ptCount val="1"/>
                <c:pt idx="0">
                  <c:v>2012: 86,341 solicitudes</c:v>
                </c:pt>
              </c:strCache>
            </c:strRef>
          </c:tx>
          <c:spPr>
            <a:solidFill>
              <a:srgbClr val="990033"/>
            </a:solidFill>
            <a:ln>
              <a:noFill/>
            </a:ln>
            <a:scene3d>
              <a:camera prst="orthographicFront"/>
              <a:lightRig rig="soft" dir="tl"/>
            </a:scene3d>
            <a:sp3d>
              <a:bevelT w="50800" h="50800"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Organización interna</c:v>
                </c:pt>
              </c:strCache>
            </c:strRef>
          </c:cat>
          <c:val>
            <c:numRef>
              <c:f>Hoja1!$H$2</c:f>
              <c:numCache>
                <c:formatCode>0.0</c:formatCode>
                <c:ptCount val="1"/>
                <c:pt idx="0">
                  <c:v>13.557869378394972</c:v>
                </c:pt>
              </c:numCache>
            </c:numRef>
          </c:val>
        </c:ser>
        <c:ser>
          <c:idx val="7"/>
          <c:order val="7"/>
          <c:tx>
            <c:strRef>
              <c:f>Hoja1!$I$1</c:f>
              <c:strCache>
                <c:ptCount val="1"/>
                <c:pt idx="0">
                  <c:v>2013: 97,376 solicitudes</c:v>
                </c:pt>
              </c:strCache>
            </c:strRef>
          </c:tx>
          <c:spPr>
            <a:solidFill>
              <a:srgbClr val="39639D"/>
            </a:solidFill>
            <a:ln>
              <a:solidFill>
                <a:srgbClr val="2DA2BF"/>
              </a:solidFill>
            </a:ln>
            <a:scene3d>
              <a:camera prst="orthographicFront"/>
              <a:lightRig rig="soft" dir="tl"/>
            </a:scene3d>
            <a:sp3d>
              <a:bevelT w="50800" h="50800"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Hoja1!$A$2</c:f>
              <c:strCache>
                <c:ptCount val="1"/>
                <c:pt idx="0">
                  <c:v>Organización interna</c:v>
                </c:pt>
              </c:strCache>
            </c:strRef>
          </c:cat>
          <c:val>
            <c:numRef>
              <c:f>Hoja1!$I$2</c:f>
              <c:numCache>
                <c:formatCode>0.0</c:formatCode>
                <c:ptCount val="1"/>
                <c:pt idx="0">
                  <c:v>12.737224778179423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30550856"/>
        <c:axId val="230551248"/>
      </c:barChart>
      <c:catAx>
        <c:axId val="230550856"/>
        <c:scaling>
          <c:orientation val="maxMin"/>
        </c:scaling>
        <c:delete val="0"/>
        <c:axPos val="l"/>
        <c:numFmt formatCode="General" sourceLinked="0"/>
        <c:majorTickMark val="cross"/>
        <c:minorTickMark val="none"/>
        <c:tickLblPos val="nextTo"/>
        <c:spPr>
          <a:noFill/>
        </c:spPr>
        <c:crossAx val="230551248"/>
        <c:crosses val="autoZero"/>
        <c:auto val="1"/>
        <c:lblAlgn val="ctr"/>
        <c:lblOffset val="100"/>
        <c:noMultiLvlLbl val="0"/>
      </c:catAx>
      <c:valAx>
        <c:axId val="230551248"/>
        <c:scaling>
          <c:orientation val="minMax"/>
          <c:max val="50"/>
        </c:scaling>
        <c:delete val="1"/>
        <c:axPos val="t"/>
        <c:numFmt formatCode="0.0" sourceLinked="1"/>
        <c:majorTickMark val="out"/>
        <c:minorTickMark val="none"/>
        <c:tickLblPos val="none"/>
        <c:crossAx val="230550856"/>
        <c:crosses val="autoZero"/>
        <c:crossBetween val="between"/>
      </c:valAx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matte"/>
  </c:spPr>
  <c:txPr>
    <a:bodyPr/>
    <a:lstStyle/>
    <a:p>
      <a:pPr>
        <a:defRPr sz="1100" b="1">
          <a:solidFill>
            <a:schemeClr val="bg1"/>
          </a:solidFill>
          <a:latin typeface="Calibri" pitchFamily="34" charset="0"/>
        </a:defRPr>
      </a:pPr>
      <a:endParaRPr lang="es-MX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422977856261587"/>
          <c:y val="5.0047248893830054E-2"/>
          <c:w val="0.68141624614808871"/>
          <c:h val="0.9234759341464516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2006: 6,621 solicitudes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scene3d>
              <a:camera prst="orthographicFront"/>
              <a:lightRig rig="soft" dir="tl">
                <a:rot lat="0" lon="0" rev="20100000"/>
              </a:lightRig>
            </a:scene3d>
            <a:sp3d>
              <a:bevelT w="50800" h="508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Informes y programas</c:v>
                </c:pt>
              </c:strCache>
            </c:strRef>
          </c:cat>
          <c:val>
            <c:numRef>
              <c:f>Hoja1!$B$2</c:f>
              <c:numCache>
                <c:formatCode>0.0</c:formatCode>
                <c:ptCount val="1"/>
                <c:pt idx="0">
                  <c:v>35.764990182751873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2007: 19,044 solicitudes</c:v>
                </c:pt>
              </c:strCache>
            </c:strRef>
          </c:tx>
          <c:spPr>
            <a:solidFill>
              <a:srgbClr val="EB641B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Informes y programas</c:v>
                </c:pt>
              </c:strCache>
            </c:strRef>
          </c:cat>
          <c:val>
            <c:numRef>
              <c:f>Hoja1!$C$2</c:f>
              <c:numCache>
                <c:formatCode>0.0</c:formatCode>
                <c:ptCount val="1"/>
                <c:pt idx="0">
                  <c:v>17.018483511867245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2008: 41,164 solicitudes</c:v>
                </c:pt>
              </c:strCache>
            </c:strRef>
          </c:tx>
          <c:spPr>
            <a:solidFill>
              <a:srgbClr val="008080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Informes y programas</c:v>
                </c:pt>
              </c:strCache>
            </c:strRef>
          </c:cat>
          <c:val>
            <c:numRef>
              <c:f>Hoja1!$D$2</c:f>
              <c:numCache>
                <c:formatCode>0.0</c:formatCode>
                <c:ptCount val="1"/>
                <c:pt idx="0">
                  <c:v>16.92498299484987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2009: 91,523 solicitudes</c:v>
                </c:pt>
              </c:strCache>
            </c:strRef>
          </c:tx>
          <c:spPr>
            <a:solidFill>
              <a:srgbClr val="33CCCC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Informes y programas</c:v>
                </c:pt>
              </c:strCache>
            </c:strRef>
          </c:cat>
          <c:val>
            <c:numRef>
              <c:f>Hoja1!$E$2</c:f>
              <c:numCache>
                <c:formatCode>0.0</c:formatCode>
                <c:ptCount val="1"/>
                <c:pt idx="0">
                  <c:v>14.916469084273897</c:v>
                </c:pt>
              </c:numCache>
            </c:numRef>
          </c:val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2010: 86,249 solicitudes</c:v>
                </c:pt>
              </c:strCache>
            </c:strRef>
          </c:tx>
          <c:spPr>
            <a:solidFill>
              <a:srgbClr val="996633"/>
            </a:solidFill>
            <a:ln>
              <a:noFill/>
            </a:ln>
            <a:scene3d>
              <a:camera prst="orthographicFront"/>
              <a:lightRig rig="soft" dir="tl"/>
            </a:scene3d>
            <a:sp3d>
              <a:bevelT w="50800" h="50800"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Informes y programas</c:v>
                </c:pt>
              </c:strCache>
            </c:strRef>
          </c:cat>
          <c:val>
            <c:numRef>
              <c:f>Hoja1!$F$2</c:f>
              <c:numCache>
                <c:formatCode>0.0</c:formatCode>
                <c:ptCount val="1"/>
                <c:pt idx="0">
                  <c:v>21.749817389187122</c:v>
                </c:pt>
              </c:numCache>
            </c:numRef>
          </c:val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2011: 89,610 solicitudes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scene3d>
              <a:camera prst="orthographicFront"/>
              <a:lightRig rig="soft" dir="tl"/>
            </a:scene3d>
            <a:sp3d>
              <a:bevelT w="50800" h="50800"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Informes y programas</c:v>
                </c:pt>
              </c:strCache>
            </c:strRef>
          </c:cat>
          <c:val>
            <c:numRef>
              <c:f>Hoja1!$G$2</c:f>
              <c:numCache>
                <c:formatCode>0.0</c:formatCode>
                <c:ptCount val="1"/>
                <c:pt idx="0">
                  <c:v>19.927463452739637</c:v>
                </c:pt>
              </c:numCache>
            </c:numRef>
          </c:val>
        </c:ser>
        <c:ser>
          <c:idx val="6"/>
          <c:order val="6"/>
          <c:tx>
            <c:strRef>
              <c:f>Hoja1!$H$1</c:f>
              <c:strCache>
                <c:ptCount val="1"/>
                <c:pt idx="0">
                  <c:v>2012: 86,341 solicitudes</c:v>
                </c:pt>
              </c:strCache>
            </c:strRef>
          </c:tx>
          <c:spPr>
            <a:solidFill>
              <a:srgbClr val="990033"/>
            </a:solidFill>
            <a:ln>
              <a:noFill/>
            </a:ln>
            <a:scene3d>
              <a:camera prst="orthographicFront"/>
              <a:lightRig rig="soft" dir="tl"/>
            </a:scene3d>
            <a:sp3d>
              <a:bevelT w="50800" h="50800"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Informes y programas</c:v>
                </c:pt>
              </c:strCache>
            </c:strRef>
          </c:cat>
          <c:val>
            <c:numRef>
              <c:f>Hoja1!$H$2</c:f>
              <c:numCache>
                <c:formatCode>0.0</c:formatCode>
                <c:ptCount val="1"/>
                <c:pt idx="0">
                  <c:v>20.086633233342184</c:v>
                </c:pt>
              </c:numCache>
            </c:numRef>
          </c:val>
        </c:ser>
        <c:ser>
          <c:idx val="7"/>
          <c:order val="7"/>
          <c:tx>
            <c:strRef>
              <c:f>Hoja1!$I$1</c:f>
              <c:strCache>
                <c:ptCount val="1"/>
                <c:pt idx="0">
                  <c:v>2013: 97,376 solicitudes</c:v>
                </c:pt>
              </c:strCache>
            </c:strRef>
          </c:tx>
          <c:spPr>
            <a:solidFill>
              <a:srgbClr val="39639D"/>
            </a:solidFill>
            <a:ln>
              <a:solidFill>
                <a:srgbClr val="2DA2BF"/>
              </a:solidFill>
            </a:ln>
            <a:scene3d>
              <a:camera prst="orthographicFront"/>
              <a:lightRig rig="soft" dir="tl"/>
            </a:scene3d>
            <a:sp3d>
              <a:bevelT w="50800" h="50800"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Hoja1!$A$2</c:f>
              <c:strCache>
                <c:ptCount val="1"/>
                <c:pt idx="0">
                  <c:v>Informes y programas</c:v>
                </c:pt>
              </c:strCache>
            </c:strRef>
          </c:cat>
          <c:val>
            <c:numRef>
              <c:f>Hoja1!$I$2</c:f>
              <c:numCache>
                <c:formatCode>0.0</c:formatCode>
                <c:ptCount val="1"/>
                <c:pt idx="0">
                  <c:v>26.425402563259926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30552032"/>
        <c:axId val="230552424"/>
      </c:barChart>
      <c:catAx>
        <c:axId val="230552032"/>
        <c:scaling>
          <c:orientation val="maxMin"/>
        </c:scaling>
        <c:delete val="0"/>
        <c:axPos val="l"/>
        <c:numFmt formatCode="General" sourceLinked="0"/>
        <c:majorTickMark val="cross"/>
        <c:minorTickMark val="none"/>
        <c:tickLblPos val="nextTo"/>
        <c:spPr>
          <a:noFill/>
        </c:spPr>
        <c:crossAx val="230552424"/>
        <c:crosses val="autoZero"/>
        <c:auto val="1"/>
        <c:lblAlgn val="ctr"/>
        <c:lblOffset val="100"/>
        <c:noMultiLvlLbl val="0"/>
      </c:catAx>
      <c:valAx>
        <c:axId val="230552424"/>
        <c:scaling>
          <c:orientation val="minMax"/>
          <c:max val="50"/>
        </c:scaling>
        <c:delete val="1"/>
        <c:axPos val="t"/>
        <c:numFmt formatCode="0.0" sourceLinked="1"/>
        <c:majorTickMark val="out"/>
        <c:minorTickMark val="none"/>
        <c:tickLblPos val="none"/>
        <c:crossAx val="230552032"/>
        <c:crosses val="autoZero"/>
        <c:crossBetween val="between"/>
      </c:valAx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matte"/>
  </c:spPr>
  <c:txPr>
    <a:bodyPr/>
    <a:lstStyle/>
    <a:p>
      <a:pPr>
        <a:defRPr sz="1100" b="1">
          <a:solidFill>
            <a:schemeClr val="bg1"/>
          </a:solidFill>
          <a:latin typeface="Calibri" pitchFamily="34" charset="0"/>
        </a:defRPr>
      </a:pPr>
      <a:endParaRPr lang="es-MX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422977856261587"/>
          <c:y val="5.0047248893830054E-2"/>
          <c:w val="0.68141624614808871"/>
          <c:h val="0.9234759341464516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2006: 6,621 solicitudes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scene3d>
              <a:camera prst="orthographicFront"/>
              <a:lightRig rig="soft" dir="tl">
                <a:rot lat="0" lon="0" rev="20100000"/>
              </a:lightRig>
            </a:scene3d>
            <a:sp3d>
              <a:bevelT w="50800" h="508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Datos personales</c:v>
                </c:pt>
              </c:strCache>
            </c:strRef>
          </c:cat>
          <c:val>
            <c:numRef>
              <c:f>Hoja1!$B$2</c:f>
              <c:numCache>
                <c:formatCode>0.0</c:formatCode>
                <c:ptCount val="1"/>
                <c:pt idx="0">
                  <c:v>4.5008306902280619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2007: 19,044 solicitudes</c:v>
                </c:pt>
              </c:strCache>
            </c:strRef>
          </c:tx>
          <c:spPr>
            <a:solidFill>
              <a:srgbClr val="EB641B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Datos personales</c:v>
                </c:pt>
              </c:strCache>
            </c:strRef>
          </c:cat>
          <c:val>
            <c:numRef>
              <c:f>Hoja1!$C$2</c:f>
              <c:numCache>
                <c:formatCode>0.0</c:formatCode>
                <c:ptCount val="1"/>
                <c:pt idx="0">
                  <c:v>4.2900651123713534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2008: 41,164 solicitudes</c:v>
                </c:pt>
              </c:strCache>
            </c:strRef>
          </c:tx>
          <c:spPr>
            <a:solidFill>
              <a:srgbClr val="008080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Datos personales</c:v>
                </c:pt>
              </c:strCache>
            </c:strRef>
          </c:cat>
          <c:val>
            <c:numRef>
              <c:f>Hoja1!$D$2</c:f>
              <c:numCache>
                <c:formatCode>0.0</c:formatCode>
                <c:ptCount val="1"/>
                <c:pt idx="0">
                  <c:v>2.9929064230881326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2009: 91,523 solicitudes</c:v>
                </c:pt>
              </c:strCache>
            </c:strRef>
          </c:tx>
          <c:spPr>
            <a:solidFill>
              <a:srgbClr val="33CCCC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Datos personales</c:v>
                </c:pt>
              </c:strCache>
            </c:strRef>
          </c:cat>
          <c:val>
            <c:numRef>
              <c:f>Hoja1!$E$2</c:f>
              <c:numCache>
                <c:formatCode>General</c:formatCode>
                <c:ptCount val="1"/>
              </c:numCache>
            </c:numRef>
          </c:val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2010: 86,249 solicitudes</c:v>
                </c:pt>
              </c:strCache>
            </c:strRef>
          </c:tx>
          <c:spPr>
            <a:solidFill>
              <a:srgbClr val="996633"/>
            </a:solidFill>
            <a:ln>
              <a:noFill/>
            </a:ln>
            <a:scene3d>
              <a:camera prst="orthographicFront"/>
              <a:lightRig rig="soft" dir="tl"/>
            </a:scene3d>
            <a:sp3d>
              <a:bevelT w="50800" h="50800"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Datos personales</c:v>
                </c:pt>
              </c:strCache>
            </c:strRef>
          </c:cat>
          <c:val>
            <c:numRef>
              <c:f>Hoja1!$F$2</c:f>
              <c:numCache>
                <c:formatCode>General</c:formatCode>
                <c:ptCount val="1"/>
              </c:numCache>
            </c:numRef>
          </c:val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2011: 89,610 solicitudes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scene3d>
              <a:camera prst="orthographicFront"/>
              <a:lightRig rig="soft" dir="tl"/>
            </a:scene3d>
            <a:sp3d>
              <a:bevelT w="50800" h="50800"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Datos personales</c:v>
                </c:pt>
              </c:strCache>
            </c:strRef>
          </c:cat>
          <c:val>
            <c:numRef>
              <c:f>Hoja1!$G$2</c:f>
              <c:numCache>
                <c:formatCode>General</c:formatCode>
                <c:ptCount val="1"/>
              </c:numCache>
            </c:numRef>
          </c:val>
        </c:ser>
        <c:ser>
          <c:idx val="6"/>
          <c:order val="6"/>
          <c:tx>
            <c:strRef>
              <c:f>Hoja1!$H$1</c:f>
              <c:strCache>
                <c:ptCount val="1"/>
                <c:pt idx="0">
                  <c:v>2012: 86,341 solicitudes</c:v>
                </c:pt>
              </c:strCache>
            </c:strRef>
          </c:tx>
          <c:spPr>
            <a:solidFill>
              <a:srgbClr val="990033"/>
            </a:solidFill>
            <a:ln>
              <a:noFill/>
            </a:ln>
            <a:scene3d>
              <a:camera prst="orthographicFront"/>
              <a:lightRig rig="soft" dir="tl"/>
            </a:scene3d>
            <a:sp3d>
              <a:bevelT w="50800" h="50800"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Datos personales</c:v>
                </c:pt>
              </c:strCache>
            </c:strRef>
          </c:cat>
          <c:val>
            <c:numRef>
              <c:f>Hoja1!$H$2</c:f>
              <c:numCache>
                <c:formatCode>General</c:formatCode>
                <c:ptCount val="1"/>
              </c:numCache>
            </c:numRef>
          </c:val>
        </c:ser>
        <c:ser>
          <c:idx val="7"/>
          <c:order val="7"/>
          <c:tx>
            <c:strRef>
              <c:f>Hoja1!$I$1</c:f>
              <c:strCache>
                <c:ptCount val="1"/>
                <c:pt idx="0">
                  <c:v>2013: 97,376 solicitudes</c:v>
                </c:pt>
              </c:strCache>
            </c:strRef>
          </c:tx>
          <c:spPr>
            <a:solidFill>
              <a:srgbClr val="39639D"/>
            </a:solidFill>
            <a:ln>
              <a:solidFill>
                <a:srgbClr val="2DA2BF"/>
              </a:solidFill>
            </a:ln>
            <a:scene3d>
              <a:camera prst="orthographicFront"/>
              <a:lightRig rig="soft" dir="tl"/>
            </a:scene3d>
            <a:sp3d>
              <a:bevelT w="50800" h="50800"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</c:f>
              <c:strCache>
                <c:ptCount val="1"/>
                <c:pt idx="0">
                  <c:v>Datos personales</c:v>
                </c:pt>
              </c:strCache>
            </c:strRef>
          </c:cat>
          <c:val>
            <c:numRef>
              <c:f>Hoja1!$I$2</c:f>
              <c:numCache>
                <c:formatCode>General</c:formatCode>
                <c:ptCount val="1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30553208"/>
        <c:axId val="230553600"/>
      </c:barChart>
      <c:catAx>
        <c:axId val="230553208"/>
        <c:scaling>
          <c:orientation val="maxMin"/>
        </c:scaling>
        <c:delete val="0"/>
        <c:axPos val="l"/>
        <c:numFmt formatCode="General" sourceLinked="0"/>
        <c:majorTickMark val="cross"/>
        <c:minorTickMark val="none"/>
        <c:tickLblPos val="nextTo"/>
        <c:spPr>
          <a:noFill/>
        </c:spPr>
        <c:crossAx val="230553600"/>
        <c:crosses val="autoZero"/>
        <c:auto val="1"/>
        <c:lblAlgn val="ctr"/>
        <c:lblOffset val="100"/>
        <c:noMultiLvlLbl val="0"/>
      </c:catAx>
      <c:valAx>
        <c:axId val="230553600"/>
        <c:scaling>
          <c:orientation val="minMax"/>
          <c:max val="50"/>
        </c:scaling>
        <c:delete val="1"/>
        <c:axPos val="t"/>
        <c:numFmt formatCode="0.0" sourceLinked="1"/>
        <c:majorTickMark val="out"/>
        <c:minorTickMark val="none"/>
        <c:tickLblPos val="none"/>
        <c:crossAx val="230553208"/>
        <c:crosses val="autoZero"/>
        <c:crossBetween val="between"/>
      </c:valAx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matte"/>
  </c:spPr>
  <c:txPr>
    <a:bodyPr/>
    <a:lstStyle/>
    <a:p>
      <a:pPr>
        <a:defRPr sz="1100" b="1">
          <a:solidFill>
            <a:schemeClr val="bg1"/>
          </a:solidFill>
          <a:latin typeface="Calibri" pitchFamily="34" charset="0"/>
        </a:defRPr>
      </a:pPr>
      <a:endParaRPr lang="es-MX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422977856261587"/>
          <c:y val="5.0047248893830054E-2"/>
          <c:w val="0.68141624614808871"/>
          <c:h val="0.9234759341464516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2006: 6,621 solicitudes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scene3d>
              <a:camera prst="orthographicFront"/>
              <a:lightRig rig="soft" dir="tl">
                <a:rot lat="0" lon="0" rev="20100000"/>
              </a:lightRig>
            </a:scene3d>
            <a:sp3d>
              <a:bevelT w="50800" h="508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Otros</c:v>
                </c:pt>
              </c:strCache>
            </c:strRef>
          </c:cat>
          <c:val>
            <c:numRef>
              <c:f>Hoja1!$B$2</c:f>
              <c:numCache>
                <c:formatCode>0.0</c:formatCode>
                <c:ptCount val="1"/>
                <c:pt idx="0">
                  <c:v>1.0421386497507936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2007: 19,044 solicitudes</c:v>
                </c:pt>
              </c:strCache>
            </c:strRef>
          </c:tx>
          <c:spPr>
            <a:solidFill>
              <a:srgbClr val="EB641B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Otros</c:v>
                </c:pt>
              </c:strCache>
            </c:strRef>
          </c:cat>
          <c:val>
            <c:numRef>
              <c:f>Hoja1!$C$2</c:f>
              <c:numCache>
                <c:formatCode>0.0</c:formatCode>
                <c:ptCount val="1"/>
                <c:pt idx="0">
                  <c:v>15.63222012182314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2008: 41,164 solicitudes</c:v>
                </c:pt>
              </c:strCache>
            </c:strRef>
          </c:tx>
          <c:spPr>
            <a:solidFill>
              <a:srgbClr val="008080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Otros</c:v>
                </c:pt>
              </c:strCache>
            </c:strRef>
          </c:cat>
          <c:val>
            <c:numRef>
              <c:f>Hoja1!$D$2</c:f>
              <c:numCache>
                <c:formatCode>0.0</c:formatCode>
                <c:ptCount val="1"/>
                <c:pt idx="0">
                  <c:v>7.1057234476727267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2009: 91,523 solicitudes</c:v>
                </c:pt>
              </c:strCache>
            </c:strRef>
          </c:tx>
          <c:spPr>
            <a:solidFill>
              <a:srgbClr val="33CCCC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Otros</c:v>
                </c:pt>
              </c:strCache>
            </c:strRef>
          </c:cat>
          <c:val>
            <c:numRef>
              <c:f>Hoja1!$E$2</c:f>
              <c:numCache>
                <c:formatCode>0.0</c:formatCode>
                <c:ptCount val="1"/>
                <c:pt idx="0">
                  <c:v>9.8161117970346208</c:v>
                </c:pt>
              </c:numCache>
            </c:numRef>
          </c:val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2010: 86,249 solicitudes</c:v>
                </c:pt>
              </c:strCache>
            </c:strRef>
          </c:tx>
          <c:spPr>
            <a:solidFill>
              <a:srgbClr val="996633"/>
            </a:solidFill>
            <a:ln>
              <a:noFill/>
            </a:ln>
            <a:scene3d>
              <a:camera prst="orthographicFront"/>
              <a:lightRig rig="soft" dir="tl"/>
            </a:scene3d>
            <a:sp3d>
              <a:bevelT w="50800" h="50800"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Otros</c:v>
                </c:pt>
              </c:strCache>
            </c:strRef>
          </c:cat>
          <c:val>
            <c:numRef>
              <c:f>Hoja1!$F$2</c:f>
              <c:numCache>
                <c:formatCode>0.0</c:formatCode>
                <c:ptCount val="1"/>
                <c:pt idx="0">
                  <c:v>11.463321313870305</c:v>
                </c:pt>
              </c:numCache>
            </c:numRef>
          </c:val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2011: 89,610 solicitudes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scene3d>
              <a:camera prst="orthographicFront"/>
              <a:lightRig rig="soft" dir="tl"/>
            </a:scene3d>
            <a:sp3d>
              <a:bevelT w="50800" h="50800"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Otros</c:v>
                </c:pt>
              </c:strCache>
            </c:strRef>
          </c:cat>
          <c:val>
            <c:numRef>
              <c:f>Hoja1!$G$2</c:f>
              <c:numCache>
                <c:formatCode>0.0</c:formatCode>
                <c:ptCount val="1"/>
                <c:pt idx="0">
                  <c:v>12.25198080571365</c:v>
                </c:pt>
              </c:numCache>
            </c:numRef>
          </c:val>
        </c:ser>
        <c:ser>
          <c:idx val="6"/>
          <c:order val="6"/>
          <c:tx>
            <c:strRef>
              <c:f>Hoja1!$H$1</c:f>
              <c:strCache>
                <c:ptCount val="1"/>
                <c:pt idx="0">
                  <c:v>2012: 86,341 solicitudes</c:v>
                </c:pt>
              </c:strCache>
            </c:strRef>
          </c:tx>
          <c:spPr>
            <a:solidFill>
              <a:srgbClr val="990033"/>
            </a:solidFill>
            <a:ln>
              <a:noFill/>
            </a:ln>
            <a:scene3d>
              <a:camera prst="orthographicFront"/>
              <a:lightRig rig="soft" dir="tl"/>
            </a:scene3d>
            <a:sp3d>
              <a:bevelT w="50800" h="50800"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Otros</c:v>
                </c:pt>
              </c:strCache>
            </c:strRef>
          </c:cat>
          <c:val>
            <c:numRef>
              <c:f>Hoja1!$H$2</c:f>
              <c:numCache>
                <c:formatCode>0.0</c:formatCode>
                <c:ptCount val="1"/>
                <c:pt idx="0">
                  <c:v>12.105488701775519</c:v>
                </c:pt>
              </c:numCache>
            </c:numRef>
          </c:val>
        </c:ser>
        <c:ser>
          <c:idx val="7"/>
          <c:order val="7"/>
          <c:tx>
            <c:strRef>
              <c:f>Hoja1!$I$1</c:f>
              <c:strCache>
                <c:ptCount val="1"/>
                <c:pt idx="0">
                  <c:v>2013: 97,376 solicitudes</c:v>
                </c:pt>
              </c:strCache>
            </c:strRef>
          </c:tx>
          <c:spPr>
            <a:solidFill>
              <a:srgbClr val="39639D"/>
            </a:solidFill>
            <a:ln>
              <a:solidFill>
                <a:srgbClr val="2DA2BF"/>
              </a:solidFill>
            </a:ln>
            <a:scene3d>
              <a:camera prst="orthographicFront"/>
              <a:lightRig rig="soft" dir="tl"/>
            </a:scene3d>
            <a:sp3d>
              <a:bevelT w="50800" h="50800"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Hoja1!$A$2</c:f>
              <c:strCache>
                <c:ptCount val="1"/>
                <c:pt idx="0">
                  <c:v>Otros</c:v>
                </c:pt>
              </c:strCache>
            </c:strRef>
          </c:cat>
          <c:val>
            <c:numRef>
              <c:f>Hoja1!$I$2</c:f>
              <c:numCache>
                <c:formatCode>0.0</c:formatCode>
                <c:ptCount val="1"/>
                <c:pt idx="0">
                  <c:v>9.2281465658889257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31815440"/>
        <c:axId val="231815832"/>
      </c:barChart>
      <c:catAx>
        <c:axId val="231815440"/>
        <c:scaling>
          <c:orientation val="maxMin"/>
        </c:scaling>
        <c:delete val="0"/>
        <c:axPos val="l"/>
        <c:numFmt formatCode="General" sourceLinked="0"/>
        <c:majorTickMark val="cross"/>
        <c:minorTickMark val="none"/>
        <c:tickLblPos val="nextTo"/>
        <c:spPr>
          <a:noFill/>
        </c:spPr>
        <c:crossAx val="231815832"/>
        <c:crosses val="autoZero"/>
        <c:auto val="1"/>
        <c:lblAlgn val="ctr"/>
        <c:lblOffset val="100"/>
        <c:noMultiLvlLbl val="0"/>
      </c:catAx>
      <c:valAx>
        <c:axId val="231815832"/>
        <c:scaling>
          <c:orientation val="minMax"/>
          <c:max val="50"/>
        </c:scaling>
        <c:delete val="1"/>
        <c:axPos val="t"/>
        <c:numFmt formatCode="0.0" sourceLinked="1"/>
        <c:majorTickMark val="out"/>
        <c:minorTickMark val="none"/>
        <c:tickLblPos val="none"/>
        <c:crossAx val="231815440"/>
        <c:crosses val="autoZero"/>
        <c:crossBetween val="between"/>
      </c:valAx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matte"/>
  </c:spPr>
  <c:txPr>
    <a:bodyPr/>
    <a:lstStyle/>
    <a:p>
      <a:pPr>
        <a:defRPr sz="1100" b="1">
          <a:solidFill>
            <a:schemeClr val="bg1"/>
          </a:solidFill>
          <a:latin typeface="Calibri" pitchFamily="34" charset="0"/>
        </a:defRPr>
      </a:pPr>
      <a:endParaRPr lang="es-MX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title>
      <c:tx>
        <c:rich>
          <a:bodyPr/>
          <a:lstStyle/>
          <a:p>
            <a:pPr>
              <a:defRPr sz="1100" u="sng"/>
            </a:pPr>
            <a:r>
              <a:rPr lang="es-ES" sz="1100" u="sng"/>
              <a:t>Porcentajes</a:t>
            </a:r>
          </a:p>
        </c:rich>
      </c:tx>
      <c:layout>
        <c:manualLayout>
          <c:xMode val="edge"/>
          <c:yMode val="edge"/>
          <c:x val="0.43840468259147447"/>
          <c:y val="0.206527978372773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3144777431751891E-2"/>
          <c:y val="0.24981213507141195"/>
          <c:w val="0.9337104451364967"/>
          <c:h val="0.666883077806169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2008: 28,248 solicitudes</c:v>
                </c:pt>
              </c:strCache>
            </c:strRef>
          </c:tx>
          <c:spPr>
            <a:solidFill>
              <a:srgbClr val="009999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Sí. Toda la información</c:v>
                </c:pt>
                <c:pt idx="1">
                  <c:v>Sí. Una parte</c:v>
                </c:pt>
                <c:pt idx="2">
                  <c:v>No</c:v>
                </c:pt>
              </c:strCache>
            </c:strRef>
          </c:cat>
          <c:val>
            <c:numRef>
              <c:f>Hoja1!$B$2:$B$4</c:f>
              <c:numCache>
                <c:formatCode>0.0</c:formatCode>
                <c:ptCount val="3"/>
                <c:pt idx="0">
                  <c:v>14.627584253752479</c:v>
                </c:pt>
                <c:pt idx="1">
                  <c:v>3.3347493627867451</c:v>
                </c:pt>
                <c:pt idx="2">
                  <c:v>82.037666383460774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2009: 91,523 solicitudes</c:v>
                </c:pt>
              </c:strCache>
            </c:strRef>
          </c:tx>
          <c:spPr>
            <a:solidFill>
              <a:srgbClr val="33CCCC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Sí. Toda la información</c:v>
                </c:pt>
                <c:pt idx="1">
                  <c:v>Sí. Una parte</c:v>
                </c:pt>
                <c:pt idx="2">
                  <c:v>No</c:v>
                </c:pt>
              </c:strCache>
            </c:strRef>
          </c:cat>
          <c:val>
            <c:numRef>
              <c:f>Hoja1!$C$2:$C$4</c:f>
              <c:numCache>
                <c:formatCode>0.0</c:formatCode>
                <c:ptCount val="3"/>
                <c:pt idx="0">
                  <c:v>9.5997727347224195</c:v>
                </c:pt>
                <c:pt idx="1">
                  <c:v>2.9620969592342901</c:v>
                </c:pt>
                <c:pt idx="2">
                  <c:v>87.438130306043263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2010: 86,249 solicitudes</c:v>
                </c:pt>
              </c:strCache>
            </c:strRef>
          </c:tx>
          <c:spPr>
            <a:solidFill>
              <a:srgbClr val="996633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Sí. Toda la información</c:v>
                </c:pt>
                <c:pt idx="1">
                  <c:v>Sí. Una parte</c:v>
                </c:pt>
                <c:pt idx="2">
                  <c:v>No</c:v>
                </c:pt>
              </c:strCache>
            </c:strRef>
          </c:cat>
          <c:val>
            <c:numRef>
              <c:f>Hoja1!$D$2:$D$4</c:f>
              <c:numCache>
                <c:formatCode>0.0</c:formatCode>
                <c:ptCount val="3"/>
                <c:pt idx="0">
                  <c:v>5.2777423506359495</c:v>
                </c:pt>
                <c:pt idx="1">
                  <c:v>2.3930712240141907</c:v>
                </c:pt>
                <c:pt idx="2">
                  <c:v>92.32918642534986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2011: 89,610 solicitudes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scene3d>
              <a:camera prst="orthographicFront"/>
              <a:lightRig rig="sof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Sí. Toda la información</c:v>
                </c:pt>
                <c:pt idx="1">
                  <c:v>Sí. Una parte</c:v>
                </c:pt>
                <c:pt idx="2">
                  <c:v>No</c:v>
                </c:pt>
              </c:strCache>
            </c:strRef>
          </c:cat>
          <c:val>
            <c:numRef>
              <c:f>Hoja1!$E$2:$E$4</c:f>
              <c:numCache>
                <c:formatCode>0.0</c:formatCode>
                <c:ptCount val="3"/>
                <c:pt idx="0">
                  <c:v>4.0799017966744797</c:v>
                </c:pt>
                <c:pt idx="1">
                  <c:v>0.67180002231893798</c:v>
                </c:pt>
                <c:pt idx="2">
                  <c:v>95.248298181006604</c:v>
                </c:pt>
              </c:numCache>
            </c:numRef>
          </c:val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2012: 86,341 solicitudes</c:v>
                </c:pt>
              </c:strCache>
            </c:strRef>
          </c:tx>
          <c:spPr>
            <a:solidFill>
              <a:srgbClr val="990033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Hoja1!$A$2:$A$4</c:f>
              <c:strCache>
                <c:ptCount val="3"/>
                <c:pt idx="0">
                  <c:v>Sí. Toda la información</c:v>
                </c:pt>
                <c:pt idx="1">
                  <c:v>Sí. Una parte</c:v>
                </c:pt>
                <c:pt idx="2">
                  <c:v>No</c:v>
                </c:pt>
              </c:strCache>
            </c:strRef>
          </c:cat>
          <c:val>
            <c:numRef>
              <c:f>Hoja1!$F$2:$F$4</c:f>
              <c:numCache>
                <c:formatCode>0.0</c:formatCode>
                <c:ptCount val="3"/>
                <c:pt idx="0">
                  <c:v>2.9812024414820306</c:v>
                </c:pt>
                <c:pt idx="1">
                  <c:v>0.27796759361137818</c:v>
                </c:pt>
                <c:pt idx="2">
                  <c:v>96.740829964906638</c:v>
                </c:pt>
              </c:numCache>
            </c:numRef>
          </c:val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2013: 97,376 solicitudes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Hoja1!$A$2:$A$4</c:f>
              <c:strCache>
                <c:ptCount val="3"/>
                <c:pt idx="0">
                  <c:v>Sí. Toda la información</c:v>
                </c:pt>
                <c:pt idx="1">
                  <c:v>Sí. Una parte</c:v>
                </c:pt>
                <c:pt idx="2">
                  <c:v>No</c:v>
                </c:pt>
              </c:strCache>
            </c:strRef>
          </c:cat>
          <c:val>
            <c:numRef>
              <c:f>Hoja1!$G$2:$G$4</c:f>
              <c:numCache>
                <c:formatCode>0.0</c:formatCode>
                <c:ptCount val="3"/>
                <c:pt idx="0">
                  <c:v>1.9368222149194874</c:v>
                </c:pt>
                <c:pt idx="1">
                  <c:v>0.24544035491291497</c:v>
                </c:pt>
                <c:pt idx="2">
                  <c:v>97.817737430167583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31817400"/>
        <c:axId val="231817792"/>
      </c:barChart>
      <c:catAx>
        <c:axId val="231817400"/>
        <c:scaling>
          <c:orientation val="minMax"/>
        </c:scaling>
        <c:delete val="0"/>
        <c:axPos val="b"/>
        <c:numFmt formatCode="General" sourceLinked="0"/>
        <c:majorTickMark val="cross"/>
        <c:minorTickMark val="none"/>
        <c:tickLblPos val="nextTo"/>
        <c:crossAx val="231817792"/>
        <c:crosses val="autoZero"/>
        <c:auto val="1"/>
        <c:lblAlgn val="ctr"/>
        <c:lblOffset val="100"/>
        <c:noMultiLvlLbl val="0"/>
      </c:catAx>
      <c:valAx>
        <c:axId val="231817792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231817400"/>
        <c:crosses val="autoZero"/>
        <c:crossBetween val="between"/>
      </c:valAx>
      <c:spPr>
        <a:noFill/>
      </c:spPr>
    </c:plotArea>
    <c:legend>
      <c:legendPos val="t"/>
      <c:layout>
        <c:manualLayout>
          <c:xMode val="edge"/>
          <c:yMode val="edge"/>
          <c:x val="1.8881099166911938E-2"/>
          <c:y val="1.5662611561678339E-2"/>
          <c:w val="0.95181409729670263"/>
          <c:h val="0.1104545482600699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100" b="1">
          <a:latin typeface="Calibri" pitchFamily="34" charset="0"/>
        </a:defRPr>
      </a:pPr>
      <a:endParaRPr lang="es-MX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ln w="25400">
          <a:noFill/>
        </a:ln>
      </c:spPr>
    </c:sideWall>
    <c:backWall>
      <c:thickness val="0"/>
      <c:spPr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008080"/>
            </a:solidFill>
            <a:ln>
              <a:noFill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9999"/>
              </a:solidFill>
              <a:ln>
                <a:noFill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1"/>
            <c:invertIfNegative val="0"/>
            <c:bubble3D val="0"/>
            <c:spPr>
              <a:solidFill>
                <a:srgbClr val="33CCCC"/>
              </a:solidFill>
              <a:ln>
                <a:noFill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/>
                <a:bevelB/>
              </a:sp3d>
            </c:spPr>
          </c:dPt>
          <c:dPt>
            <c:idx val="2"/>
            <c:invertIfNegative val="0"/>
            <c:bubble3D val="0"/>
            <c:spPr>
              <a:solidFill>
                <a:srgbClr val="996633"/>
              </a:solidFill>
              <a:ln>
                <a:noFill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4"/>
            <c:invertIfNegative val="0"/>
            <c:bubble3D val="0"/>
            <c:spPr>
              <a:solidFill>
                <a:srgbClr val="990033"/>
              </a:solidFill>
              <a:ln>
                <a:noFill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5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Lbls>
            <c:dLbl>
              <c:idx val="0"/>
              <c:layout>
                <c:manualLayout>
                  <c:x val="-1.8762690670303945E-3"/>
                  <c:y val="-1.86464324476767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2008:  3,870             solicitudes</c:v>
                </c:pt>
                <c:pt idx="1">
                  <c:v>2009: 8,494 solicitudes</c:v>
                </c:pt>
                <c:pt idx="2">
                  <c:v>2010: 4,424 solicitudes</c:v>
                </c:pt>
                <c:pt idx="3">
                  <c:v>2011: 3,566 solicitudes</c:v>
                </c:pt>
                <c:pt idx="4">
                  <c:v>2012: 2,493 solicitudes</c:v>
                </c:pt>
                <c:pt idx="5">
                  <c:v>2013:  1,632        solicitudes</c:v>
                </c:pt>
              </c:strCache>
            </c:strRef>
          </c:cat>
          <c:val>
            <c:numRef>
              <c:f>Hoja1!$B$2:$B$7</c:f>
              <c:numCache>
                <c:formatCode>0.0</c:formatCode>
                <c:ptCount val="6"/>
                <c:pt idx="0">
                  <c:v>4.2878552971576145</c:v>
                </c:pt>
                <c:pt idx="1">
                  <c:v>3.7721921356251489</c:v>
                </c:pt>
                <c:pt idx="2">
                  <c:v>4.0015822784810018</c:v>
                </c:pt>
                <c:pt idx="3">
                  <c:v>3.075434660684238</c:v>
                </c:pt>
                <c:pt idx="4">
                  <c:v>3.4933814681107114</c:v>
                </c:pt>
                <c:pt idx="5">
                  <c:v>4.5600490196078427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31818576"/>
        <c:axId val="231818968"/>
        <c:axId val="0"/>
      </c:bar3DChart>
      <c:catAx>
        <c:axId val="231818576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crossAx val="231818968"/>
        <c:crosses val="autoZero"/>
        <c:auto val="1"/>
        <c:lblAlgn val="ctr"/>
        <c:lblOffset val="100"/>
        <c:noMultiLvlLbl val="0"/>
      </c:catAx>
      <c:valAx>
        <c:axId val="231818968"/>
        <c:scaling>
          <c:orientation val="minMax"/>
          <c:max val="5"/>
          <c:min val="0"/>
        </c:scaling>
        <c:delete val="1"/>
        <c:axPos val="l"/>
        <c:numFmt formatCode="0.0" sourceLinked="1"/>
        <c:majorTickMark val="none"/>
        <c:minorTickMark val="none"/>
        <c:tickLblPos val="none"/>
        <c:crossAx val="231818576"/>
        <c:crosses val="autoZero"/>
        <c:crossBetween val="between"/>
        <c:majorUnit val="2.5"/>
      </c:valAx>
      <c:spPr>
        <a:noFill/>
        <a:ln w="25385">
          <a:noFill/>
        </a:ln>
      </c:spPr>
    </c:plotArea>
    <c:plotVisOnly val="1"/>
    <c:dispBlanksAs val="gap"/>
    <c:showDLblsOverMax val="0"/>
  </c:chart>
  <c:txPr>
    <a:bodyPr/>
    <a:lstStyle/>
    <a:p>
      <a:pPr>
        <a:defRPr sz="1100" b="1">
          <a:solidFill>
            <a:schemeClr val="tx1"/>
          </a:solidFill>
          <a:latin typeface="Calibri" pitchFamily="34" charset="0"/>
          <a:cs typeface="Arial" pitchFamily="34" charset="0"/>
        </a:defRPr>
      </a:pPr>
      <a:endParaRPr lang="es-MX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title>
      <c:tx>
        <c:rich>
          <a:bodyPr/>
          <a:lstStyle/>
          <a:p>
            <a:pPr>
              <a:defRPr sz="1100" u="sng"/>
            </a:pPr>
            <a:r>
              <a:rPr lang="es-ES" sz="1100" u="sng"/>
              <a:t>Porcentajes</a:t>
            </a:r>
          </a:p>
        </c:rich>
      </c:tx>
      <c:layout>
        <c:manualLayout>
          <c:xMode val="edge"/>
          <c:yMode val="edge"/>
          <c:x val="0.45939964106013975"/>
          <c:y val="0.22160632860978449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1.8397594537560603E-2"/>
          <c:y val="0.32049040494396758"/>
          <c:w val="0.96320481092489674"/>
          <c:h val="0.61821936278604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2006: 6,089 solicitudes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l">
                <a:rot lat="0" lon="0" rev="20100000"/>
              </a:lightRig>
            </a:scene3d>
            <a:sp3d>
              <a:bevelT/>
            </a:sp3d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Información pública</c:v>
                </c:pt>
                <c:pt idx="1">
                  <c:v>Acceso a datos personales</c:v>
                </c:pt>
                <c:pt idx="2">
                  <c:v>Rectificación de datos personales</c:v>
                </c:pt>
                <c:pt idx="3">
                  <c:v>Acceso y rectificación de datos personales</c:v>
                </c:pt>
              </c:strCache>
            </c:strRef>
          </c:cat>
          <c:val>
            <c:numRef>
              <c:f>Hoja1!$B$2:$B$5</c:f>
              <c:numCache>
                <c:formatCode>0.0</c:formatCode>
                <c:ptCount val="4"/>
                <c:pt idx="0">
                  <c:v>94.9</c:v>
                </c:pt>
                <c:pt idx="1">
                  <c:v>4.8</c:v>
                </c:pt>
                <c:pt idx="2">
                  <c:v>0.3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2007: 19,044 solicitudes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l">
                <a:rot lat="0" lon="0" rev="20100000"/>
              </a:lightRig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1.4422096377759899E-3"/>
                  <c:y val="-4.8745178539658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Información pública</c:v>
                </c:pt>
                <c:pt idx="1">
                  <c:v>Acceso a datos personales</c:v>
                </c:pt>
                <c:pt idx="2">
                  <c:v>Rectificación de datos personales</c:v>
                </c:pt>
                <c:pt idx="3">
                  <c:v>Acceso y rectificación de datos personales</c:v>
                </c:pt>
              </c:strCache>
            </c:strRef>
          </c:cat>
          <c:val>
            <c:numRef>
              <c:f>Hoja1!$C$2:$C$5</c:f>
              <c:numCache>
                <c:formatCode>0.0</c:formatCode>
                <c:ptCount val="4"/>
                <c:pt idx="0">
                  <c:v>96.2</c:v>
                </c:pt>
                <c:pt idx="1">
                  <c:v>3.5</c:v>
                </c:pt>
                <c:pt idx="2">
                  <c:v>0.1</c:v>
                </c:pt>
                <c:pt idx="3">
                  <c:v>0.21890391681651161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2008: 41,164 solicitudes</c:v>
                </c:pt>
              </c:strCache>
            </c:strRef>
          </c:tx>
          <c:spPr>
            <a:solidFill>
              <a:srgbClr val="00808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Información pública</c:v>
                </c:pt>
                <c:pt idx="1">
                  <c:v>Acceso a datos personales</c:v>
                </c:pt>
                <c:pt idx="2">
                  <c:v>Rectificación de datos personales</c:v>
                </c:pt>
                <c:pt idx="3">
                  <c:v>Acceso y rectificación de datos personales</c:v>
                </c:pt>
              </c:strCache>
            </c:strRef>
          </c:cat>
          <c:val>
            <c:numRef>
              <c:f>Hoja1!$D$2:$D$5</c:f>
              <c:numCache>
                <c:formatCode>0.0</c:formatCode>
                <c:ptCount val="4"/>
                <c:pt idx="0">
                  <c:v>97.4</c:v>
                </c:pt>
                <c:pt idx="1">
                  <c:v>2.5</c:v>
                </c:pt>
                <c:pt idx="2" formatCode="0.00">
                  <c:v>1.9434457292780101E-2</c:v>
                </c:pt>
                <c:pt idx="3" formatCode="0.00">
                  <c:v>4.3727528908755198E-2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2009: 91,523 solicitudes</c:v>
                </c:pt>
              </c:strCache>
            </c:strRef>
          </c:tx>
          <c:spPr>
            <a:solidFill>
              <a:srgbClr val="33CCCC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T w="95250" h="101600"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4422096377759899E-3"/>
                  <c:y val="-3.72757247656213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Información pública</c:v>
                </c:pt>
                <c:pt idx="1">
                  <c:v>Acceso a datos personales</c:v>
                </c:pt>
                <c:pt idx="2">
                  <c:v>Rectificación de datos personales</c:v>
                </c:pt>
                <c:pt idx="3">
                  <c:v>Acceso y rectificación de datos personales</c:v>
                </c:pt>
              </c:strCache>
            </c:strRef>
          </c:cat>
          <c:val>
            <c:numRef>
              <c:f>Hoja1!$E$2:$E$5</c:f>
              <c:numCache>
                <c:formatCode>General</c:formatCode>
                <c:ptCount val="4"/>
                <c:pt idx="0" formatCode="0.0">
                  <c:v>100</c:v>
                </c:pt>
              </c:numCache>
            </c:numRef>
          </c:val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2010: 86,249 solicitudes</c:v>
                </c:pt>
              </c:strCache>
            </c:strRef>
          </c:tx>
          <c:spPr>
            <a:solidFill>
              <a:srgbClr val="996633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T w="95250" h="101600"/>
              <a:bevelB/>
              <a:contourClr>
                <a:srgbClr val="00000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Información pública</c:v>
                </c:pt>
                <c:pt idx="1">
                  <c:v>Acceso a datos personales</c:v>
                </c:pt>
                <c:pt idx="2">
                  <c:v>Rectificación de datos personales</c:v>
                </c:pt>
                <c:pt idx="3">
                  <c:v>Acceso y rectificación de datos personales</c:v>
                </c:pt>
              </c:strCache>
            </c:strRef>
          </c:cat>
          <c:val>
            <c:numRef>
              <c:f>Hoja1!$F$2:$F$5</c:f>
              <c:numCache>
                <c:formatCode>General</c:formatCode>
                <c:ptCount val="4"/>
                <c:pt idx="0" formatCode="0.0">
                  <c:v>100</c:v>
                </c:pt>
              </c:numCache>
            </c:numRef>
          </c:val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2011: 89,610 solicitudes</c:v>
                </c:pt>
              </c:strCache>
            </c:strRef>
          </c:tx>
          <c:spPr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soft" dir="t"/>
              </a:scene3d>
              <a:sp3d>
                <a:bevelT w="95250" h="101600"/>
                <a:bevelB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0"/>
                  <c:y val="-3.72757247656213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Información pública</c:v>
                </c:pt>
                <c:pt idx="1">
                  <c:v>Acceso a datos personales</c:v>
                </c:pt>
                <c:pt idx="2">
                  <c:v>Rectificación de datos personales</c:v>
                </c:pt>
                <c:pt idx="3">
                  <c:v>Acceso y rectificación de datos personales</c:v>
                </c:pt>
              </c:strCache>
            </c:strRef>
          </c:cat>
          <c:val>
            <c:numRef>
              <c:f>Hoja1!$G$2:$G$5</c:f>
              <c:numCache>
                <c:formatCode>General</c:formatCode>
                <c:ptCount val="4"/>
                <c:pt idx="0" formatCode="0.0">
                  <c:v>100</c:v>
                </c:pt>
              </c:numCache>
            </c:numRef>
          </c:val>
        </c:ser>
        <c:ser>
          <c:idx val="6"/>
          <c:order val="6"/>
          <c:tx>
            <c:strRef>
              <c:f>Hoja1!$H$1</c:f>
              <c:strCache>
                <c:ptCount val="1"/>
                <c:pt idx="0">
                  <c:v>2012: 86,341 solicitudes</c:v>
                </c:pt>
              </c:strCache>
            </c:strRef>
          </c:tx>
          <c:spPr>
            <a:solidFill>
              <a:srgbClr val="990033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T w="95250" h="101600"/>
              <a:bevelB/>
              <a:contourClr>
                <a:srgbClr val="00000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Información pública</c:v>
                </c:pt>
                <c:pt idx="1">
                  <c:v>Acceso a datos personales</c:v>
                </c:pt>
                <c:pt idx="2">
                  <c:v>Rectificación de datos personales</c:v>
                </c:pt>
                <c:pt idx="3">
                  <c:v>Acceso y rectificación de datos personales</c:v>
                </c:pt>
              </c:strCache>
            </c:strRef>
          </c:cat>
          <c:val>
            <c:numRef>
              <c:f>Hoja1!$H$2:$H$5</c:f>
              <c:numCache>
                <c:formatCode>General</c:formatCode>
                <c:ptCount val="4"/>
                <c:pt idx="0" formatCode="0.0">
                  <c:v>100</c:v>
                </c:pt>
              </c:numCache>
            </c:numRef>
          </c:val>
        </c:ser>
        <c:ser>
          <c:idx val="7"/>
          <c:order val="7"/>
          <c:tx>
            <c:strRef>
              <c:f>Hoja1!$I$1</c:f>
              <c:strCache>
                <c:ptCount val="1"/>
                <c:pt idx="0">
                  <c:v>2013: 97,376 solicitudes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accent1">
                  <a:shade val="50000"/>
                </a:schemeClr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T w="95250" h="101600"/>
              <a:bevelB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4.3266289133279704E-3"/>
                  <c:y val="-3.44083613221119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Información pública</c:v>
                </c:pt>
                <c:pt idx="1">
                  <c:v>Acceso a datos personales</c:v>
                </c:pt>
                <c:pt idx="2">
                  <c:v>Rectificación de datos personales</c:v>
                </c:pt>
                <c:pt idx="3">
                  <c:v>Acceso y rectificación de datos personales</c:v>
                </c:pt>
              </c:strCache>
            </c:strRef>
          </c:cat>
          <c:val>
            <c:numRef>
              <c:f>Hoja1!$I$2:$I$5</c:f>
              <c:numCache>
                <c:formatCode>General</c:formatCode>
                <c:ptCount val="4"/>
                <c:pt idx="0" formatCode="0.0">
                  <c:v>100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93026312"/>
        <c:axId val="192895632"/>
      </c:barChart>
      <c:catAx>
        <c:axId val="193026312"/>
        <c:scaling>
          <c:orientation val="minMax"/>
        </c:scaling>
        <c:delete val="0"/>
        <c:axPos val="b"/>
        <c:numFmt formatCode="General" sourceLinked="0"/>
        <c:majorTickMark val="cross"/>
        <c:minorTickMark val="none"/>
        <c:tickLblPos val="nextTo"/>
        <c:crossAx val="192895632"/>
        <c:crosses val="autoZero"/>
        <c:auto val="1"/>
        <c:lblAlgn val="ctr"/>
        <c:lblOffset val="50"/>
        <c:tickLblSkip val="1"/>
        <c:noMultiLvlLbl val="0"/>
      </c:catAx>
      <c:valAx>
        <c:axId val="192895632"/>
        <c:scaling>
          <c:orientation val="minMax"/>
          <c:max val="110"/>
        </c:scaling>
        <c:delete val="1"/>
        <c:axPos val="l"/>
        <c:numFmt formatCode="0.0" sourceLinked="1"/>
        <c:majorTickMark val="none"/>
        <c:minorTickMark val="none"/>
        <c:tickLblPos val="none"/>
        <c:crossAx val="19302631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1.5911660457973101E-2"/>
          <c:y val="1.6180057780760097E-2"/>
          <c:w val="0.96966624316426653"/>
          <c:h val="0.14363007308841688"/>
        </c:manualLayout>
      </c:layout>
      <c:overlay val="0"/>
    </c:legend>
    <c:plotVisOnly val="1"/>
    <c:dispBlanksAs val="gap"/>
    <c:showDLblsOverMax val="0"/>
  </c:chart>
  <c:spPr>
    <a:scene3d>
      <a:camera prst="orthographicFront"/>
      <a:lightRig rig="threePt" dir="t"/>
    </a:scene3d>
    <a:sp3d prstMaterial="matte"/>
  </c:spPr>
  <c:txPr>
    <a:bodyPr/>
    <a:lstStyle/>
    <a:p>
      <a:pPr>
        <a:defRPr sz="1100" b="1">
          <a:solidFill>
            <a:schemeClr val="tx1"/>
          </a:solidFill>
          <a:latin typeface="Calibri" pitchFamily="34" charset="0"/>
        </a:defRPr>
      </a:pPr>
      <a:endParaRPr lang="es-MX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1100" u="sng"/>
            </a:pPr>
            <a:r>
              <a:rPr lang="es-ES" sz="1100" u="sng"/>
              <a:t>Porcentajes</a:t>
            </a:r>
          </a:p>
        </c:rich>
      </c:tx>
      <c:layout>
        <c:manualLayout>
          <c:xMode val="edge"/>
          <c:yMode val="edge"/>
          <c:x val="0.43882709482348414"/>
          <c:y val="0.2442023350062558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9555418684733698E-2"/>
          <c:y val="0.31759756162358782"/>
          <c:w val="0.96088916263053603"/>
          <c:h val="0.609478375188587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2007: 17,824 solicitudes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Hoja1!$B$2:$B$3</c:f>
              <c:numCache>
                <c:formatCode>0.0</c:formatCode>
                <c:ptCount val="2"/>
                <c:pt idx="0">
                  <c:v>3.4335727109515259</c:v>
                </c:pt>
                <c:pt idx="1">
                  <c:v>96.566427289048505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2008: 38,043 solicitudes</c:v>
                </c:pt>
              </c:strCache>
            </c:strRef>
          </c:tx>
          <c:spPr>
            <a:solidFill>
              <a:srgbClr val="00808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Hoja1!$C$2:$C$3</c:f>
              <c:numCache>
                <c:formatCode>0.0</c:formatCode>
                <c:ptCount val="2"/>
                <c:pt idx="0">
                  <c:v>1.6008201245958524</c:v>
                </c:pt>
                <c:pt idx="1">
                  <c:v>98.399179875404158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2009: 84,182 solicitudes</c:v>
                </c:pt>
              </c:strCache>
            </c:strRef>
          </c:tx>
          <c:spPr>
            <a:solidFill>
              <a:srgbClr val="33CCCC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Hoja1!$D$2:$D$3</c:f>
              <c:numCache>
                <c:formatCode>0.0</c:formatCode>
                <c:ptCount val="2"/>
                <c:pt idx="0">
                  <c:v>0.94438240954123187</c:v>
                </c:pt>
                <c:pt idx="1">
                  <c:v>99.055617590458723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2010: 79,411 solicitudes</c:v>
                </c:pt>
              </c:strCache>
            </c:strRef>
          </c:tx>
          <c:spPr>
            <a:solidFill>
              <a:srgbClr val="996633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Hoja1!$E$2:$E$3</c:f>
              <c:numCache>
                <c:formatCode>0.0</c:formatCode>
                <c:ptCount val="2"/>
                <c:pt idx="0">
                  <c:v>1.8612031078817801</c:v>
                </c:pt>
                <c:pt idx="1">
                  <c:v>98.138796892118165</c:v>
                </c:pt>
              </c:numCache>
            </c:numRef>
          </c:val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2011: 81,363 solicitudes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Hoja1!$F$2:$F$3</c:f>
              <c:numCache>
                <c:formatCode>0.0</c:formatCode>
                <c:ptCount val="2"/>
                <c:pt idx="0">
                  <c:v>1.7391197473052857</c:v>
                </c:pt>
                <c:pt idx="1">
                  <c:v>98.260880252694676</c:v>
                </c:pt>
              </c:numCache>
            </c:numRef>
          </c:val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2012: 78,024 solicitudes</c:v>
                </c:pt>
              </c:strCache>
            </c:strRef>
          </c:tx>
          <c:spPr>
            <a:solidFill>
              <a:srgbClr val="990033"/>
            </a:solidFill>
            <a:ln>
              <a:noFill/>
            </a:ln>
            <a:scene3d>
              <a:camera prst="orthographicFront"/>
              <a:lightRig rig="sof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Hoja1!$G$2:$G$3</c:f>
              <c:numCache>
                <c:formatCode>0.0</c:formatCode>
                <c:ptCount val="2"/>
                <c:pt idx="0">
                  <c:v>2.2044499128473292</c:v>
                </c:pt>
                <c:pt idx="1">
                  <c:v>97.795550087152677</c:v>
                </c:pt>
              </c:numCache>
            </c:numRef>
          </c:val>
        </c:ser>
        <c:ser>
          <c:idx val="6"/>
          <c:order val="6"/>
          <c:tx>
            <c:strRef>
              <c:f>Hoja1!$H$1</c:f>
              <c:strCache>
                <c:ptCount val="1"/>
                <c:pt idx="0">
                  <c:v>2013: 87,625 solicitudes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accent1">
                  <a:shade val="50000"/>
                </a:schemeClr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Hoja1!$H$2:$H$3</c:f>
              <c:numCache>
                <c:formatCode>0.0</c:formatCode>
                <c:ptCount val="2"/>
                <c:pt idx="0">
                  <c:v>1.9925820256776043</c:v>
                </c:pt>
                <c:pt idx="1">
                  <c:v>98.007417974322394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92897200"/>
        <c:axId val="232996792"/>
      </c:barChart>
      <c:catAx>
        <c:axId val="192897200"/>
        <c:scaling>
          <c:orientation val="minMax"/>
        </c:scaling>
        <c:delete val="0"/>
        <c:axPos val="b"/>
        <c:numFmt formatCode="General" sourceLinked="0"/>
        <c:majorTickMark val="cross"/>
        <c:minorTickMark val="none"/>
        <c:tickLblPos val="nextTo"/>
        <c:crossAx val="232996792"/>
        <c:crosses val="autoZero"/>
        <c:auto val="1"/>
        <c:lblAlgn val="ctr"/>
        <c:lblOffset val="100"/>
        <c:noMultiLvlLbl val="0"/>
      </c:catAx>
      <c:valAx>
        <c:axId val="232996792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one"/>
        <c:crossAx val="19289720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4.5848148044458055E-3"/>
          <c:y val="1.6005470487706508E-2"/>
          <c:w val="0.98715795514991911"/>
          <c:h val="0.2019572301950353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 b="1">
          <a:latin typeface="Calibri" pitchFamily="34" charset="0"/>
        </a:defRPr>
      </a:pPr>
      <a:endParaRPr lang="es-MX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2006: 6,621
solicitudes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diamond"/>
            <c:size val="7"/>
            <c:spPr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cat>
            <c:strRef>
              <c:f>Hoja1!$A$2:$A$13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Hoja1!$B$2:$B$13</c:f>
              <c:numCache>
                <c:formatCode>#,##0</c:formatCode>
                <c:ptCount val="12"/>
                <c:pt idx="0">
                  <c:v>348</c:v>
                </c:pt>
                <c:pt idx="1">
                  <c:v>373</c:v>
                </c:pt>
                <c:pt idx="2">
                  <c:v>464</c:v>
                </c:pt>
                <c:pt idx="3">
                  <c:v>430</c:v>
                </c:pt>
                <c:pt idx="4">
                  <c:v>558</c:v>
                </c:pt>
                <c:pt idx="5">
                  <c:v>574</c:v>
                </c:pt>
                <c:pt idx="6">
                  <c:v>490</c:v>
                </c:pt>
                <c:pt idx="7">
                  <c:v>718</c:v>
                </c:pt>
                <c:pt idx="8">
                  <c:v>603</c:v>
                </c:pt>
                <c:pt idx="9">
                  <c:v>746</c:v>
                </c:pt>
                <c:pt idx="10">
                  <c:v>940</c:v>
                </c:pt>
                <c:pt idx="11">
                  <c:v>377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2007: 19,044
solicitudes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pPr>
              <a:solidFill>
                <a:schemeClr val="accent3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cat>
            <c:strRef>
              <c:f>Hoja1!$A$2:$A$13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Hoja1!$C$2:$C$13</c:f>
              <c:numCache>
                <c:formatCode>#,##0</c:formatCode>
                <c:ptCount val="12"/>
                <c:pt idx="0">
                  <c:v>1048</c:v>
                </c:pt>
                <c:pt idx="1">
                  <c:v>1287</c:v>
                </c:pt>
                <c:pt idx="2">
                  <c:v>1299</c:v>
                </c:pt>
                <c:pt idx="3">
                  <c:v>1501</c:v>
                </c:pt>
                <c:pt idx="4">
                  <c:v>1353</c:v>
                </c:pt>
                <c:pt idx="5">
                  <c:v>1332</c:v>
                </c:pt>
                <c:pt idx="6">
                  <c:v>1467</c:v>
                </c:pt>
                <c:pt idx="7">
                  <c:v>1661</c:v>
                </c:pt>
                <c:pt idx="8">
                  <c:v>1843</c:v>
                </c:pt>
                <c:pt idx="9">
                  <c:v>2999</c:v>
                </c:pt>
                <c:pt idx="10">
                  <c:v>2323</c:v>
                </c:pt>
                <c:pt idx="11">
                  <c:v>931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2008: 41,164
solicitudes</c:v>
                </c:pt>
              </c:strCache>
            </c:strRef>
          </c:tx>
          <c:spPr>
            <a:ln>
              <a:solidFill>
                <a:srgbClr val="008080"/>
              </a:solidFill>
            </a:ln>
          </c:spPr>
          <c:marker>
            <c:spPr>
              <a:solidFill>
                <a:srgbClr val="0080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cat>
            <c:strRef>
              <c:f>Hoja1!$A$2:$A$13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Hoja1!$D$2:$D$13</c:f>
              <c:numCache>
                <c:formatCode>#,##0</c:formatCode>
                <c:ptCount val="12"/>
                <c:pt idx="0">
                  <c:v>2081</c:v>
                </c:pt>
                <c:pt idx="1">
                  <c:v>1831</c:v>
                </c:pt>
                <c:pt idx="2">
                  <c:v>2193</c:v>
                </c:pt>
                <c:pt idx="3">
                  <c:v>3526</c:v>
                </c:pt>
                <c:pt idx="4">
                  <c:v>4238</c:v>
                </c:pt>
                <c:pt idx="5">
                  <c:v>4996</c:v>
                </c:pt>
                <c:pt idx="6">
                  <c:v>3650</c:v>
                </c:pt>
                <c:pt idx="7">
                  <c:v>3832</c:v>
                </c:pt>
                <c:pt idx="8">
                  <c:v>3520</c:v>
                </c:pt>
                <c:pt idx="9">
                  <c:v>4149</c:v>
                </c:pt>
                <c:pt idx="10">
                  <c:v>3887</c:v>
                </c:pt>
                <c:pt idx="11">
                  <c:v>3261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2009: 96,233
solicitudes</c:v>
                </c:pt>
              </c:strCache>
            </c:strRef>
          </c:tx>
          <c:spPr>
            <a:ln>
              <a:solidFill>
                <a:srgbClr val="33CCCC"/>
              </a:solidFill>
            </a:ln>
          </c:spPr>
          <c:marker>
            <c:symbol val="star"/>
            <c:size val="7"/>
            <c:spPr>
              <a:noFill/>
              <a:ln w="15875">
                <a:solidFill>
                  <a:srgbClr val="33CCC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cat>
            <c:strRef>
              <c:f>Hoja1!$A$2:$A$13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Hoja1!$E$2:$E$13</c:f>
              <c:numCache>
                <c:formatCode>#,##0</c:formatCode>
                <c:ptCount val="12"/>
                <c:pt idx="0">
                  <c:v>2942</c:v>
                </c:pt>
                <c:pt idx="1">
                  <c:v>4447</c:v>
                </c:pt>
                <c:pt idx="2">
                  <c:v>6832</c:v>
                </c:pt>
                <c:pt idx="3">
                  <c:v>8074</c:v>
                </c:pt>
                <c:pt idx="4">
                  <c:v>9151</c:v>
                </c:pt>
                <c:pt idx="5">
                  <c:v>13898</c:v>
                </c:pt>
                <c:pt idx="6">
                  <c:v>8191</c:v>
                </c:pt>
                <c:pt idx="7">
                  <c:v>9888</c:v>
                </c:pt>
                <c:pt idx="8">
                  <c:v>6665</c:v>
                </c:pt>
                <c:pt idx="9">
                  <c:v>10750</c:v>
                </c:pt>
                <c:pt idx="10">
                  <c:v>8286</c:v>
                </c:pt>
                <c:pt idx="11">
                  <c:v>7109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2010: 89,571
solicitudes</c:v>
                </c:pt>
              </c:strCache>
            </c:strRef>
          </c:tx>
          <c:spPr>
            <a:ln>
              <a:solidFill>
                <a:srgbClr val="996633"/>
              </a:solidFill>
            </a:ln>
          </c:spPr>
          <c:marker>
            <c:symbol val="circle"/>
            <c:size val="8"/>
            <c:spPr>
              <a:solidFill>
                <a:srgbClr val="996633"/>
              </a:solidFill>
              <a:ln w="12700"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cat>
            <c:strRef>
              <c:f>Hoja1!$A$2:$A$13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Hoja1!$F$2:$F$13</c:f>
              <c:numCache>
                <c:formatCode>#,##0</c:formatCode>
                <c:ptCount val="12"/>
                <c:pt idx="0">
                  <c:v>7733</c:v>
                </c:pt>
                <c:pt idx="1">
                  <c:v>7514</c:v>
                </c:pt>
                <c:pt idx="2">
                  <c:v>6814</c:v>
                </c:pt>
                <c:pt idx="3">
                  <c:v>6521</c:v>
                </c:pt>
                <c:pt idx="4">
                  <c:v>5694</c:v>
                </c:pt>
                <c:pt idx="5">
                  <c:v>10198</c:v>
                </c:pt>
                <c:pt idx="6">
                  <c:v>7680</c:v>
                </c:pt>
                <c:pt idx="7">
                  <c:v>7852</c:v>
                </c:pt>
                <c:pt idx="8">
                  <c:v>8463</c:v>
                </c:pt>
                <c:pt idx="9">
                  <c:v>7544</c:v>
                </c:pt>
                <c:pt idx="10">
                  <c:v>8478</c:v>
                </c:pt>
                <c:pt idx="11">
                  <c:v>5080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2011: 94,048
solicitudes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diamond"/>
            <c:size val="7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scene3d>
                <a:camera prst="orthographicFront"/>
                <a:lightRig rig="soft" dir="t"/>
              </a:scene3d>
              <a:sp3d>
                <a:bevelT/>
                <a:bevelB/>
              </a:sp3d>
            </c:spPr>
          </c:marker>
          <c:cat>
            <c:strRef>
              <c:f>Hoja1!$A$2:$A$13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Hoja1!$G$2:$G$13</c:f>
              <c:numCache>
                <c:formatCode>#,##0</c:formatCode>
                <c:ptCount val="12"/>
                <c:pt idx="0">
                  <c:v>6867</c:v>
                </c:pt>
                <c:pt idx="1">
                  <c:v>8106</c:v>
                </c:pt>
                <c:pt idx="2">
                  <c:v>10689</c:v>
                </c:pt>
                <c:pt idx="3">
                  <c:v>7339</c:v>
                </c:pt>
                <c:pt idx="4">
                  <c:v>8271</c:v>
                </c:pt>
                <c:pt idx="5">
                  <c:v>8200</c:v>
                </c:pt>
                <c:pt idx="6">
                  <c:v>4249</c:v>
                </c:pt>
                <c:pt idx="7">
                  <c:v>10445</c:v>
                </c:pt>
                <c:pt idx="8">
                  <c:v>7330</c:v>
                </c:pt>
                <c:pt idx="9">
                  <c:v>8214</c:v>
                </c:pt>
                <c:pt idx="10">
                  <c:v>9172</c:v>
                </c:pt>
                <c:pt idx="11">
                  <c:v>5166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Hoja1!$H$1</c:f>
              <c:strCache>
                <c:ptCount val="1"/>
                <c:pt idx="0">
                  <c:v>2012: 91,576
solicitudes</c:v>
                </c:pt>
              </c:strCache>
            </c:strRef>
          </c:tx>
          <c:spPr>
            <a:ln>
              <a:solidFill>
                <a:srgbClr val="990033"/>
              </a:solidFill>
            </a:ln>
          </c:spPr>
          <c:marker>
            <c:spPr>
              <a:noFill/>
              <a:ln>
                <a:solidFill>
                  <a:srgbClr val="990033"/>
                </a:solidFill>
              </a:ln>
            </c:spPr>
          </c:marker>
          <c:cat>
            <c:strRef>
              <c:f>Hoja1!$A$2:$A$13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Hoja1!$H$2:$H$13</c:f>
              <c:numCache>
                <c:formatCode>#,##0</c:formatCode>
                <c:ptCount val="12"/>
                <c:pt idx="0">
                  <c:v>8880</c:v>
                </c:pt>
                <c:pt idx="1">
                  <c:v>8502</c:v>
                </c:pt>
                <c:pt idx="2">
                  <c:v>8262</c:v>
                </c:pt>
                <c:pt idx="3">
                  <c:v>6918</c:v>
                </c:pt>
                <c:pt idx="4">
                  <c:v>8124</c:v>
                </c:pt>
                <c:pt idx="5">
                  <c:v>8677</c:v>
                </c:pt>
                <c:pt idx="6">
                  <c:v>6214</c:v>
                </c:pt>
                <c:pt idx="7">
                  <c:v>8728</c:v>
                </c:pt>
                <c:pt idx="8">
                  <c:v>5819</c:v>
                </c:pt>
                <c:pt idx="9">
                  <c:v>10105</c:v>
                </c:pt>
                <c:pt idx="10">
                  <c:v>8065</c:v>
                </c:pt>
                <c:pt idx="11">
                  <c:v>3282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Hoja1!$I$1</c:f>
              <c:strCache>
                <c:ptCount val="1"/>
                <c:pt idx="0">
                  <c:v>2013: 103,470
solicitudes</c:v>
                </c:pt>
              </c:strCache>
            </c:strRef>
          </c:tx>
          <c:marker>
            <c:symbol val="x"/>
            <c:size val="7"/>
          </c:marker>
          <c:cat>
            <c:strRef>
              <c:f>Hoja1!$A$2:$A$13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Hoja1!$I$2:$I$13</c:f>
              <c:numCache>
                <c:formatCode>#,##0</c:formatCode>
                <c:ptCount val="12"/>
                <c:pt idx="0">
                  <c:v>10596</c:v>
                </c:pt>
                <c:pt idx="1">
                  <c:v>8346</c:v>
                </c:pt>
                <c:pt idx="2">
                  <c:v>6157</c:v>
                </c:pt>
                <c:pt idx="3">
                  <c:v>10621</c:v>
                </c:pt>
                <c:pt idx="4">
                  <c:v>8988</c:v>
                </c:pt>
                <c:pt idx="5">
                  <c:v>9991</c:v>
                </c:pt>
                <c:pt idx="6">
                  <c:v>6531</c:v>
                </c:pt>
                <c:pt idx="7">
                  <c:v>10800</c:v>
                </c:pt>
                <c:pt idx="8">
                  <c:v>7511</c:v>
                </c:pt>
                <c:pt idx="9">
                  <c:v>10270</c:v>
                </c:pt>
                <c:pt idx="10">
                  <c:v>8674</c:v>
                </c:pt>
                <c:pt idx="11">
                  <c:v>4985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8882064"/>
        <c:axId val="188882456"/>
      </c:lineChart>
      <c:catAx>
        <c:axId val="188882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s-MX"/>
          </a:p>
        </c:txPr>
        <c:crossAx val="188882456"/>
        <c:crosses val="autoZero"/>
        <c:auto val="1"/>
        <c:lblAlgn val="ctr"/>
        <c:lblOffset val="100"/>
        <c:noMultiLvlLbl val="0"/>
      </c:catAx>
      <c:valAx>
        <c:axId val="188882456"/>
        <c:scaling>
          <c:orientation val="minMax"/>
          <c:max val="15000"/>
        </c:scaling>
        <c:delete val="0"/>
        <c:axPos val="l"/>
        <c:majorGridlines/>
        <c:numFmt formatCode="#,##0" sourceLinked="0"/>
        <c:majorTickMark val="cross"/>
        <c:minorTickMark val="none"/>
        <c:tickLblPos val="nextTo"/>
        <c:crossAx val="188882064"/>
        <c:crosses val="autoZero"/>
        <c:crossBetween val="between"/>
        <c:majorUnit val="5000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100" b="1">
          <a:latin typeface="Calibri" pitchFamily="34" charset="0"/>
        </a:defRPr>
      </a:pPr>
      <a:endParaRPr lang="es-MX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1100" u="sng"/>
            </a:pPr>
            <a:r>
              <a:rPr lang="es-ES" sz="1100" u="sng"/>
              <a:t>Porcentajes</a:t>
            </a:r>
          </a:p>
        </c:rich>
      </c:tx>
      <c:layout>
        <c:manualLayout>
          <c:xMode val="edge"/>
          <c:yMode val="edge"/>
          <c:x val="0.45158581916824164"/>
          <c:y val="0.21874509345549931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6167185127578441E-2"/>
          <c:y val="0.30334517248624748"/>
          <c:w val="0.9676656297448436"/>
          <c:h val="0.567893069580971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2008: 38,043 solicitudes</c:v>
                </c:pt>
              </c:strCache>
            </c:strRef>
          </c:tx>
          <c:spPr>
            <a:solidFill>
              <a:srgbClr val="00808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Sí. Por el volumen de la información</c:v>
                </c:pt>
                <c:pt idx="1">
                  <c:v>Sí. Por la complejidad de la información</c:v>
                </c:pt>
                <c:pt idx="2">
                  <c:v>Sí. Por volumen y complejidad de la información</c:v>
                </c:pt>
                <c:pt idx="3">
                  <c:v>No</c:v>
                </c:pt>
              </c:strCache>
            </c:strRef>
          </c:cat>
          <c:val>
            <c:numRef>
              <c:f>Hoja1!$B$2:$B$5</c:f>
              <c:numCache>
                <c:formatCode>0.0</c:formatCode>
                <c:ptCount val="4"/>
                <c:pt idx="0">
                  <c:v>1.9977394001524587</c:v>
                </c:pt>
                <c:pt idx="1">
                  <c:v>4.2399390163762058</c:v>
                </c:pt>
                <c:pt idx="2">
                  <c:v>2.9519228241726467</c:v>
                </c:pt>
                <c:pt idx="3">
                  <c:v>90.810398759298678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2009: 84,182 solicitudes</c:v>
                </c:pt>
              </c:strCache>
            </c:strRef>
          </c:tx>
          <c:spPr>
            <a:solidFill>
              <a:srgbClr val="33CCCC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Sí. Por el volumen de la información</c:v>
                </c:pt>
                <c:pt idx="1">
                  <c:v>Sí. Por la complejidad de la información</c:v>
                </c:pt>
                <c:pt idx="2">
                  <c:v>Sí. Por volumen y complejidad de la información</c:v>
                </c:pt>
                <c:pt idx="3">
                  <c:v>No</c:v>
                </c:pt>
              </c:strCache>
            </c:strRef>
          </c:cat>
          <c:val>
            <c:numRef>
              <c:f>Hoja1!$C$2:$C$5</c:f>
              <c:numCache>
                <c:formatCode>0.0</c:formatCode>
                <c:ptCount val="4"/>
                <c:pt idx="0">
                  <c:v>2.5029103608847487</c:v>
                </c:pt>
                <c:pt idx="1">
                  <c:v>3.778717540566868</c:v>
                </c:pt>
                <c:pt idx="2">
                  <c:v>3.096861561854078</c:v>
                </c:pt>
                <c:pt idx="3">
                  <c:v>90.621510536694245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2010: 79,411 solicitudes</c:v>
                </c:pt>
              </c:strCache>
            </c:strRef>
          </c:tx>
          <c:spPr>
            <a:solidFill>
              <a:srgbClr val="996633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Sí. Por el volumen de la información</c:v>
                </c:pt>
                <c:pt idx="1">
                  <c:v>Sí. Por la complejidad de la información</c:v>
                </c:pt>
                <c:pt idx="2">
                  <c:v>Sí. Por volumen y complejidad de la información</c:v>
                </c:pt>
                <c:pt idx="3">
                  <c:v>No</c:v>
                </c:pt>
              </c:strCache>
            </c:strRef>
          </c:cat>
          <c:val>
            <c:numRef>
              <c:f>Hoja1!$D$2:$D$5</c:f>
              <c:numCache>
                <c:formatCode>0.0</c:formatCode>
                <c:ptCount val="4"/>
                <c:pt idx="0">
                  <c:v>2.7703970482678741</c:v>
                </c:pt>
                <c:pt idx="1">
                  <c:v>3.7047764163654913</c:v>
                </c:pt>
                <c:pt idx="2">
                  <c:v>2.6419513669390891</c:v>
                </c:pt>
                <c:pt idx="3">
                  <c:v>90.882875168427503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2011: 81,363 solicitudes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Sí. Por el volumen de la información</c:v>
                </c:pt>
                <c:pt idx="1">
                  <c:v>Sí. Por la complejidad de la información</c:v>
                </c:pt>
                <c:pt idx="2">
                  <c:v>Sí. Por volumen y complejidad de la información</c:v>
                </c:pt>
                <c:pt idx="3">
                  <c:v>No</c:v>
                </c:pt>
              </c:strCache>
            </c:strRef>
          </c:cat>
          <c:val>
            <c:numRef>
              <c:f>Hoja1!$E$2:$E$5</c:f>
              <c:numCache>
                <c:formatCode>0.0</c:formatCode>
                <c:ptCount val="4"/>
                <c:pt idx="0">
                  <c:v>0.87140346349077613</c:v>
                </c:pt>
                <c:pt idx="1">
                  <c:v>5.4447353219522387</c:v>
                </c:pt>
                <c:pt idx="2">
                  <c:v>3.1844941804014115</c:v>
                </c:pt>
                <c:pt idx="3">
                  <c:v>90.499367034155568</c:v>
                </c:pt>
              </c:numCache>
            </c:numRef>
          </c:val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2012: 78,024 solicitudes</c:v>
                </c:pt>
              </c:strCache>
            </c:strRef>
          </c:tx>
          <c:spPr>
            <a:solidFill>
              <a:srgbClr val="990033"/>
            </a:solidFill>
            <a:ln>
              <a:noFill/>
            </a:ln>
            <a:scene3d>
              <a:camera prst="orthographicFront"/>
              <a:lightRig rig="sof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Sí. Por el volumen de la información</c:v>
                </c:pt>
                <c:pt idx="1">
                  <c:v>Sí. Por la complejidad de la información</c:v>
                </c:pt>
                <c:pt idx="2">
                  <c:v>Sí. Por volumen y complejidad de la información</c:v>
                </c:pt>
                <c:pt idx="3">
                  <c:v>No</c:v>
                </c:pt>
              </c:strCache>
            </c:strRef>
          </c:cat>
          <c:val>
            <c:numRef>
              <c:f>Hoja1!$F$2:$F$5</c:f>
              <c:numCache>
                <c:formatCode>0.0</c:formatCode>
                <c:ptCount val="4"/>
                <c:pt idx="0">
                  <c:v>1.5456782528452779</c:v>
                </c:pt>
                <c:pt idx="1">
                  <c:v>6.4813390751563631</c:v>
                </c:pt>
                <c:pt idx="2">
                  <c:v>3.452783758843434</c:v>
                </c:pt>
                <c:pt idx="3">
                  <c:v>88.520198913154871</c:v>
                </c:pt>
              </c:numCache>
            </c:numRef>
          </c:val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2013: 87,625 solicitudes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accent1">
                  <a:shade val="50000"/>
                </a:schemeClr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Hoja1!$A$2:$A$5</c:f>
              <c:strCache>
                <c:ptCount val="4"/>
                <c:pt idx="0">
                  <c:v>Sí. Por el volumen de la información</c:v>
                </c:pt>
                <c:pt idx="1">
                  <c:v>Sí. Por la complejidad de la información</c:v>
                </c:pt>
                <c:pt idx="2">
                  <c:v>Sí. Por volumen y complejidad de la información</c:v>
                </c:pt>
                <c:pt idx="3">
                  <c:v>No</c:v>
                </c:pt>
              </c:strCache>
            </c:strRef>
          </c:cat>
          <c:val>
            <c:numRef>
              <c:f>Hoja1!$G$2:$G$5</c:f>
              <c:numCache>
                <c:formatCode>0.0</c:formatCode>
                <c:ptCount val="4"/>
                <c:pt idx="0">
                  <c:v>1.1492154065620543</c:v>
                </c:pt>
                <c:pt idx="1">
                  <c:v>8.588873038516402</c:v>
                </c:pt>
                <c:pt idx="2">
                  <c:v>4.3708987161198305</c:v>
                </c:pt>
                <c:pt idx="3">
                  <c:v>85.891012838801686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32997184"/>
        <c:axId val="232997576"/>
      </c:barChart>
      <c:catAx>
        <c:axId val="232997184"/>
        <c:scaling>
          <c:orientation val="minMax"/>
        </c:scaling>
        <c:delete val="0"/>
        <c:axPos val="b"/>
        <c:numFmt formatCode="General" sourceLinked="0"/>
        <c:majorTickMark val="cross"/>
        <c:minorTickMark val="none"/>
        <c:tickLblPos val="nextTo"/>
        <c:crossAx val="232997576"/>
        <c:crosses val="autoZero"/>
        <c:auto val="1"/>
        <c:lblAlgn val="ctr"/>
        <c:lblOffset val="100"/>
        <c:noMultiLvlLbl val="0"/>
      </c:catAx>
      <c:valAx>
        <c:axId val="232997576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one"/>
        <c:crossAx val="23299718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1.6167185127578441E-2"/>
          <c:y val="1.8932177000982441E-2"/>
          <c:w val="0.96603375087953203"/>
          <c:h val="0.1556445419108022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 b="1">
          <a:latin typeface="Calibri" pitchFamily="34" charset="0"/>
        </a:defRPr>
      </a:pPr>
      <a:endParaRPr lang="es-MX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ln w="25400">
          <a:noFill/>
        </a:ln>
      </c:spPr>
    </c:sideWall>
    <c:backWall>
      <c:thickness val="0"/>
      <c:spPr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33CCCC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996633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3"/>
            <c:invertIfNegative val="0"/>
            <c:bubble3D val="0"/>
            <c:spPr>
              <a:solidFill>
                <a:srgbClr val="990033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4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Lbls>
            <c:dLbl>
              <c:idx val="0"/>
              <c:layout>
                <c:manualLayout>
                  <c:x val="3.3769032287405492E-3"/>
                  <c:y val="-1.83907824047034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6224056520013981E-3"/>
                  <c:y val="-1.83907824047034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6224056520013981E-3"/>
                  <c:y val="-2.145591280548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1.22605216031356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6224056520012806E-3"/>
                  <c:y val="-2.145591280548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2009: 6,220 solicitudes</c:v>
                </c:pt>
                <c:pt idx="1">
                  <c:v>2010: 10,988 solicitudes</c:v>
                </c:pt>
                <c:pt idx="2">
                  <c:v>2011: 12,912 solicitudes</c:v>
                </c:pt>
                <c:pt idx="3">
                  <c:v>2012: 11,709 solicitudes</c:v>
                </c:pt>
                <c:pt idx="4">
                  <c:v>2013: 15,255 solicitudes</c:v>
                </c:pt>
              </c:strCache>
            </c:strRef>
          </c:cat>
          <c:val>
            <c:numRef>
              <c:f>Hoja1!$B$2:$B$6</c:f>
              <c:numCache>
                <c:formatCode>0.0</c:formatCode>
                <c:ptCount val="5"/>
                <c:pt idx="0">
                  <c:v>1.5033762057877806</c:v>
                </c:pt>
                <c:pt idx="1">
                  <c:v>1.4851656352384477</c:v>
                </c:pt>
                <c:pt idx="2">
                  <c:v>1.7404739776951599</c:v>
                </c:pt>
                <c:pt idx="3">
                  <c:v>1.9445725510291227</c:v>
                </c:pt>
                <c:pt idx="4">
                  <c:v>1.7451982956407692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32998360"/>
        <c:axId val="232998752"/>
        <c:axId val="0"/>
      </c:bar3DChart>
      <c:catAx>
        <c:axId val="23299836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crossAx val="232998752"/>
        <c:crosses val="autoZero"/>
        <c:auto val="1"/>
        <c:lblAlgn val="ctr"/>
        <c:lblOffset val="100"/>
        <c:noMultiLvlLbl val="0"/>
      </c:catAx>
      <c:valAx>
        <c:axId val="232998752"/>
        <c:scaling>
          <c:orientation val="minMax"/>
          <c:max val="2.2999999999999998"/>
          <c:min val="0"/>
        </c:scaling>
        <c:delete val="1"/>
        <c:axPos val="l"/>
        <c:numFmt formatCode="0.0" sourceLinked="1"/>
        <c:majorTickMark val="out"/>
        <c:minorTickMark val="none"/>
        <c:tickLblPos val="none"/>
        <c:crossAx val="232998360"/>
        <c:crosses val="autoZero"/>
        <c:crossBetween val="between"/>
        <c:majorUnit val="1"/>
      </c:valAx>
      <c:spPr>
        <a:noFill/>
        <a:ln w="25385">
          <a:noFill/>
        </a:ln>
      </c:spPr>
    </c:plotArea>
    <c:plotVisOnly val="1"/>
    <c:dispBlanksAs val="gap"/>
    <c:showDLblsOverMax val="0"/>
  </c:chart>
  <c:txPr>
    <a:bodyPr/>
    <a:lstStyle/>
    <a:p>
      <a:pPr>
        <a:defRPr sz="1100" b="1">
          <a:solidFill>
            <a:schemeClr val="tx1"/>
          </a:solidFill>
          <a:latin typeface="Calibri" pitchFamily="34" charset="0"/>
          <a:cs typeface="Arial" pitchFamily="34" charset="0"/>
        </a:defRPr>
      </a:pPr>
      <a:endParaRPr lang="es-MX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144777431751891E-2"/>
          <c:y val="0.28312304688188927"/>
          <c:w val="0.9337104451364967"/>
          <c:h val="0.686438967062602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2006: 4,974 solicitudes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l">
                <a:rot lat="0" lon="0" rev="20100000"/>
              </a:lightRig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Aceptada con información total</c:v>
                </c:pt>
                <c:pt idx="1">
                  <c:v>Aceptada con información parcial</c:v>
                </c:pt>
                <c:pt idx="2">
                  <c:v>Sin entrega por no pagar cuota de reproducción</c:v>
                </c:pt>
              </c:strCache>
            </c:strRef>
          </c:cat>
          <c:val>
            <c:numRef>
              <c:f>Hoja1!$B$2:$B$4</c:f>
              <c:numCache>
                <c:formatCode>0.0</c:formatCode>
                <c:ptCount val="3"/>
                <c:pt idx="0">
                  <c:v>90.852432649778848</c:v>
                </c:pt>
                <c:pt idx="1">
                  <c:v>3.5585042219541618</c:v>
                </c:pt>
                <c:pt idx="2">
                  <c:v>5.5890631282669885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2007: 14,521 solicitudes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l">
                <a:rot lat="0" lon="0" rev="20100000"/>
              </a:lightRig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Aceptada con información total</c:v>
                </c:pt>
                <c:pt idx="1">
                  <c:v>Aceptada con información parcial</c:v>
                </c:pt>
                <c:pt idx="2">
                  <c:v>Sin entrega por no pagar cuota de reproducción</c:v>
                </c:pt>
              </c:strCache>
            </c:strRef>
          </c:cat>
          <c:val>
            <c:numRef>
              <c:f>Hoja1!$C$2:$C$4</c:f>
              <c:numCache>
                <c:formatCode>0.0</c:formatCode>
                <c:ptCount val="3"/>
                <c:pt idx="0">
                  <c:v>91.95647682666484</c:v>
                </c:pt>
                <c:pt idx="1">
                  <c:v>3.2573514220783695</c:v>
                </c:pt>
                <c:pt idx="2">
                  <c:v>4.7861717512568003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2008: 32,621 solicitudes</c:v>
                </c:pt>
              </c:strCache>
            </c:strRef>
          </c:tx>
          <c:spPr>
            <a:solidFill>
              <a:srgbClr val="00808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Aceptada con información total</c:v>
                </c:pt>
                <c:pt idx="1">
                  <c:v>Aceptada con información parcial</c:v>
                </c:pt>
                <c:pt idx="2">
                  <c:v>Sin entrega por no pagar cuota de reproducción</c:v>
                </c:pt>
              </c:strCache>
            </c:strRef>
          </c:cat>
          <c:val>
            <c:numRef>
              <c:f>Hoja1!$D$2:$D$4</c:f>
              <c:numCache>
                <c:formatCode>0.0</c:formatCode>
                <c:ptCount val="3"/>
                <c:pt idx="0">
                  <c:v>96.600349468134027</c:v>
                </c:pt>
                <c:pt idx="1">
                  <c:v>3.399650531865976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2009: 73,452 solicitudes</c:v>
                </c:pt>
              </c:strCache>
            </c:strRef>
          </c:tx>
          <c:spPr>
            <a:solidFill>
              <a:srgbClr val="33CCCC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T w="95250" h="101600"/>
              <a:contourClr>
                <a:srgbClr val="00000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Aceptada con información total</c:v>
                </c:pt>
                <c:pt idx="1">
                  <c:v>Aceptada con información parcial</c:v>
                </c:pt>
                <c:pt idx="2">
                  <c:v>Sin entrega por no pagar cuota de reproducción</c:v>
                </c:pt>
              </c:strCache>
            </c:strRef>
          </c:cat>
          <c:val>
            <c:numRef>
              <c:f>Hoja1!$E$2:$E$4</c:f>
              <c:numCache>
                <c:formatCode>0.0</c:formatCode>
                <c:ptCount val="3"/>
                <c:pt idx="0">
                  <c:v>97.609323095354796</c:v>
                </c:pt>
                <c:pt idx="1">
                  <c:v>2.3906769046452103</c:v>
                </c:pt>
              </c:numCache>
            </c:numRef>
          </c:val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2010: 62,881 solicitudes</c:v>
                </c:pt>
              </c:strCache>
            </c:strRef>
          </c:tx>
          <c:spPr>
            <a:solidFill>
              <a:srgbClr val="996633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T w="95250" h="101600"/>
              <a:bevelB/>
              <a:contourClr>
                <a:srgbClr val="00000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Aceptada con información total</c:v>
                </c:pt>
                <c:pt idx="1">
                  <c:v>Aceptada con información parcial</c:v>
                </c:pt>
                <c:pt idx="2">
                  <c:v>Sin entrega por no pagar cuota de reproducción</c:v>
                </c:pt>
              </c:strCache>
            </c:strRef>
          </c:cat>
          <c:val>
            <c:numRef>
              <c:f>Hoja1!$F$2:$F$4</c:f>
              <c:numCache>
                <c:formatCode>0.0</c:formatCode>
                <c:ptCount val="3"/>
                <c:pt idx="0">
                  <c:v>96.31049124536824</c:v>
                </c:pt>
                <c:pt idx="1">
                  <c:v>3.6895087546317651</c:v>
                </c:pt>
              </c:numCache>
            </c:numRef>
          </c:val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2011: 60,661 solicitudes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T w="95250" h="101600"/>
              <a:bevelB/>
              <a:contourClr>
                <a:srgbClr val="00000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Aceptada con información total</c:v>
                </c:pt>
                <c:pt idx="1">
                  <c:v>Aceptada con información parcial</c:v>
                </c:pt>
                <c:pt idx="2">
                  <c:v>Sin entrega por no pagar cuota de reproducción</c:v>
                </c:pt>
              </c:strCache>
            </c:strRef>
          </c:cat>
          <c:val>
            <c:numRef>
              <c:f>Hoja1!$G$2:$G$4</c:f>
              <c:numCache>
                <c:formatCode>0.0</c:formatCode>
                <c:ptCount val="3"/>
                <c:pt idx="0">
                  <c:v>94.635762681129549</c:v>
                </c:pt>
                <c:pt idx="1">
                  <c:v>5.364237318870444</c:v>
                </c:pt>
              </c:numCache>
            </c:numRef>
          </c:val>
        </c:ser>
        <c:ser>
          <c:idx val="6"/>
          <c:order val="6"/>
          <c:tx>
            <c:strRef>
              <c:f>Hoja1!$H$1</c:f>
              <c:strCache>
                <c:ptCount val="1"/>
                <c:pt idx="0">
                  <c:v>2012: 56,840 solicitudes</c:v>
                </c:pt>
              </c:strCache>
            </c:strRef>
          </c:tx>
          <c:spPr>
            <a:solidFill>
              <a:srgbClr val="990033"/>
            </a:solidFill>
            <a:ln>
              <a:noFill/>
            </a:ln>
            <a:scene3d>
              <a:camera prst="orthographicFront"/>
              <a:lightRig rig="soft" dir="t"/>
            </a:scene3d>
            <a:sp3d>
              <a:bevelT w="95250" h="101600"/>
              <a:bevelB/>
              <a:contourClr>
                <a:srgbClr val="00000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Aceptada con información total</c:v>
                </c:pt>
                <c:pt idx="1">
                  <c:v>Aceptada con información parcial</c:v>
                </c:pt>
                <c:pt idx="2">
                  <c:v>Sin entrega por no pagar cuota de reproducción</c:v>
                </c:pt>
              </c:strCache>
            </c:strRef>
          </c:cat>
          <c:val>
            <c:numRef>
              <c:f>Hoja1!$H$2:$H$4</c:f>
              <c:numCache>
                <c:formatCode>0.0</c:formatCode>
                <c:ptCount val="3"/>
                <c:pt idx="0">
                  <c:v>94.408866995073893</c:v>
                </c:pt>
                <c:pt idx="1">
                  <c:v>5.5911330049261085</c:v>
                </c:pt>
              </c:numCache>
            </c:numRef>
          </c:val>
        </c:ser>
        <c:ser>
          <c:idx val="7"/>
          <c:order val="7"/>
          <c:tx>
            <c:strRef>
              <c:f>Hoja1!$I$1</c:f>
              <c:strCache>
                <c:ptCount val="1"/>
                <c:pt idx="0">
                  <c:v>2013: 60,136 solicitudes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accent1">
                  <a:shade val="50000"/>
                </a:schemeClr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T w="95250" h="101600"/>
              <a:bevelB/>
              <a:contourClr>
                <a:srgbClr val="00000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Hoja1!$A$2:$A$4</c:f>
              <c:strCache>
                <c:ptCount val="3"/>
                <c:pt idx="0">
                  <c:v>Aceptada con información total</c:v>
                </c:pt>
                <c:pt idx="1">
                  <c:v>Aceptada con información parcial</c:v>
                </c:pt>
                <c:pt idx="2">
                  <c:v>Sin entrega por no pagar cuota de reproducción</c:v>
                </c:pt>
              </c:strCache>
            </c:strRef>
          </c:cat>
          <c:val>
            <c:numRef>
              <c:f>Hoja1!$I$2:$I$4</c:f>
              <c:numCache>
                <c:formatCode>0.0</c:formatCode>
                <c:ptCount val="3"/>
                <c:pt idx="0">
                  <c:v>94.352800319276312</c:v>
                </c:pt>
                <c:pt idx="1">
                  <c:v>5.647199680723693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33000320"/>
        <c:axId val="238562472"/>
      </c:barChart>
      <c:catAx>
        <c:axId val="233000320"/>
        <c:scaling>
          <c:orientation val="minMax"/>
        </c:scaling>
        <c:delete val="0"/>
        <c:axPos val="b"/>
        <c:numFmt formatCode="General" sourceLinked="0"/>
        <c:majorTickMark val="cross"/>
        <c:minorTickMark val="none"/>
        <c:tickLblPos val="nextTo"/>
        <c:crossAx val="238562472"/>
        <c:crosses val="autoZero"/>
        <c:auto val="1"/>
        <c:lblAlgn val="ctr"/>
        <c:lblOffset val="50"/>
        <c:noMultiLvlLbl val="0"/>
      </c:catAx>
      <c:valAx>
        <c:axId val="238562472"/>
        <c:scaling>
          <c:orientation val="minMax"/>
          <c:max val="105"/>
        </c:scaling>
        <c:delete val="1"/>
        <c:axPos val="l"/>
        <c:numFmt formatCode="0.0" sourceLinked="1"/>
        <c:majorTickMark val="none"/>
        <c:minorTickMark val="none"/>
        <c:tickLblPos val="none"/>
        <c:crossAx val="23300032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6.7705858080273473E-3"/>
          <c:y val="1.4468609744048047E-2"/>
          <c:w val="0.98426112732542859"/>
          <c:h val="0.16103331945704491"/>
        </c:manualLayout>
      </c:layout>
      <c:overlay val="0"/>
    </c:legend>
    <c:plotVisOnly val="1"/>
    <c:dispBlanksAs val="gap"/>
    <c:showDLblsOverMax val="0"/>
  </c:chart>
  <c:spPr>
    <a:scene3d>
      <a:camera prst="orthographicFront"/>
      <a:lightRig rig="threePt" dir="t"/>
    </a:scene3d>
    <a:sp3d prstMaterial="matte"/>
  </c:spPr>
  <c:txPr>
    <a:bodyPr/>
    <a:lstStyle/>
    <a:p>
      <a:pPr>
        <a:defRPr sz="1100" b="1">
          <a:solidFill>
            <a:schemeClr val="tx1"/>
          </a:solidFill>
          <a:latin typeface="Calibri" pitchFamily="34" charset="0"/>
        </a:defRPr>
      </a:pPr>
      <a:endParaRPr lang="es-MX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1886731335504431E-2"/>
          <c:y val="0.28978609606140687"/>
          <c:w val="0.97827644261851943"/>
          <c:h val="0.700041101820936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2006: 201 solicitudes</c:v>
                </c:pt>
              </c:strCache>
            </c:strRef>
          </c:tx>
          <c:spPr>
            <a:solidFill>
              <a:srgbClr val="00B0F0"/>
            </a:solidFill>
            <a:ln w="9525"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l">
                <a:rot lat="0" lon="0" rev="20100000"/>
              </a:lightRig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Información reservada</c:v>
                </c:pt>
                <c:pt idx="1">
                  <c:v>Información confidencial</c:v>
                </c:pt>
              </c:strCache>
            </c:strRef>
          </c:cat>
          <c:val>
            <c:numRef>
              <c:f>Hoja1!$B$2:$B$3</c:f>
              <c:numCache>
                <c:formatCode>0.0</c:formatCode>
                <c:ptCount val="2"/>
                <c:pt idx="0">
                  <c:v>61.691542288557223</c:v>
                </c:pt>
                <c:pt idx="1">
                  <c:v>38.30845771144277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2007: 539 solicitudes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l">
                <a:rot lat="0" lon="0" rev="20100000"/>
              </a:lightRig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Información reservada</c:v>
                </c:pt>
                <c:pt idx="1">
                  <c:v>Información confidencial</c:v>
                </c:pt>
              </c:strCache>
            </c:strRef>
          </c:cat>
          <c:val>
            <c:numRef>
              <c:f>Hoja1!$C$2:$C$3</c:f>
              <c:numCache>
                <c:formatCode>0.0</c:formatCode>
                <c:ptCount val="2"/>
                <c:pt idx="0">
                  <c:v>83.302411873840398</c:v>
                </c:pt>
                <c:pt idx="1">
                  <c:v>16.697588126159566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2008: 666 solicitudes</c:v>
                </c:pt>
              </c:strCache>
            </c:strRef>
          </c:tx>
          <c:spPr>
            <a:solidFill>
              <a:srgbClr val="00808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Información reservada</c:v>
                </c:pt>
                <c:pt idx="1">
                  <c:v>Información confidencial</c:v>
                </c:pt>
              </c:strCache>
            </c:strRef>
          </c:cat>
          <c:val>
            <c:numRef>
              <c:f>Hoja1!$D$2:$D$3</c:f>
              <c:numCache>
                <c:formatCode>0.0</c:formatCode>
                <c:ptCount val="2"/>
                <c:pt idx="0">
                  <c:v>77.627627627627632</c:v>
                </c:pt>
                <c:pt idx="1">
                  <c:v>22.372372372372361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2009: 798 solicitudes</c:v>
                </c:pt>
              </c:strCache>
            </c:strRef>
          </c:tx>
          <c:spPr>
            <a:solidFill>
              <a:srgbClr val="33CCCC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T w="95250" h="101600"/>
              <a:contourClr>
                <a:srgbClr val="00000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Información reservada</c:v>
                </c:pt>
                <c:pt idx="1">
                  <c:v>Información confidencial</c:v>
                </c:pt>
              </c:strCache>
            </c:strRef>
          </c:cat>
          <c:val>
            <c:numRef>
              <c:f>Hoja1!$E$2:$E$3</c:f>
              <c:numCache>
                <c:formatCode>0.0</c:formatCode>
                <c:ptCount val="2"/>
                <c:pt idx="0">
                  <c:v>52.380952380952387</c:v>
                </c:pt>
                <c:pt idx="1">
                  <c:v>47.619047619047578</c:v>
                </c:pt>
              </c:numCache>
            </c:numRef>
          </c:val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2010: 1,042 solicitudes</c:v>
                </c:pt>
              </c:strCache>
            </c:strRef>
          </c:tx>
          <c:spPr>
            <a:solidFill>
              <a:srgbClr val="996633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T w="95250" h="101600"/>
              <a:bevelB/>
              <a:contourClr>
                <a:srgbClr val="00000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Información reservada</c:v>
                </c:pt>
                <c:pt idx="1">
                  <c:v>Información confidencial</c:v>
                </c:pt>
              </c:strCache>
            </c:strRef>
          </c:cat>
          <c:val>
            <c:numRef>
              <c:f>Hoja1!$F$2:$F$3</c:f>
              <c:numCache>
                <c:formatCode>0.0</c:formatCode>
                <c:ptCount val="2"/>
                <c:pt idx="0">
                  <c:v>69.865642994241838</c:v>
                </c:pt>
                <c:pt idx="1">
                  <c:v>30.134357005758162</c:v>
                </c:pt>
              </c:numCache>
            </c:numRef>
          </c:val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2011: 1,634 solicitudes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T w="95250" h="101600"/>
              <a:bevelB/>
              <a:contourClr>
                <a:srgbClr val="00000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Información reservada</c:v>
                </c:pt>
                <c:pt idx="1">
                  <c:v>Información confidencial</c:v>
                </c:pt>
              </c:strCache>
            </c:strRef>
          </c:cat>
          <c:val>
            <c:numRef>
              <c:f>Hoja1!$G$2:$G$3</c:f>
              <c:numCache>
                <c:formatCode>0.0</c:formatCode>
                <c:ptCount val="2"/>
                <c:pt idx="0">
                  <c:v>60.342717258261935</c:v>
                </c:pt>
                <c:pt idx="1">
                  <c:v>39.657282741738051</c:v>
                </c:pt>
              </c:numCache>
            </c:numRef>
          </c:val>
        </c:ser>
        <c:ser>
          <c:idx val="6"/>
          <c:order val="6"/>
          <c:tx>
            <c:strRef>
              <c:f>Hoja1!$H$1</c:f>
              <c:strCache>
                <c:ptCount val="1"/>
                <c:pt idx="0">
                  <c:v>2012: 1,618 solicitudes</c:v>
                </c:pt>
              </c:strCache>
            </c:strRef>
          </c:tx>
          <c:spPr>
            <a:solidFill>
              <a:srgbClr val="990033"/>
            </a:solidFill>
            <a:ln>
              <a:noFill/>
            </a:ln>
            <a:scene3d>
              <a:camera prst="orthographicFront"/>
              <a:lightRig rig="soft" dir="t"/>
            </a:scene3d>
            <a:sp3d>
              <a:bevelT w="95250" h="101600"/>
              <a:bevelB/>
              <a:contourClr>
                <a:srgbClr val="00000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Información reservada</c:v>
                </c:pt>
                <c:pt idx="1">
                  <c:v>Información confidencial</c:v>
                </c:pt>
              </c:strCache>
            </c:strRef>
          </c:cat>
          <c:val>
            <c:numRef>
              <c:f>Hoja1!$H$2:$H$3</c:f>
              <c:numCache>
                <c:formatCode>0.0</c:formatCode>
                <c:ptCount val="2"/>
                <c:pt idx="0">
                  <c:v>47.898640296662535</c:v>
                </c:pt>
                <c:pt idx="1">
                  <c:v>52.101359703337444</c:v>
                </c:pt>
              </c:numCache>
            </c:numRef>
          </c:val>
        </c:ser>
        <c:ser>
          <c:idx val="7"/>
          <c:order val="7"/>
          <c:tx>
            <c:strRef>
              <c:f>Hoja1!$I$1</c:f>
              <c:strCache>
                <c:ptCount val="1"/>
                <c:pt idx="0">
                  <c:v>2013: 2,397 solicitudes</c:v>
                </c:pt>
              </c:strCache>
            </c:strRef>
          </c:tx>
          <c:spPr>
            <a:solidFill>
              <a:srgbClr val="39639D"/>
            </a:solidFill>
            <a:ln>
              <a:solidFill>
                <a:srgbClr val="2DA2BF">
                  <a:shade val="50000"/>
                </a:srgbClr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T w="95250" h="101600"/>
              <a:bevelB/>
              <a:contourClr>
                <a:srgbClr val="00000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Hoja1!$A$2:$A$3</c:f>
              <c:strCache>
                <c:ptCount val="2"/>
                <c:pt idx="0">
                  <c:v>Información reservada</c:v>
                </c:pt>
                <c:pt idx="1">
                  <c:v>Información confidencial</c:v>
                </c:pt>
              </c:strCache>
            </c:strRef>
          </c:cat>
          <c:val>
            <c:numRef>
              <c:f>Hoja1!$I$2:$I$3</c:f>
              <c:numCache>
                <c:formatCode>0.0</c:formatCode>
                <c:ptCount val="2"/>
                <c:pt idx="0">
                  <c:v>71.923237380058382</c:v>
                </c:pt>
                <c:pt idx="1">
                  <c:v>28.076762619941587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97"/>
        <c:overlap val="-25"/>
        <c:axId val="238563256"/>
        <c:axId val="238563648"/>
      </c:barChart>
      <c:catAx>
        <c:axId val="238563256"/>
        <c:scaling>
          <c:orientation val="minMax"/>
        </c:scaling>
        <c:delete val="0"/>
        <c:axPos val="b"/>
        <c:numFmt formatCode="General" sourceLinked="0"/>
        <c:majorTickMark val="cross"/>
        <c:minorTickMark val="none"/>
        <c:tickLblPos val="nextTo"/>
        <c:crossAx val="238563648"/>
        <c:crosses val="autoZero"/>
        <c:auto val="1"/>
        <c:lblAlgn val="ctr"/>
        <c:lblOffset val="50"/>
        <c:noMultiLvlLbl val="0"/>
      </c:catAx>
      <c:valAx>
        <c:axId val="238563648"/>
        <c:scaling>
          <c:orientation val="minMax"/>
          <c:max val="105"/>
        </c:scaling>
        <c:delete val="1"/>
        <c:axPos val="l"/>
        <c:numFmt formatCode="0.0" sourceLinked="1"/>
        <c:majorTickMark val="none"/>
        <c:minorTickMark val="none"/>
        <c:tickLblPos val="none"/>
        <c:crossAx val="23856325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3359960801567641E-3"/>
          <c:y val="2.0833916589676996E-2"/>
          <c:w val="0.98103139514184046"/>
          <c:h val="0.13628644436332518"/>
        </c:manualLayout>
      </c:layout>
      <c:overlay val="0"/>
    </c:legend>
    <c:plotVisOnly val="1"/>
    <c:dispBlanksAs val="gap"/>
    <c:showDLblsOverMax val="0"/>
  </c:chart>
  <c:spPr>
    <a:scene3d>
      <a:camera prst="orthographicFront"/>
      <a:lightRig rig="threePt" dir="t"/>
    </a:scene3d>
    <a:sp3d prstMaterial="matte"/>
  </c:spPr>
  <c:txPr>
    <a:bodyPr/>
    <a:lstStyle/>
    <a:p>
      <a:pPr>
        <a:defRPr sz="1100" b="1">
          <a:solidFill>
            <a:schemeClr val="tx1"/>
          </a:solidFill>
          <a:latin typeface="Calibri" pitchFamily="34" charset="0"/>
        </a:defRPr>
      </a:pPr>
      <a:endParaRPr lang="es-MX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1100" u="sng">
                <a:latin typeface="Calibri" panose="020F0502020204030204" pitchFamily="34" charset="0"/>
              </a:defRPr>
            </a:pPr>
            <a:r>
              <a:rPr lang="es-ES" sz="1100" u="sng">
                <a:latin typeface="Calibri" panose="020F0502020204030204" pitchFamily="34" charset="0"/>
              </a:rPr>
              <a:t>Porcentajes</a:t>
            </a:r>
          </a:p>
        </c:rich>
      </c:tx>
      <c:layout>
        <c:manualLayout>
          <c:xMode val="edge"/>
          <c:yMode val="edge"/>
          <c:x val="0.45262951981744687"/>
          <c:y val="0.20214294213163891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3144777431751891E-2"/>
          <c:y val="0.2962555474940658"/>
          <c:w val="0.9337104451364967"/>
          <c:h val="0.642874328088693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2007: 13,826 solicitudes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Hoja1!$B$2:$B$3</c:f>
              <c:numCache>
                <c:formatCode>0.0</c:formatCode>
                <c:ptCount val="2"/>
                <c:pt idx="0">
                  <c:v>83.118761753218578</c:v>
                </c:pt>
                <c:pt idx="1">
                  <c:v>16.881238246781429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2008: 32,621 solicitudes</c:v>
                </c:pt>
              </c:strCache>
            </c:strRef>
          </c:tx>
          <c:spPr>
            <a:solidFill>
              <a:srgbClr val="00808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Hoja1!$C$2:$C$3</c:f>
              <c:numCache>
                <c:formatCode>0.0</c:formatCode>
                <c:ptCount val="2"/>
                <c:pt idx="0">
                  <c:v>92.8236412127157</c:v>
                </c:pt>
                <c:pt idx="1">
                  <c:v>7.1763587872842685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2009: 73,452 solicitudes</c:v>
                </c:pt>
              </c:strCache>
            </c:strRef>
          </c:tx>
          <c:spPr>
            <a:solidFill>
              <a:srgbClr val="33CCCC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Hoja1!$D$2:$D$3</c:f>
              <c:numCache>
                <c:formatCode>0.0</c:formatCode>
                <c:ptCount val="2"/>
                <c:pt idx="0">
                  <c:v>97.804008059685202</c:v>
                </c:pt>
                <c:pt idx="1">
                  <c:v>2.1959919403147636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2010: 62,881 solicitudes</c:v>
                </c:pt>
              </c:strCache>
            </c:strRef>
          </c:tx>
          <c:spPr>
            <a:solidFill>
              <a:srgbClr val="996633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Hoja1!$E$2:$E$3</c:f>
              <c:numCache>
                <c:formatCode>0.0</c:formatCode>
                <c:ptCount val="2"/>
                <c:pt idx="0">
                  <c:v>97.574784116028624</c:v>
                </c:pt>
                <c:pt idx="1">
                  <c:v>2.4252158839713109</c:v>
                </c:pt>
              </c:numCache>
            </c:numRef>
          </c:val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2011: 60,661 solicitudes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Hoja1!$F$2:$F$3</c:f>
              <c:numCache>
                <c:formatCode>0.0</c:formatCode>
                <c:ptCount val="2"/>
                <c:pt idx="0">
                  <c:v>96.518356110186076</c:v>
                </c:pt>
                <c:pt idx="1">
                  <c:v>3.4816438898138822</c:v>
                </c:pt>
              </c:numCache>
            </c:numRef>
          </c:val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2012: 56,840 solicitudes</c:v>
                </c:pt>
              </c:strCache>
            </c:strRef>
          </c:tx>
          <c:spPr>
            <a:solidFill>
              <a:srgbClr val="990033"/>
            </a:solidFill>
            <a:ln>
              <a:noFill/>
            </a:ln>
            <a:scene3d>
              <a:camera prst="orthographicFront"/>
              <a:lightRig rig="sof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Hoja1!$G$2:$G$3</c:f>
              <c:numCache>
                <c:formatCode>0.0</c:formatCode>
                <c:ptCount val="2"/>
                <c:pt idx="0">
                  <c:v>97.287121745249877</c:v>
                </c:pt>
                <c:pt idx="1">
                  <c:v>2.712878254750176</c:v>
                </c:pt>
              </c:numCache>
            </c:numRef>
          </c:val>
        </c:ser>
        <c:ser>
          <c:idx val="6"/>
          <c:order val="6"/>
          <c:tx>
            <c:strRef>
              <c:f>Hoja1!$H$1</c:f>
              <c:strCache>
                <c:ptCount val="1"/>
                <c:pt idx="0">
                  <c:v>2013: 60,136 solicitudes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Hoja1!$H$2:$H$3</c:f>
              <c:numCache>
                <c:formatCode>0.0</c:formatCode>
                <c:ptCount val="2"/>
                <c:pt idx="0">
                  <c:v>96.950246108820011</c:v>
                </c:pt>
                <c:pt idx="1">
                  <c:v>3.0497538911799928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38564432"/>
        <c:axId val="238564824"/>
      </c:barChart>
      <c:catAx>
        <c:axId val="238564432"/>
        <c:scaling>
          <c:orientation val="minMax"/>
        </c:scaling>
        <c:delete val="0"/>
        <c:axPos val="b"/>
        <c:numFmt formatCode="General" sourceLinked="0"/>
        <c:majorTickMark val="cross"/>
        <c:minorTickMark val="none"/>
        <c:tickLblPos val="nextTo"/>
        <c:crossAx val="238564824"/>
        <c:crosses val="autoZero"/>
        <c:auto val="1"/>
        <c:lblAlgn val="ctr"/>
        <c:lblOffset val="100"/>
        <c:noMultiLvlLbl val="0"/>
      </c:catAx>
      <c:valAx>
        <c:axId val="238564824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one"/>
        <c:crossAx val="23856443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1.4707357284300801E-2"/>
          <c:y val="1.8932177000982355E-2"/>
          <c:w val="0.97364056307954894"/>
          <c:h val="0.184407064517484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 b="1">
          <a:latin typeface="Calibri" pitchFamily="34" charset="0"/>
        </a:defRPr>
      </a:pPr>
      <a:endParaRPr lang="es-MX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33411633785774686"/>
          <c:y val="1.4869357191353651E-2"/>
          <c:w val="0.61955737815119061"/>
          <c:h val="0.9600663717720113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2008: 32,621 solicitudes</c:v>
                </c:pt>
              </c:strCache>
            </c:strRef>
          </c:tx>
          <c:spPr>
            <a:solidFill>
              <a:srgbClr val="008080"/>
            </a:solidFill>
            <a:ln>
              <a:noFill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Sí</c:v>
                </c:pt>
                <c:pt idx="1">
                  <c:v>Sí. Consulta directa</c:v>
                </c:pt>
                <c:pt idx="2">
                  <c:v>No. Por no pagar cuota de reproducción</c:v>
                </c:pt>
                <c:pt idx="3">
                  <c:v>No. Por caducidad del trámite</c:v>
                </c:pt>
                <c:pt idx="4">
                  <c:v>No. Otra razón</c:v>
                </c:pt>
              </c:strCache>
            </c:strRef>
          </c:cat>
          <c:val>
            <c:numRef>
              <c:f>Hoja1!$B$2:$B$6</c:f>
              <c:numCache>
                <c:formatCode>0.0</c:formatCode>
                <c:ptCount val="5"/>
                <c:pt idx="0">
                  <c:v>90.125992458845502</c:v>
                </c:pt>
                <c:pt idx="1">
                  <c:v>2.6976487538702063</c:v>
                </c:pt>
                <c:pt idx="2">
                  <c:v>4.362220655406027</c:v>
                </c:pt>
                <c:pt idx="3">
                  <c:v>0.84301523558443991</c:v>
                </c:pt>
                <c:pt idx="4">
                  <c:v>1.9711228962937983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2009: 73,452 solicitudes</c:v>
                </c:pt>
              </c:strCache>
            </c:strRef>
          </c:tx>
          <c:spPr>
            <a:solidFill>
              <a:srgbClr val="33CCCC"/>
            </a:solidFill>
            <a:ln>
              <a:noFill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Sí</c:v>
                </c:pt>
                <c:pt idx="1">
                  <c:v>Sí. Consulta directa</c:v>
                </c:pt>
                <c:pt idx="2">
                  <c:v>No. Por no pagar cuota de reproducción</c:v>
                </c:pt>
                <c:pt idx="3">
                  <c:v>No. Por caducidad del trámite</c:v>
                </c:pt>
                <c:pt idx="4">
                  <c:v>No. Otra razón</c:v>
                </c:pt>
              </c:strCache>
            </c:strRef>
          </c:cat>
          <c:val>
            <c:numRef>
              <c:f>Hoja1!$C$2:$C$6</c:f>
              <c:numCache>
                <c:formatCode>0.0</c:formatCode>
                <c:ptCount val="5"/>
                <c:pt idx="0">
                  <c:v>96.34591297718238</c:v>
                </c:pt>
                <c:pt idx="1">
                  <c:v>1.4580950825028585</c:v>
                </c:pt>
                <c:pt idx="2">
                  <c:v>1.0455807874530301</c:v>
                </c:pt>
                <c:pt idx="3">
                  <c:v>0.37303272885694072</c:v>
                </c:pt>
                <c:pt idx="4">
                  <c:v>0.77737842400479262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2010: 62,881 solicitudes</c:v>
                </c:pt>
              </c:strCache>
            </c:strRef>
          </c:tx>
          <c:spPr>
            <a:solidFill>
              <a:srgbClr val="996633"/>
            </a:solidFill>
            <a:ln>
              <a:noFill/>
            </a:ln>
            <a:effectLst/>
            <a:scene3d>
              <a:camera prst="orthographicFront"/>
              <a:lightRig rig="sof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Sí</c:v>
                </c:pt>
                <c:pt idx="1">
                  <c:v>Sí. Consulta directa</c:v>
                </c:pt>
                <c:pt idx="2">
                  <c:v>No. Por no pagar cuota de reproducción</c:v>
                </c:pt>
                <c:pt idx="3">
                  <c:v>No. Por caducidad del trámite</c:v>
                </c:pt>
                <c:pt idx="4">
                  <c:v>No. Otra razón</c:v>
                </c:pt>
              </c:strCache>
            </c:strRef>
          </c:cat>
          <c:val>
            <c:numRef>
              <c:f>Hoja1!$D$2:$D$6</c:f>
              <c:numCache>
                <c:formatCode>0.0</c:formatCode>
                <c:ptCount val="5"/>
                <c:pt idx="0">
                  <c:v>96.685803342822126</c:v>
                </c:pt>
                <c:pt idx="1">
                  <c:v>0.88898077320653301</c:v>
                </c:pt>
                <c:pt idx="2">
                  <c:v>1.6205213021421412</c:v>
                </c:pt>
                <c:pt idx="3">
                  <c:v>0.4866334822919483</c:v>
                </c:pt>
                <c:pt idx="4">
                  <c:v>0.31806109953722117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2011: 60,661 solicitudes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cene3d>
              <a:camera prst="orthographicFront"/>
              <a:lightRig rig="sof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Sí</c:v>
                </c:pt>
                <c:pt idx="1">
                  <c:v>Sí. Consulta directa</c:v>
                </c:pt>
                <c:pt idx="2">
                  <c:v>No. Por no pagar cuota de reproducción</c:v>
                </c:pt>
                <c:pt idx="3">
                  <c:v>No. Por caducidad del trámite</c:v>
                </c:pt>
                <c:pt idx="4">
                  <c:v>No. Otra razón</c:v>
                </c:pt>
              </c:strCache>
            </c:strRef>
          </c:cat>
          <c:val>
            <c:numRef>
              <c:f>Hoja1!$E$2:$E$6</c:f>
              <c:numCache>
                <c:formatCode>0.0</c:formatCode>
                <c:ptCount val="5"/>
                <c:pt idx="0">
                  <c:v>95.687509272844153</c:v>
                </c:pt>
                <c:pt idx="1">
                  <c:v>0.83084683734194964</c:v>
                </c:pt>
                <c:pt idx="2">
                  <c:v>2.0078798569097116</c:v>
                </c:pt>
                <c:pt idx="3">
                  <c:v>0.23573630503948176</c:v>
                </c:pt>
                <c:pt idx="4">
                  <c:v>1.2380277278646901</c:v>
                </c:pt>
              </c:numCache>
            </c:numRef>
          </c:val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2012: 56,840 solicitudes</c:v>
                </c:pt>
              </c:strCache>
            </c:strRef>
          </c:tx>
          <c:spPr>
            <a:solidFill>
              <a:srgbClr val="990033"/>
            </a:solidFill>
            <a:ln>
              <a:noFill/>
            </a:ln>
            <a:scene3d>
              <a:camera prst="orthographicFront"/>
              <a:lightRig rig="sof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Sí</c:v>
                </c:pt>
                <c:pt idx="1">
                  <c:v>Sí. Consulta directa</c:v>
                </c:pt>
                <c:pt idx="2">
                  <c:v>No. Por no pagar cuota de reproducción</c:v>
                </c:pt>
                <c:pt idx="3">
                  <c:v>No. Por caducidad del trámite</c:v>
                </c:pt>
                <c:pt idx="4">
                  <c:v>No. Otra razón</c:v>
                </c:pt>
              </c:strCache>
            </c:strRef>
          </c:cat>
          <c:val>
            <c:numRef>
              <c:f>Hoja1!$F$2:$F$6</c:f>
              <c:numCache>
                <c:formatCode>0.0</c:formatCode>
                <c:ptCount val="5"/>
                <c:pt idx="0">
                  <c:v>96.377551020408148</c:v>
                </c:pt>
                <c:pt idx="1">
                  <c:v>0.90957072484166046</c:v>
                </c:pt>
                <c:pt idx="2">
                  <c:v>1.6291344123856435</c:v>
                </c:pt>
                <c:pt idx="3">
                  <c:v>0.12315270935960594</c:v>
                </c:pt>
                <c:pt idx="4">
                  <c:v>0.96059113300492605</c:v>
                </c:pt>
              </c:numCache>
            </c:numRef>
          </c:val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2013: 60,136 solicitudes</c:v>
                </c:pt>
              </c:strCache>
            </c:strRef>
          </c:tx>
          <c:spPr>
            <a:solidFill>
              <a:srgbClr val="39639D"/>
            </a:solidFill>
            <a:ln>
              <a:solidFill>
                <a:srgbClr val="2DA2BF"/>
              </a:solidFill>
            </a:ln>
            <a:effectLst/>
            <a:scene3d>
              <a:camera prst="orthographicFront"/>
              <a:lightRig rig="sof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Hoja1!$A$2:$A$6</c:f>
              <c:strCache>
                <c:ptCount val="5"/>
                <c:pt idx="0">
                  <c:v>Sí</c:v>
                </c:pt>
                <c:pt idx="1">
                  <c:v>Sí. Consulta directa</c:v>
                </c:pt>
                <c:pt idx="2">
                  <c:v>No. Por no pagar cuota de reproducción</c:v>
                </c:pt>
                <c:pt idx="3">
                  <c:v>No. Por caducidad del trámite</c:v>
                </c:pt>
                <c:pt idx="4">
                  <c:v>No. Otra razón</c:v>
                </c:pt>
              </c:strCache>
            </c:strRef>
          </c:cat>
          <c:val>
            <c:numRef>
              <c:f>Hoja1!$G$2:$G$6</c:f>
              <c:numCache>
                <c:formatCode>0.0</c:formatCode>
                <c:ptCount val="5"/>
                <c:pt idx="0">
                  <c:v>96.336636956232539</c:v>
                </c:pt>
                <c:pt idx="1">
                  <c:v>0.61360915258746873</c:v>
                </c:pt>
                <c:pt idx="2">
                  <c:v>1.2039377411201273</c:v>
                </c:pt>
                <c:pt idx="3">
                  <c:v>0.16130105095117733</c:v>
                </c:pt>
                <c:pt idx="4">
                  <c:v>1.6845150991086872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39798072"/>
        <c:axId val="239797680"/>
      </c:barChart>
      <c:valAx>
        <c:axId val="239797680"/>
        <c:scaling>
          <c:orientation val="minMax"/>
        </c:scaling>
        <c:delete val="1"/>
        <c:axPos val="t"/>
        <c:numFmt formatCode="0.0" sourceLinked="1"/>
        <c:majorTickMark val="out"/>
        <c:minorTickMark val="none"/>
        <c:tickLblPos val="none"/>
        <c:crossAx val="239798072"/>
        <c:crosses val="autoZero"/>
        <c:crossBetween val="between"/>
      </c:valAx>
      <c:catAx>
        <c:axId val="239798072"/>
        <c:scaling>
          <c:orientation val="maxMin"/>
        </c:scaling>
        <c:delete val="0"/>
        <c:axPos val="l"/>
        <c:numFmt formatCode="General" sourceLinked="0"/>
        <c:majorTickMark val="cross"/>
        <c:minorTickMark val="none"/>
        <c:tickLblPos val="nextTo"/>
        <c:crossAx val="239797680"/>
        <c:crosses val="autoZero"/>
        <c:auto val="1"/>
        <c:lblAlgn val="ctr"/>
        <c:lblOffset val="100"/>
        <c:noMultiLvlLbl val="0"/>
      </c:catAx>
    </c:plotArea>
    <c:legend>
      <c:legendPos val="tr"/>
      <c:layout>
        <c:manualLayout>
          <c:xMode val="edge"/>
          <c:yMode val="edge"/>
          <c:x val="0.71792751630148699"/>
          <c:y val="0.57207160354496156"/>
          <c:w val="0.26221836198806026"/>
          <c:h val="0.3894611879924765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 b="1">
          <a:latin typeface="Calibri" pitchFamily="34" charset="0"/>
        </a:defRPr>
      </a:pPr>
      <a:endParaRPr lang="es-MX"/>
    </a:p>
  </c:txPr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1100" u="sng"/>
            </a:pPr>
            <a:r>
              <a:rPr lang="es-ES" sz="1100" u="sng"/>
              <a:t>Porcentajes</a:t>
            </a:r>
          </a:p>
        </c:rich>
      </c:tx>
      <c:layout>
        <c:manualLayout>
          <c:xMode val="edge"/>
          <c:yMode val="edge"/>
          <c:x val="0.45262951981744687"/>
          <c:y val="0.24936483384193348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3144777431751891E-2"/>
          <c:y val="0.2962555474940658"/>
          <c:w val="0.9337104451364967"/>
          <c:h val="0.590438533330338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2007: 13,826 solicitudes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Hoja1!$B$2:$B$3</c:f>
              <c:numCache>
                <c:formatCode>0.0</c:formatCode>
                <c:ptCount val="2"/>
                <c:pt idx="0">
                  <c:v>11.152900332706498</c:v>
                </c:pt>
                <c:pt idx="1">
                  <c:v>88.847099667293534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2008: 32,621 solicitudes</c:v>
                </c:pt>
              </c:strCache>
            </c:strRef>
          </c:tx>
          <c:spPr>
            <a:solidFill>
              <a:srgbClr val="00808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Hoja1!$C$2:$C$3</c:f>
              <c:numCache>
                <c:formatCode>0.0</c:formatCode>
                <c:ptCount val="2"/>
                <c:pt idx="0">
                  <c:v>11.98307838508936</c:v>
                </c:pt>
                <c:pt idx="1">
                  <c:v>88.016921614910672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2009: 73,452 solicitudes</c:v>
                </c:pt>
              </c:strCache>
            </c:strRef>
          </c:tx>
          <c:spPr>
            <a:solidFill>
              <a:srgbClr val="33CCCC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Hoja1!$D$2:$D$3</c:f>
              <c:numCache>
                <c:formatCode>0.0</c:formatCode>
                <c:ptCount val="2"/>
                <c:pt idx="0">
                  <c:v>3.6758699558895591</c:v>
                </c:pt>
                <c:pt idx="1">
                  <c:v>96.324130044110433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2010: 62,881 solicitudes</c:v>
                </c:pt>
              </c:strCache>
            </c:strRef>
          </c:tx>
          <c:spPr>
            <a:solidFill>
              <a:srgbClr val="996633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Hoja1!$E$2:$E$3</c:f>
              <c:numCache>
                <c:formatCode>0.0</c:formatCode>
                <c:ptCount val="2"/>
                <c:pt idx="0">
                  <c:v>5.0444490386603285</c:v>
                </c:pt>
                <c:pt idx="1">
                  <c:v>94.955550961339696</c:v>
                </c:pt>
              </c:numCache>
            </c:numRef>
          </c:val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2011: 60,661 solicitudes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Hoja1!$F$2:$F$3</c:f>
              <c:numCache>
                <c:formatCode>0.0</c:formatCode>
                <c:ptCount val="2"/>
                <c:pt idx="0">
                  <c:v>5.8357099289494068</c:v>
                </c:pt>
                <c:pt idx="1">
                  <c:v>94.164290071050587</c:v>
                </c:pt>
              </c:numCache>
            </c:numRef>
          </c:val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2012: 56,840 solicitudes</c:v>
                </c:pt>
              </c:strCache>
            </c:strRef>
          </c:tx>
          <c:spPr>
            <a:solidFill>
              <a:srgbClr val="990033"/>
            </a:solidFill>
            <a:ln>
              <a:noFill/>
            </a:ln>
            <a:scene3d>
              <a:camera prst="orthographicFront"/>
              <a:lightRig rig="sof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Hoja1!$G$2:$G$3</c:f>
              <c:numCache>
                <c:formatCode>0.0</c:formatCode>
                <c:ptCount val="2"/>
                <c:pt idx="0">
                  <c:v>6.2579169598873996</c:v>
                </c:pt>
                <c:pt idx="1">
                  <c:v>93.742083040112647</c:v>
                </c:pt>
              </c:numCache>
            </c:numRef>
          </c:val>
        </c:ser>
        <c:ser>
          <c:idx val="6"/>
          <c:order val="6"/>
          <c:tx>
            <c:strRef>
              <c:f>Hoja1!$H$1</c:f>
              <c:strCache>
                <c:ptCount val="1"/>
                <c:pt idx="0">
                  <c:v>2013: 60,136 solicitudes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rgbClr val="2DA2BF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Hoja1!$H$2:$H$3</c:f>
              <c:numCache>
                <c:formatCode>0.0</c:formatCode>
                <c:ptCount val="2"/>
                <c:pt idx="0">
                  <c:v>6.2475056538512685</c:v>
                </c:pt>
                <c:pt idx="1">
                  <c:v>93.752494346148708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35059856"/>
        <c:axId val="235060248"/>
      </c:barChart>
      <c:catAx>
        <c:axId val="235059856"/>
        <c:scaling>
          <c:orientation val="minMax"/>
        </c:scaling>
        <c:delete val="0"/>
        <c:axPos val="b"/>
        <c:numFmt formatCode="General" sourceLinked="0"/>
        <c:majorTickMark val="cross"/>
        <c:minorTickMark val="none"/>
        <c:tickLblPos val="nextTo"/>
        <c:crossAx val="235060248"/>
        <c:crosses val="autoZero"/>
        <c:auto val="1"/>
        <c:lblAlgn val="ctr"/>
        <c:lblOffset val="100"/>
        <c:noMultiLvlLbl val="0"/>
      </c:catAx>
      <c:valAx>
        <c:axId val="235060248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one"/>
        <c:crossAx val="23505985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1.4707357284300801E-2"/>
          <c:y val="1.8932177000982365E-2"/>
          <c:w val="0.9745439118108391"/>
          <c:h val="0.2149624062123805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 b="1">
          <a:latin typeface="Calibri" pitchFamily="34" charset="0"/>
        </a:defRPr>
      </a:pPr>
      <a:endParaRPr lang="es-MX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8708851777705119"/>
          <c:y val="0.25337675765782336"/>
          <c:w val="0.67919525124868474"/>
          <c:h val="0.7134784649104285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2008: 32,621 solicitudes</c:v>
                </c:pt>
              </c:strCache>
            </c:strRef>
          </c:tx>
          <c:spPr>
            <a:solidFill>
              <a:srgbClr val="008080"/>
            </a:solidFill>
            <a:ln>
              <a:noFill/>
            </a:ln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Sí y pagó</c:v>
                </c:pt>
                <c:pt idx="1">
                  <c:v>Sí y no pagó</c:v>
                </c:pt>
                <c:pt idx="2">
                  <c:v>No</c:v>
                </c:pt>
              </c:strCache>
            </c:strRef>
          </c:cat>
          <c:val>
            <c:numRef>
              <c:f>Hoja1!$B$2:$B$4</c:f>
              <c:numCache>
                <c:formatCode>0.0</c:formatCode>
                <c:ptCount val="3"/>
                <c:pt idx="0">
                  <c:v>4.7147542993776987</c:v>
                </c:pt>
                <c:pt idx="1">
                  <c:v>7.2683240857116598</c:v>
                </c:pt>
                <c:pt idx="2">
                  <c:v>88.016921614910672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2009: 73,452 solicitudes</c:v>
                </c:pt>
              </c:strCache>
            </c:strRef>
          </c:tx>
          <c:spPr>
            <a:solidFill>
              <a:srgbClr val="33CCCC"/>
            </a:solidFill>
            <a:ln>
              <a:noFill/>
            </a:ln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Sí y pagó</c:v>
                </c:pt>
                <c:pt idx="1">
                  <c:v>Sí y no pagó</c:v>
                </c:pt>
                <c:pt idx="2">
                  <c:v>No</c:v>
                </c:pt>
              </c:strCache>
            </c:strRef>
          </c:cat>
          <c:val>
            <c:numRef>
              <c:f>Hoja1!$C$2:$C$4</c:f>
              <c:numCache>
                <c:formatCode>0.0</c:formatCode>
                <c:ptCount val="3"/>
                <c:pt idx="0">
                  <c:v>1.3192288841692534</c:v>
                </c:pt>
                <c:pt idx="1">
                  <c:v>2.3566410717203068</c:v>
                </c:pt>
                <c:pt idx="2">
                  <c:v>96.324130044110433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2010: 62,881 solicitudes</c:v>
                </c:pt>
              </c:strCache>
            </c:strRef>
          </c:tx>
          <c:spPr>
            <a:solidFill>
              <a:srgbClr val="996633"/>
            </a:solidFill>
            <a:ln>
              <a:noFill/>
            </a:ln>
            <a:scene3d>
              <a:camera prst="orthographicFront"/>
              <a:lightRig rig="sof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Sí y pagó</c:v>
                </c:pt>
                <c:pt idx="1">
                  <c:v>Sí y no pagó</c:v>
                </c:pt>
                <c:pt idx="2">
                  <c:v>No</c:v>
                </c:pt>
              </c:strCache>
            </c:strRef>
          </c:cat>
          <c:val>
            <c:numRef>
              <c:f>Hoja1!$D$2:$D$4</c:f>
              <c:numCache>
                <c:formatCode>0.0</c:formatCode>
                <c:ptCount val="3"/>
                <c:pt idx="0">
                  <c:v>1.6364243571190018</c:v>
                </c:pt>
                <c:pt idx="1">
                  <c:v>3.4080246815413249</c:v>
                </c:pt>
                <c:pt idx="2">
                  <c:v>94.955550961339696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2011: 60,661 solicitudes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scene3d>
              <a:camera prst="orthographicFront"/>
              <a:lightRig rig="sof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Sí y pagó</c:v>
                </c:pt>
                <c:pt idx="1">
                  <c:v>Sí y no pagó</c:v>
                </c:pt>
                <c:pt idx="2">
                  <c:v>No</c:v>
                </c:pt>
              </c:strCache>
            </c:strRef>
          </c:cat>
          <c:val>
            <c:numRef>
              <c:f>Hoja1!$E$2:$E$4</c:f>
              <c:numCache>
                <c:formatCode>0.0</c:formatCode>
                <c:ptCount val="3"/>
                <c:pt idx="0">
                  <c:v>1.7622525180923496</c:v>
                </c:pt>
                <c:pt idx="1">
                  <c:v>4.073457410857058</c:v>
                </c:pt>
                <c:pt idx="2">
                  <c:v>94.164290071050587</c:v>
                </c:pt>
              </c:numCache>
            </c:numRef>
          </c:val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2012: 56,840 solicitudes</c:v>
                </c:pt>
              </c:strCache>
            </c:strRef>
          </c:tx>
          <c:spPr>
            <a:solidFill>
              <a:srgbClr val="990033"/>
            </a:solidFill>
            <a:ln>
              <a:noFill/>
            </a:ln>
            <a:scene3d>
              <a:camera prst="orthographicFront"/>
              <a:lightRig rig="sof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Sí y pagó</c:v>
                </c:pt>
                <c:pt idx="1">
                  <c:v>Sí y no pagó</c:v>
                </c:pt>
                <c:pt idx="2">
                  <c:v>No</c:v>
                </c:pt>
              </c:strCache>
            </c:strRef>
          </c:cat>
          <c:val>
            <c:numRef>
              <c:f>Hoja1!$F$2:$F$4</c:f>
              <c:numCache>
                <c:formatCode>0.0</c:formatCode>
                <c:ptCount val="3"/>
                <c:pt idx="0">
                  <c:v>1.7980295566502464</c:v>
                </c:pt>
                <c:pt idx="1">
                  <c:v>4.4598874032371585</c:v>
                </c:pt>
                <c:pt idx="2">
                  <c:v>93.742083040112647</c:v>
                </c:pt>
              </c:numCache>
            </c:numRef>
          </c:val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2013: 60,136 solicitudes</c:v>
                </c:pt>
              </c:strCache>
            </c:strRef>
          </c:tx>
          <c:spPr>
            <a:solidFill>
              <a:srgbClr val="39639D"/>
            </a:solidFill>
            <a:ln>
              <a:solidFill>
                <a:srgbClr val="2DA2BF"/>
              </a:solidFill>
            </a:ln>
            <a:scene3d>
              <a:camera prst="orthographicFront"/>
              <a:lightRig rig="sof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Hoja1!$A$2:$A$4</c:f>
              <c:strCache>
                <c:ptCount val="3"/>
                <c:pt idx="0">
                  <c:v>Sí y pagó</c:v>
                </c:pt>
                <c:pt idx="1">
                  <c:v>Sí y no pagó</c:v>
                </c:pt>
                <c:pt idx="2">
                  <c:v>No</c:v>
                </c:pt>
              </c:strCache>
            </c:strRef>
          </c:cat>
          <c:val>
            <c:numRef>
              <c:f>Hoja1!$G$2:$G$4</c:f>
              <c:numCache>
                <c:formatCode>0.0</c:formatCode>
                <c:ptCount val="3"/>
                <c:pt idx="0">
                  <c:v>1.8508048423573236</c:v>
                </c:pt>
                <c:pt idx="1">
                  <c:v>4.3967008114939468</c:v>
                </c:pt>
                <c:pt idx="2">
                  <c:v>93.752494346148708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37869128"/>
        <c:axId val="237868736"/>
      </c:barChart>
      <c:valAx>
        <c:axId val="237868736"/>
        <c:scaling>
          <c:orientation val="minMax"/>
        </c:scaling>
        <c:delete val="1"/>
        <c:axPos val="t"/>
        <c:numFmt formatCode="0.0" sourceLinked="1"/>
        <c:majorTickMark val="out"/>
        <c:minorTickMark val="none"/>
        <c:tickLblPos val="none"/>
        <c:crossAx val="237869128"/>
        <c:crosses val="autoZero"/>
        <c:crossBetween val="between"/>
      </c:valAx>
      <c:catAx>
        <c:axId val="237869128"/>
        <c:scaling>
          <c:orientation val="maxMin"/>
        </c:scaling>
        <c:delete val="0"/>
        <c:axPos val="l"/>
        <c:numFmt formatCode="General" sourceLinked="0"/>
        <c:majorTickMark val="cross"/>
        <c:minorTickMark val="none"/>
        <c:tickLblPos val="nextTo"/>
        <c:crossAx val="237868736"/>
        <c:crosses val="autoZero"/>
        <c:auto val="1"/>
        <c:lblAlgn val="ctr"/>
        <c:lblOffset val="100"/>
        <c:noMultiLvlLbl val="0"/>
      </c:catAx>
    </c:plotArea>
    <c:legend>
      <c:legendPos val="t"/>
      <c:layout>
        <c:manualLayout>
          <c:xMode val="edge"/>
          <c:yMode val="edge"/>
          <c:x val="5.1287253946799873E-2"/>
          <c:y val="1.5396479302070231E-2"/>
          <c:w val="0.89934487920371675"/>
          <c:h val="0.1182732810654821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 b="1">
          <a:latin typeface="Calibri" pitchFamily="34" charset="0"/>
        </a:defRPr>
      </a:pPr>
      <a:endParaRPr lang="es-MX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ln w="25400">
          <a:noFill/>
        </a:ln>
      </c:spPr>
    </c:sideWall>
    <c:backWall>
      <c:thickness val="0"/>
      <c:spPr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43A7A7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/>
              <a:bevelB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/>
                <a:bevelB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/>
                <a:bevelB/>
              </a:sp3d>
            </c:spPr>
          </c:dPt>
          <c:dPt>
            <c:idx val="2"/>
            <c:invertIfNegative val="0"/>
            <c:bubble3D val="0"/>
            <c:spPr>
              <a:solidFill>
                <a:srgbClr val="00808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/>
                <a:bevelB/>
              </a:sp3d>
            </c:spPr>
          </c:dPt>
          <c:dPt>
            <c:idx val="3"/>
            <c:invertIfNegative val="0"/>
            <c:bubble3D val="0"/>
            <c:spPr>
              <a:solidFill>
                <a:srgbClr val="33CCCC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/>
                <a:bevelB/>
              </a:sp3d>
            </c:spPr>
          </c:dPt>
          <c:dPt>
            <c:idx val="4"/>
            <c:invertIfNegative val="0"/>
            <c:bubble3D val="0"/>
            <c:spPr>
              <a:solidFill>
                <a:srgbClr val="996633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/>
                <a:bevelB/>
              </a:sp3d>
            </c:spPr>
          </c:dPt>
          <c:dPt>
            <c:idx val="6"/>
            <c:invertIfNegative val="0"/>
            <c:bubble3D val="0"/>
            <c:spPr>
              <a:solidFill>
                <a:srgbClr val="990033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/>
                <a:bevelB/>
              </a:sp3d>
            </c:spPr>
          </c:dPt>
          <c:dPt>
            <c:idx val="7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Lbls>
            <c:dLbl>
              <c:idx val="0"/>
              <c:layout>
                <c:manualLayout>
                  <c:x val="4.3992109593697674E-3"/>
                  <c:y val="-8.58000664781617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4664036531232549E-3"/>
                  <c:y val="-1.1440008863754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1.71600132956323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9328073062464591E-3"/>
                  <c:y val="-8.58000664781617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8656146124930197E-3"/>
                  <c:y val="-2.00200155115711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-2.00200155115711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9328073062465099E-3"/>
                  <c:y val="-1.71600132956323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1.4664036531232549E-3"/>
                  <c:y val="-2.00200155115711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Hoja1!$A$2:$A$9</c:f>
              <c:strCache>
                <c:ptCount val="8"/>
                <c:pt idx="0">
                  <c:v>2006: 6,089 solicitudes</c:v>
                </c:pt>
                <c:pt idx="1">
                  <c:v>2007: 17,824 solicitudes</c:v>
                </c:pt>
                <c:pt idx="2">
                  <c:v>2008: 38,043 solicitudes</c:v>
                </c:pt>
                <c:pt idx="3">
                  <c:v>2009: 84,182 solicitudes</c:v>
                </c:pt>
                <c:pt idx="4">
                  <c:v>2010: 79,411 solicitudes</c:v>
                </c:pt>
                <c:pt idx="5">
                  <c:v>2011: 81,363 solicitudes</c:v>
                </c:pt>
                <c:pt idx="6">
                  <c:v>2012: 78,024 solicitudes</c:v>
                </c:pt>
                <c:pt idx="7">
                  <c:v>2013: 87,625 solicitudes</c:v>
                </c:pt>
              </c:strCache>
            </c:strRef>
          </c:cat>
          <c:val>
            <c:numRef>
              <c:f>Hoja1!$B$2:$B$9</c:f>
              <c:numCache>
                <c:formatCode>0.0</c:formatCode>
                <c:ptCount val="8"/>
                <c:pt idx="0">
                  <c:v>7.9414238791263498</c:v>
                </c:pt>
                <c:pt idx="1">
                  <c:v>8.4928186714542289</c:v>
                </c:pt>
                <c:pt idx="2">
                  <c:v>7.6597008648108229</c:v>
                </c:pt>
                <c:pt idx="3">
                  <c:v>7.4986339122377421</c:v>
                </c:pt>
                <c:pt idx="4">
                  <c:v>7.2807419627003851</c:v>
                </c:pt>
                <c:pt idx="5">
                  <c:v>7.2831631085382806</c:v>
                </c:pt>
                <c:pt idx="6">
                  <c:v>7.3977109607300582</c:v>
                </c:pt>
                <c:pt idx="7">
                  <c:v>7.829888730385183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238093232"/>
        <c:axId val="238093624"/>
        <c:axId val="0"/>
      </c:bar3DChart>
      <c:catAx>
        <c:axId val="238093232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crossAx val="238093624"/>
        <c:crosses val="autoZero"/>
        <c:auto val="1"/>
        <c:lblAlgn val="ctr"/>
        <c:lblOffset val="100"/>
        <c:noMultiLvlLbl val="0"/>
      </c:catAx>
      <c:valAx>
        <c:axId val="238093624"/>
        <c:scaling>
          <c:orientation val="minMax"/>
          <c:max val="10"/>
          <c:min val="0"/>
        </c:scaling>
        <c:delete val="1"/>
        <c:axPos val="l"/>
        <c:numFmt formatCode="0.0" sourceLinked="1"/>
        <c:majorTickMark val="none"/>
        <c:minorTickMark val="none"/>
        <c:tickLblPos val="none"/>
        <c:crossAx val="238093232"/>
        <c:crosses val="autoZero"/>
        <c:crossBetween val="between"/>
        <c:majorUnit val="2.5"/>
      </c:valAx>
      <c:spPr>
        <a:noFill/>
        <a:ln w="25385">
          <a:noFill/>
        </a:ln>
      </c:spPr>
    </c:plotArea>
    <c:plotVisOnly val="1"/>
    <c:dispBlanksAs val="gap"/>
    <c:showDLblsOverMax val="0"/>
  </c:chart>
  <c:txPr>
    <a:bodyPr/>
    <a:lstStyle/>
    <a:p>
      <a:pPr>
        <a:defRPr sz="1100" b="1">
          <a:solidFill>
            <a:schemeClr val="tx1"/>
          </a:solidFill>
          <a:latin typeface="Calibri" pitchFamily="34" charset="0"/>
          <a:cs typeface="Arial" pitchFamily="34" charset="0"/>
        </a:defRPr>
      </a:pPr>
      <a:endParaRPr lang="es-MX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ln w="25400">
          <a:noFill/>
        </a:ln>
      </c:spPr>
    </c:sideWall>
    <c:backWall>
      <c:thickness val="0"/>
      <c:spPr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00808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8080"/>
              </a:solidFill>
              <a:ln>
                <a:noFill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33CCCC"/>
              </a:solidFill>
              <a:ln>
                <a:noFill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996633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rgbClr val="990033"/>
              </a:solidFill>
              <a:ln>
                <a:noFill/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invertIfNegative val="0"/>
            <c:bubble3D val="0"/>
            <c:spPr>
              <a:solidFill>
                <a:schemeClr val="accent4"/>
              </a:solidFill>
              <a:ln>
                <a:solidFill>
                  <a:srgbClr val="2DA2BF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0"/>
                  <c:y val="-2.53964952836508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2.22219333731946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5704861384194355E-3"/>
                  <c:y val="-2.53964952836508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1.90473714627382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1.58728095522817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-1.58728095522817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2008: 3,496
solicitudes</c:v>
                </c:pt>
                <c:pt idx="1">
                  <c:v>2009: 7,895
solicitudes</c:v>
                </c:pt>
                <c:pt idx="2">
                  <c:v>2010: 7,240
solicitudes</c:v>
                </c:pt>
                <c:pt idx="3">
                  <c:v>2011: 7,730
solicitudes</c:v>
                </c:pt>
                <c:pt idx="4">
                  <c:v>2012: 8,957
solicitudes</c:v>
                </c:pt>
                <c:pt idx="5">
                  <c:v>2013: 12,363
solicitudes</c:v>
                </c:pt>
              </c:strCache>
            </c:strRef>
          </c:cat>
          <c:val>
            <c:numRef>
              <c:f>Hoja1!$B$2:$B$7</c:f>
              <c:numCache>
                <c:formatCode>0.0</c:formatCode>
                <c:ptCount val="6"/>
                <c:pt idx="0">
                  <c:v>16.578661327231128</c:v>
                </c:pt>
                <c:pt idx="1">
                  <c:v>17.084103863204493</c:v>
                </c:pt>
                <c:pt idx="2">
                  <c:v>16.921132596685016</c:v>
                </c:pt>
                <c:pt idx="3">
                  <c:v>17.830789133247041</c:v>
                </c:pt>
                <c:pt idx="4">
                  <c:v>17.680026794685787</c:v>
                </c:pt>
                <c:pt idx="5">
                  <c:v>17.685189678880548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38092448"/>
        <c:axId val="238092840"/>
        <c:axId val="0"/>
      </c:bar3DChart>
      <c:catAx>
        <c:axId val="238092448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crossAx val="238092840"/>
        <c:crosses val="autoZero"/>
        <c:auto val="1"/>
        <c:lblAlgn val="ctr"/>
        <c:lblOffset val="100"/>
        <c:noMultiLvlLbl val="0"/>
      </c:catAx>
      <c:valAx>
        <c:axId val="238092840"/>
        <c:scaling>
          <c:orientation val="minMax"/>
          <c:max val="20"/>
          <c:min val="0"/>
        </c:scaling>
        <c:delete val="1"/>
        <c:axPos val="l"/>
        <c:numFmt formatCode="0.0" sourceLinked="1"/>
        <c:majorTickMark val="out"/>
        <c:minorTickMark val="none"/>
        <c:tickLblPos val="none"/>
        <c:crossAx val="238092448"/>
        <c:crosses val="autoZero"/>
        <c:crossBetween val="between"/>
        <c:majorUnit val="2.5"/>
      </c:valAx>
      <c:spPr>
        <a:noFill/>
        <a:ln w="25385">
          <a:noFill/>
        </a:ln>
      </c:spPr>
    </c:plotArea>
    <c:plotVisOnly val="1"/>
    <c:dispBlanksAs val="gap"/>
    <c:showDLblsOverMax val="0"/>
  </c:chart>
  <c:txPr>
    <a:bodyPr/>
    <a:lstStyle/>
    <a:p>
      <a:pPr>
        <a:defRPr sz="1100" b="1">
          <a:solidFill>
            <a:schemeClr val="tx1"/>
          </a:solidFill>
          <a:latin typeface="Calibri" pitchFamily="34" charset="0"/>
          <a:cs typeface="Arial" pitchFamily="34" charset="0"/>
        </a:defRPr>
      </a:pPr>
      <a:endParaRPr lang="es-MX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l">
                <a:rot lat="0" lon="0" rev="20100000"/>
              </a:lightRig>
            </a:scene3d>
            <a:sp3d>
              <a:bevelT/>
            </a:sp3d>
          </c:spPr>
          <c:invertIfNegative val="0"/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soft" dir="tl">
                  <a:rot lat="0" lon="0" rev="20100000"/>
                </a:lightRig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00808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soft" dir="tl">
                  <a:rot lat="0" lon="0" rev="20100000"/>
                </a:lightRig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33CCCC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soft" dir="tl">
                  <a:rot lat="0" lon="0" rev="20100000"/>
                </a:lightRig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rgbClr val="996633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soft" dir="tl">
                  <a:rot lat="0" lon="0" rev="20100000"/>
                </a:lightRig>
              </a:scene3d>
              <a:sp3d>
                <a:bevelT/>
              </a:sp3d>
            </c:spPr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soft" dir="tl"/>
              </a:scene3d>
              <a:sp3d>
                <a:bevelT/>
                <a:bevelB/>
              </a:sp3d>
            </c:spPr>
          </c:dPt>
          <c:dPt>
            <c:idx val="6"/>
            <c:invertIfNegative val="0"/>
            <c:bubble3D val="0"/>
            <c:spPr>
              <a:solidFill>
                <a:srgbClr val="990033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soft" dir="tl"/>
              </a:scene3d>
              <a:sp3d>
                <a:bevelT/>
                <a:bevelB/>
              </a:sp3d>
            </c:spPr>
          </c:dPt>
          <c:dPt>
            <c:idx val="7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soft" dir="tl"/>
              </a:scene3d>
              <a:sp3d>
                <a:bevelT/>
                <a:bevelB/>
              </a:sp3d>
            </c:spPr>
          </c:dPt>
          <c:dLbls>
            <c:dLbl>
              <c:idx val="0"/>
              <c:layout>
                <c:manualLayout>
                  <c:x val="-4.4068037348413405E-3"/>
                  <c:y val="-6.056092276600552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468934578280449E-3"/>
                  <c:y val="-0.1089684521326958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0.2006118969494255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0.4080702492716808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0.38151612589994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-0.3964284754060222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4689345782805568E-3"/>
                  <c:y val="-0.3824220350004254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4689345782805568E-3"/>
                  <c:y val="-0.4307611870951915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Hoja1!$A$2:$A$9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Hoja1!$B$2:$B$9</c:f>
              <c:numCache>
                <c:formatCode>#,##0</c:formatCode>
                <c:ptCount val="8"/>
                <c:pt idx="0">
                  <c:v>6621</c:v>
                </c:pt>
                <c:pt idx="1">
                  <c:v>19044</c:v>
                </c:pt>
                <c:pt idx="2">
                  <c:v>41164</c:v>
                </c:pt>
                <c:pt idx="3">
                  <c:v>91523</c:v>
                </c:pt>
                <c:pt idx="4">
                  <c:v>86249</c:v>
                </c:pt>
                <c:pt idx="5">
                  <c:v>89610</c:v>
                </c:pt>
                <c:pt idx="6">
                  <c:v>86341</c:v>
                </c:pt>
                <c:pt idx="7">
                  <c:v>97376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88885200"/>
        <c:axId val="188885592"/>
      </c:barChart>
      <c:catAx>
        <c:axId val="18888520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crossAx val="188885592"/>
        <c:crosses val="autoZero"/>
        <c:auto val="1"/>
        <c:lblAlgn val="ctr"/>
        <c:lblOffset val="50"/>
        <c:noMultiLvlLbl val="0"/>
      </c:catAx>
      <c:valAx>
        <c:axId val="188885592"/>
        <c:scaling>
          <c:orientation val="minMax"/>
          <c:max val="110000"/>
        </c:scaling>
        <c:delete val="1"/>
        <c:axPos val="l"/>
        <c:numFmt formatCode="#,##0" sourceLinked="1"/>
        <c:majorTickMark val="out"/>
        <c:minorTickMark val="none"/>
        <c:tickLblPos val="nextTo"/>
        <c:crossAx val="188885200"/>
        <c:crosses val="autoZero"/>
        <c:crossBetween val="between"/>
        <c:majorUnit val="10000"/>
      </c:valAx>
      <c:spPr>
        <a:noFill/>
        <a:ln w="25400">
          <a:noFill/>
        </a:ln>
        <a:scene3d>
          <a:camera prst="orthographicFront"/>
          <a:lightRig rig="threePt" dir="t"/>
        </a:scene3d>
        <a:sp3d prstMaterial="dkEdge"/>
      </c:spPr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matte"/>
  </c:spPr>
  <c:txPr>
    <a:bodyPr/>
    <a:lstStyle/>
    <a:p>
      <a:pPr>
        <a:defRPr sz="1100" b="1">
          <a:solidFill>
            <a:schemeClr val="tx1"/>
          </a:solidFill>
          <a:latin typeface="Calibri" pitchFamily="34" charset="0"/>
        </a:defRPr>
      </a:pPr>
      <a:endParaRPr lang="es-MX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ln w="25400">
          <a:noFill/>
        </a:ln>
      </c:spPr>
    </c:sideWall>
    <c:backWall>
      <c:thickness val="0"/>
      <c:spPr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00808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8080"/>
              </a:solidFill>
              <a:ln>
                <a:noFill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33CCCC"/>
              </a:solidFill>
              <a:ln>
                <a:noFill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996633"/>
              </a:solidFill>
              <a:ln>
                <a:noFill/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rgbClr val="990033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invertIfNegative val="0"/>
            <c:bubble3D val="0"/>
            <c:spPr>
              <a:solidFill>
                <a:schemeClr val="accent4"/>
              </a:solidFill>
              <a:ln>
                <a:solidFill>
                  <a:srgbClr val="2DA2BF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0"/>
                  <c:y val="-3.17458690700683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9629422249596391E-3"/>
                  <c:y val="-2.85710571941072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1.26982476418254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1494524292569751E-3"/>
                  <c:y val="-1.5872809552281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6.34912382091272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7241786438854605E-3"/>
                  <c:y val="-1.90473714627382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2008: 34,547     solicitudes</c:v>
                </c:pt>
                <c:pt idx="1">
                  <c:v>2009: 76,287     solicitudes</c:v>
                </c:pt>
                <c:pt idx="2">
                  <c:v>2010: 72,171      solicitudes</c:v>
                </c:pt>
                <c:pt idx="3">
                  <c:v>2011: 73,633     solicitudes</c:v>
                </c:pt>
                <c:pt idx="4">
                  <c:v>2012: 69,067     solicitudes</c:v>
                </c:pt>
                <c:pt idx="5">
                  <c:v>2013: 75,262      solicitudes</c:v>
                </c:pt>
              </c:strCache>
            </c:strRef>
          </c:cat>
          <c:val>
            <c:numRef>
              <c:f>Hoja1!$B$2:$B$7</c:f>
              <c:numCache>
                <c:formatCode>0.0</c:formatCode>
                <c:ptCount val="6"/>
                <c:pt idx="0">
                  <c:v>6.7571424436275551</c:v>
                </c:pt>
                <c:pt idx="1">
                  <c:v>6.5066262928153007</c:v>
                </c:pt>
                <c:pt idx="2">
                  <c:v>6.3136439844259469</c:v>
                </c:pt>
                <c:pt idx="3">
                  <c:v>6.1758722312006364</c:v>
                </c:pt>
                <c:pt idx="4">
                  <c:v>6.0642419679441888</c:v>
                </c:pt>
                <c:pt idx="5">
                  <c:v>6.2109962530892133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38094408"/>
        <c:axId val="238094800"/>
        <c:axId val="0"/>
      </c:bar3DChart>
      <c:catAx>
        <c:axId val="238094408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crossAx val="238094800"/>
        <c:crosses val="autoZero"/>
        <c:auto val="1"/>
        <c:lblAlgn val="ctr"/>
        <c:lblOffset val="100"/>
        <c:noMultiLvlLbl val="0"/>
      </c:catAx>
      <c:valAx>
        <c:axId val="238094800"/>
        <c:scaling>
          <c:orientation val="minMax"/>
          <c:max val="18"/>
          <c:min val="0"/>
        </c:scaling>
        <c:delete val="1"/>
        <c:axPos val="l"/>
        <c:numFmt formatCode="0.0" sourceLinked="1"/>
        <c:majorTickMark val="none"/>
        <c:minorTickMark val="none"/>
        <c:tickLblPos val="none"/>
        <c:crossAx val="238094408"/>
        <c:crosses val="autoZero"/>
        <c:crossBetween val="between"/>
        <c:majorUnit val="2.5"/>
      </c:valAx>
      <c:spPr>
        <a:noFill/>
        <a:ln w="25385">
          <a:noFill/>
        </a:ln>
      </c:spPr>
    </c:plotArea>
    <c:plotVisOnly val="1"/>
    <c:dispBlanksAs val="gap"/>
    <c:showDLblsOverMax val="0"/>
  </c:chart>
  <c:txPr>
    <a:bodyPr/>
    <a:lstStyle/>
    <a:p>
      <a:pPr>
        <a:defRPr sz="1100" b="1">
          <a:solidFill>
            <a:schemeClr val="tx1"/>
          </a:solidFill>
          <a:latin typeface="Calibri" pitchFamily="34" charset="0"/>
          <a:cs typeface="Arial" pitchFamily="34" charset="0"/>
        </a:defRPr>
      </a:pPr>
      <a:endParaRPr lang="es-MX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ln w="25400">
          <a:noFill/>
        </a:ln>
      </c:spPr>
    </c:sideWall>
    <c:backWall>
      <c:thickness val="0"/>
      <c:spPr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43A7A7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/>
              <a:bevelB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/>
                <a:bevelB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/>
                <a:bevelB/>
              </a:sp3d>
            </c:spPr>
          </c:dPt>
          <c:dPt>
            <c:idx val="2"/>
            <c:invertIfNegative val="0"/>
            <c:bubble3D val="0"/>
            <c:spPr>
              <a:solidFill>
                <a:srgbClr val="00808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/>
                <a:bevelB/>
              </a:sp3d>
            </c:spPr>
          </c:dPt>
          <c:dPt>
            <c:idx val="3"/>
            <c:invertIfNegative val="0"/>
            <c:bubble3D val="0"/>
            <c:spPr>
              <a:solidFill>
                <a:srgbClr val="33CCCC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/>
                <a:bevelB/>
              </a:sp3d>
            </c:spPr>
          </c:dPt>
          <c:dPt>
            <c:idx val="4"/>
            <c:invertIfNegative val="0"/>
            <c:bubble3D val="0"/>
            <c:spPr>
              <a:solidFill>
                <a:srgbClr val="996633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/>
                <a:bevelB/>
              </a:sp3d>
            </c:spPr>
          </c:dPt>
          <c:dPt>
            <c:idx val="6"/>
            <c:invertIfNegative val="0"/>
            <c:bubble3D val="0"/>
            <c:spPr>
              <a:solidFill>
                <a:srgbClr val="990033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/>
                <a:bevelB/>
              </a:sp3d>
            </c:spPr>
          </c:dPt>
          <c:dPt>
            <c:idx val="7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Lbls>
            <c:dLbl>
              <c:idx val="0"/>
              <c:layout>
                <c:manualLayout>
                  <c:x val="-2.9328073062465099E-3"/>
                  <c:y val="-8.58000664781617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4664036531232549E-3"/>
                  <c:y val="-1.1440008863754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1.43000110796936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3990954945152027E-3"/>
                  <c:y val="-8.58000664781617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8656146124930197E-3"/>
                  <c:y val="-1.43000110796936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-2.2880017727509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2.9328073062465099E-3"/>
                  <c:y val="-1.14402340607797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1.4664036531232549E-3"/>
                  <c:y val="-5.72000443187744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Hoja1!$A$2:$A$9</c:f>
              <c:strCache>
                <c:ptCount val="8"/>
                <c:pt idx="0">
                  <c:v>2006: 6,089 solicitudes</c:v>
                </c:pt>
                <c:pt idx="1">
                  <c:v>2007: 17,824 solicitudes</c:v>
                </c:pt>
                <c:pt idx="2">
                  <c:v>2008: 38,043 solicitudes</c:v>
                </c:pt>
                <c:pt idx="3">
                  <c:v>2009: 84,182 solicitudes</c:v>
                </c:pt>
                <c:pt idx="4">
                  <c:v>2010: 79,411 solicitudes</c:v>
                </c:pt>
                <c:pt idx="5">
                  <c:v>2011: 81,363 solicitudes</c:v>
                </c:pt>
                <c:pt idx="6">
                  <c:v>2012: 78,024 solicitudes</c:v>
                </c:pt>
                <c:pt idx="7">
                  <c:v>2013: 87,625 solicitudes</c:v>
                </c:pt>
              </c:strCache>
            </c:strRef>
          </c:cat>
          <c:val>
            <c:numRef>
              <c:f>Hoja1!$B$2:$B$9</c:f>
              <c:numCache>
                <c:formatCode>0.0</c:formatCode>
                <c:ptCount val="8"/>
                <c:pt idx="0">
                  <c:v>2.3332238462801631</c:v>
                </c:pt>
                <c:pt idx="1">
                  <c:v>2.7032652603231666</c:v>
                </c:pt>
                <c:pt idx="2">
                  <c:v>2.7732040059931999</c:v>
                </c:pt>
                <c:pt idx="3">
                  <c:v>2.9590054881090975</c:v>
                </c:pt>
                <c:pt idx="4">
                  <c:v>3.1302212539824428</c:v>
                </c:pt>
                <c:pt idx="5">
                  <c:v>3.0198984796529116</c:v>
                </c:pt>
                <c:pt idx="6">
                  <c:v>2.9367245975597092</c:v>
                </c:pt>
                <c:pt idx="7">
                  <c:v>2.8549843081312547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238095584"/>
        <c:axId val="239797288"/>
        <c:axId val="0"/>
      </c:bar3DChart>
      <c:catAx>
        <c:axId val="238095584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crossAx val="239797288"/>
        <c:crosses val="autoZero"/>
        <c:auto val="1"/>
        <c:lblAlgn val="ctr"/>
        <c:lblOffset val="100"/>
        <c:noMultiLvlLbl val="0"/>
      </c:catAx>
      <c:valAx>
        <c:axId val="239797288"/>
        <c:scaling>
          <c:orientation val="minMax"/>
          <c:max val="4"/>
          <c:min val="0"/>
        </c:scaling>
        <c:delete val="1"/>
        <c:axPos val="l"/>
        <c:numFmt formatCode="0.0" sourceLinked="1"/>
        <c:majorTickMark val="out"/>
        <c:minorTickMark val="none"/>
        <c:tickLblPos val="none"/>
        <c:crossAx val="238095584"/>
        <c:crosses val="autoZero"/>
        <c:crossBetween val="between"/>
        <c:majorUnit val="1"/>
      </c:valAx>
      <c:spPr>
        <a:noFill/>
        <a:ln w="25385">
          <a:noFill/>
        </a:ln>
      </c:spPr>
    </c:plotArea>
    <c:plotVisOnly val="1"/>
    <c:dispBlanksAs val="gap"/>
    <c:showDLblsOverMax val="0"/>
  </c:chart>
  <c:txPr>
    <a:bodyPr/>
    <a:lstStyle/>
    <a:p>
      <a:pPr>
        <a:defRPr sz="1100" b="1">
          <a:solidFill>
            <a:schemeClr val="tx1"/>
          </a:solidFill>
          <a:latin typeface="Calibri" pitchFamily="34" charset="0"/>
          <a:cs typeface="Arial" pitchFamily="34" charset="0"/>
        </a:defRPr>
      </a:pPr>
      <a:endParaRPr lang="es-MX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sng" strike="noStrike" kern="1200" spc="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es-MX" sz="1200" u="sng" dirty="0" smtClean="0"/>
              <a:t>Porcentaje</a:t>
            </a:r>
            <a:endParaRPr lang="es-MX" sz="1200" u="sng" dirty="0"/>
          </a:p>
        </c:rich>
      </c:tx>
      <c:layout>
        <c:manualLayout>
          <c:xMode val="edge"/>
          <c:yMode val="edge"/>
          <c:x val="0.45058293899547924"/>
          <c:y val="0.109180990471958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sng" strike="noStrike" kern="1200" spc="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6.7496266893132512E-2"/>
          <c:y val="0.18988697023082091"/>
          <c:w val="0.91606252789238019"/>
          <c:h val="0.68856701107284357"/>
        </c:manualLayout>
      </c:layout>
      <c:lineChart>
        <c:grouping val="standar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Femenino</c:v>
                </c:pt>
              </c:strCache>
            </c:strRef>
          </c:tx>
          <c:spPr>
            <a:ln w="38100" cap="flat">
              <a:solidFill>
                <a:srgbClr val="FF99FF"/>
              </a:solidFill>
              <a:bevel/>
            </a:ln>
            <a:effectLst/>
          </c:spPr>
          <c:marker>
            <c:symbol val="diamond"/>
            <c:size val="8"/>
            <c:spPr>
              <a:solidFill>
                <a:srgbClr val="FF99FF"/>
              </a:solidFill>
              <a:ln w="9525">
                <a:noFill/>
              </a:ln>
              <a:effectLst/>
              <a:scene3d>
                <a:camera prst="orthographicFront"/>
                <a:lightRig rig="threePt" dir="t"/>
              </a:scene3d>
              <a:sp3d/>
            </c:spPr>
          </c:marker>
          <c:dLbls>
            <c:dLbl>
              <c:idx val="0"/>
              <c:layout>
                <c:manualLayout>
                  <c:x val="-2.391448031198036E-2"/>
                  <c:y val="5.68774021236401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1387755409474409E-2"/>
                  <c:y val="5.6877402123640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1387755409474409E-2"/>
                  <c:y val="5.68774021236401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4377065448471925E-2"/>
                  <c:y val="5.9462738583805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2882410428973254E-2"/>
                  <c:y val="5.17067292033092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8860971662282348E-2"/>
                  <c:y val="5.94629421536057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9988795971822333E-2"/>
                      <c:h val="4.5631188521920399E-2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-2.9893100389975558E-2"/>
                  <c:y val="5.42920656634746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Hoja1!$B$1:$H$1</c:f>
              <c:strCache>
                <c:ptCount val="7"/>
                <c:pt idx="0">
                  <c:v>2007: 16,808 solicitantes</c:v>
                </c:pt>
                <c:pt idx="1">
                  <c:v>2008: 26,759 solicitantes</c:v>
                </c:pt>
                <c:pt idx="2">
                  <c:v>2009: 11,931 solicitantes</c:v>
                </c:pt>
                <c:pt idx="3">
                  <c:v>2010: 10,476 solicitantes</c:v>
                </c:pt>
                <c:pt idx="4">
                  <c:v>2011: 15,951 solicitantes</c:v>
                </c:pt>
                <c:pt idx="5">
                  <c:v>2012: 13,985 solicitantes</c:v>
                </c:pt>
                <c:pt idx="6">
                  <c:v>2013: 14,054 solicitantes</c:v>
                </c:pt>
              </c:strCache>
            </c:strRef>
          </c:cat>
          <c:val>
            <c:numRef>
              <c:f>Hoja1!$B$2:$H$2</c:f>
              <c:numCache>
                <c:formatCode>0.0</c:formatCode>
                <c:ptCount val="7"/>
                <c:pt idx="0">
                  <c:v>34.221799143265109</c:v>
                </c:pt>
                <c:pt idx="1">
                  <c:v>35.748720056803322</c:v>
                </c:pt>
                <c:pt idx="2">
                  <c:v>40.432486799094796</c:v>
                </c:pt>
                <c:pt idx="3">
                  <c:v>43.098510882016036</c:v>
                </c:pt>
                <c:pt idx="4">
                  <c:v>42.047520531628116</c:v>
                </c:pt>
                <c:pt idx="5">
                  <c:v>42.545584554880229</c:v>
                </c:pt>
                <c:pt idx="6">
                  <c:v>44.058630994734592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Masculino</c:v>
                </c:pt>
              </c:strCache>
            </c:strRef>
          </c:tx>
          <c:spPr>
            <a:ln w="44450" cap="flat">
              <a:solidFill>
                <a:schemeClr val="accent4"/>
              </a:solidFill>
              <a:miter lim="800000"/>
            </a:ln>
            <a:effectLst/>
          </c:spPr>
          <c:marker>
            <c:symbol val="circle"/>
            <c:size val="8"/>
            <c:spPr>
              <a:solidFill>
                <a:schemeClr val="accent4"/>
              </a:solidFill>
              <a:ln w="9525">
                <a:noFill/>
              </a:ln>
              <a:effectLst/>
              <a:scene3d>
                <a:camera prst="orthographicFront"/>
                <a:lightRig rig="threePt" dir="t"/>
              </a:scene3d>
              <a:sp3d/>
            </c:spPr>
          </c:marker>
          <c:dLbls>
            <c:dLbl>
              <c:idx val="0"/>
              <c:layout>
                <c:manualLayout>
                  <c:x val="-1.4946550194987803E-2"/>
                  <c:y val="-5.42920656634747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6903790350977952E-2"/>
                  <c:y val="-5.17067292033092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391448031198036E-2"/>
                  <c:y val="-6.2048075043971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241982529248163E-2"/>
                  <c:y val="-4.91213927431438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391448031198036E-2"/>
                  <c:y val="-5.17067292033093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391448031198036E-2"/>
                  <c:y val="-5.68774021236401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9893100389975662E-2"/>
                  <c:y val="-5.42920656634746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Hoja1!$B$1:$H$1</c:f>
              <c:strCache>
                <c:ptCount val="7"/>
                <c:pt idx="0">
                  <c:v>2007: 16,808 solicitantes</c:v>
                </c:pt>
                <c:pt idx="1">
                  <c:v>2008: 26,759 solicitantes</c:v>
                </c:pt>
                <c:pt idx="2">
                  <c:v>2009: 11,931 solicitantes</c:v>
                </c:pt>
                <c:pt idx="3">
                  <c:v>2010: 10,476 solicitantes</c:v>
                </c:pt>
                <c:pt idx="4">
                  <c:v>2011: 15,951 solicitantes</c:v>
                </c:pt>
                <c:pt idx="5">
                  <c:v>2012: 13,985 solicitantes</c:v>
                </c:pt>
                <c:pt idx="6">
                  <c:v>2013: 14,054 solicitantes</c:v>
                </c:pt>
              </c:strCache>
            </c:strRef>
          </c:cat>
          <c:val>
            <c:numRef>
              <c:f>Hoja1!$B$3:$H$3</c:f>
              <c:numCache>
                <c:formatCode>0.0</c:formatCode>
                <c:ptCount val="7"/>
                <c:pt idx="0">
                  <c:v>65.778200856734884</c:v>
                </c:pt>
                <c:pt idx="1">
                  <c:v>64.251279943196678</c:v>
                </c:pt>
                <c:pt idx="2">
                  <c:v>59.567513200905211</c:v>
                </c:pt>
                <c:pt idx="3">
                  <c:v>56.901489117983964</c:v>
                </c:pt>
                <c:pt idx="4">
                  <c:v>57.952479468371884</c:v>
                </c:pt>
                <c:pt idx="5">
                  <c:v>57.454415445119764</c:v>
                </c:pt>
                <c:pt idx="6">
                  <c:v>55.941369005265408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9794936"/>
        <c:axId val="239794544"/>
      </c:lineChart>
      <c:catAx>
        <c:axId val="239794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s-MX"/>
          </a:p>
        </c:txPr>
        <c:crossAx val="239794544"/>
        <c:crosses val="autoZero"/>
        <c:auto val="1"/>
        <c:lblAlgn val="ctr"/>
        <c:lblOffset val="100"/>
        <c:noMultiLvlLbl val="0"/>
      </c:catAx>
      <c:valAx>
        <c:axId val="23979454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s-MX"/>
          </a:p>
        </c:txPr>
        <c:crossAx val="23979493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3009314878384532"/>
          <c:y val="1.5512018760992769E-2"/>
          <c:w val="0.33981358474293877"/>
          <c:h val="5.30085580743924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Calibri" panose="020F0502020204030204" pitchFamily="34" charset="0"/>
        </a:defRPr>
      </a:pPr>
      <a:endParaRPr lang="es-MX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title>
      <c:tx>
        <c:rich>
          <a:bodyPr/>
          <a:lstStyle/>
          <a:p>
            <a:pPr>
              <a:defRPr sz="1100" u="sng">
                <a:latin typeface="Calibri" panose="020F0502020204030204" pitchFamily="34" charset="0"/>
              </a:defRPr>
            </a:pPr>
            <a:r>
              <a:rPr lang="es-ES" sz="1100" u="sng">
                <a:latin typeface="Calibri" panose="020F0502020204030204" pitchFamily="34" charset="0"/>
              </a:rPr>
              <a:t>Porcentajes</a:t>
            </a:r>
          </a:p>
        </c:rich>
      </c:tx>
      <c:layout>
        <c:manualLayout>
          <c:xMode val="edge"/>
          <c:yMode val="edge"/>
          <c:x val="0.45239998891239702"/>
          <c:y val="0.1779223921847349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5870267774699898E-2"/>
          <c:y val="0.23353379304886976"/>
          <c:w val="0.96825946445060063"/>
          <c:h val="0.701389533583027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2006: 6,621 solicitudes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l">
                <a:rot lat="0" lon="0" rev="20100000"/>
              </a:lightRig>
            </a:scene3d>
            <a:sp3d>
              <a:bevelT/>
            </a:sp3d>
          </c:spPr>
          <c:invertIfNegative val="0"/>
          <c:dLbls>
            <c:dLbl>
              <c:idx val="4"/>
              <c:layout>
                <c:manualLayout>
                  <c:x val="-1.4427516158818101E-3"/>
                  <c:y val="-1.69121239192601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INFOMEX</c:v>
                </c:pt>
                <c:pt idx="1">
                  <c:v>Tel-InfoDF</c:v>
                </c:pt>
                <c:pt idx="2">
                  <c:v>Correo electrónico</c:v>
                </c:pt>
                <c:pt idx="3">
                  <c:v>Personalmente en la OIP</c:v>
                </c:pt>
                <c:pt idx="4">
                  <c:v>Otro medio</c:v>
                </c:pt>
              </c:strCache>
            </c:strRef>
          </c:cat>
          <c:val>
            <c:numRef>
              <c:f>Hoja1!$B$2:$B$6</c:f>
              <c:numCache>
                <c:formatCode>0.0</c:formatCode>
                <c:ptCount val="5"/>
                <c:pt idx="0">
                  <c:v>13.170215979459297</c:v>
                </c:pt>
                <c:pt idx="1">
                  <c:v>0</c:v>
                </c:pt>
                <c:pt idx="2">
                  <c:v>32.62347077480743</c:v>
                </c:pt>
                <c:pt idx="3">
                  <c:v>51.321552635553545</c:v>
                </c:pt>
                <c:pt idx="4">
                  <c:v>2.8847606101797312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2007 : 19,044 solicitudes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l">
                <a:rot lat="0" lon="0" rev="20100000"/>
              </a:lightRig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4.328254847645426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009926131117264E-2"/>
                  <c:y val="-8.858629241114402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885503231763620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7710064635271415E-3"/>
                  <c:y val="-7.24805310825434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INFOMEX</c:v>
                </c:pt>
                <c:pt idx="1">
                  <c:v>Tel-InfoDF</c:v>
                </c:pt>
                <c:pt idx="2">
                  <c:v>Correo electrónico</c:v>
                </c:pt>
                <c:pt idx="3">
                  <c:v>Personalmente en la OIP</c:v>
                </c:pt>
                <c:pt idx="4">
                  <c:v>Otro medio</c:v>
                </c:pt>
              </c:strCache>
            </c:strRef>
          </c:cat>
          <c:val>
            <c:numRef>
              <c:f>Hoja1!$C$2:$C$6</c:f>
              <c:numCache>
                <c:formatCode>0.0</c:formatCode>
                <c:ptCount val="5"/>
                <c:pt idx="0">
                  <c:v>57.944759504305821</c:v>
                </c:pt>
                <c:pt idx="1">
                  <c:v>13.447805082965763</c:v>
                </c:pt>
                <c:pt idx="2">
                  <c:v>10.596513337534132</c:v>
                </c:pt>
                <c:pt idx="3">
                  <c:v>17.454316320100819</c:v>
                </c:pt>
                <c:pt idx="4">
                  <c:v>0.55660575509346777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2008: 41,164 solicitudes</c:v>
                </c:pt>
              </c:strCache>
            </c:strRef>
          </c:tx>
          <c:spPr>
            <a:solidFill>
              <a:srgbClr val="008080"/>
            </a:solidFill>
            <a:ln w="6350"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4.3282548476454262E-3"/>
                  <c:y val="-1.69121239192601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213758079409050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8856168342529555E-3"/>
                  <c:y val="2.41601770275144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INFOMEX</c:v>
                </c:pt>
                <c:pt idx="1">
                  <c:v>Tel-InfoDF</c:v>
                </c:pt>
                <c:pt idx="2">
                  <c:v>Correo electrónico</c:v>
                </c:pt>
                <c:pt idx="3">
                  <c:v>Personalmente en la OIP</c:v>
                </c:pt>
                <c:pt idx="4">
                  <c:v>Otro medio</c:v>
                </c:pt>
              </c:strCache>
            </c:strRef>
          </c:cat>
          <c:val>
            <c:numRef>
              <c:f>Hoja1!$D$2:$D$6</c:f>
              <c:numCache>
                <c:formatCode>0.0</c:formatCode>
                <c:ptCount val="5"/>
                <c:pt idx="0">
                  <c:v>57.533281508113888</c:v>
                </c:pt>
                <c:pt idx="1">
                  <c:v>29.173549703624523</c:v>
                </c:pt>
                <c:pt idx="2">
                  <c:v>4.6278301428432611</c:v>
                </c:pt>
                <c:pt idx="3">
                  <c:v>8.665338645418327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2009: 91,523 solicitudes</c:v>
                </c:pt>
              </c:strCache>
            </c:strRef>
          </c:tx>
          <c:spPr>
            <a:solidFill>
              <a:srgbClr val="33CCCC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T w="95250" h="101600"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0"/>
                  <c:y val="-7.24805310825433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2.41601770275144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INFOMEX</c:v>
                </c:pt>
                <c:pt idx="1">
                  <c:v>Tel-InfoDF</c:v>
                </c:pt>
                <c:pt idx="2">
                  <c:v>Correo electrónico</c:v>
                </c:pt>
                <c:pt idx="3">
                  <c:v>Personalmente en la OIP</c:v>
                </c:pt>
                <c:pt idx="4">
                  <c:v>Otro medio</c:v>
                </c:pt>
              </c:strCache>
            </c:strRef>
          </c:cat>
          <c:val>
            <c:numRef>
              <c:f>Hoja1!$E$2:$E$6</c:f>
              <c:numCache>
                <c:formatCode>0.0</c:formatCode>
                <c:ptCount val="5"/>
                <c:pt idx="0">
                  <c:v>53.329764103012359</c:v>
                </c:pt>
                <c:pt idx="1">
                  <c:v>41.047605519923955</c:v>
                </c:pt>
                <c:pt idx="2">
                  <c:v>2.0847218731903454</c:v>
                </c:pt>
                <c:pt idx="3">
                  <c:v>3.5379085038733429</c:v>
                </c:pt>
              </c:numCache>
            </c:numRef>
          </c:val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2010: 86,249 solicitudes</c:v>
                </c:pt>
              </c:strCache>
            </c:strRef>
          </c:tx>
          <c:spPr>
            <a:solidFill>
              <a:srgbClr val="996633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T w="95250" h="101600"/>
              <a:bevelB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-4.3282548476454245E-3"/>
                  <c:y val="4.8320354055028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4427516158818101E-3"/>
                  <c:y val="2.41601770275144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INFOMEX</c:v>
                </c:pt>
                <c:pt idx="1">
                  <c:v>Tel-InfoDF</c:v>
                </c:pt>
                <c:pt idx="2">
                  <c:v>Correo electrónico</c:v>
                </c:pt>
                <c:pt idx="3">
                  <c:v>Personalmente en la OIP</c:v>
                </c:pt>
                <c:pt idx="4">
                  <c:v>Otro medio</c:v>
                </c:pt>
              </c:strCache>
            </c:strRef>
          </c:cat>
          <c:val>
            <c:numRef>
              <c:f>Hoja1!$F$2:$F$6</c:f>
              <c:numCache>
                <c:formatCode>0.0</c:formatCode>
                <c:ptCount val="5"/>
                <c:pt idx="0">
                  <c:v>80.351076534220695</c:v>
                </c:pt>
                <c:pt idx="1">
                  <c:v>12.10448816797876</c:v>
                </c:pt>
                <c:pt idx="2">
                  <c:v>3.9061322450115363</c:v>
                </c:pt>
                <c:pt idx="3">
                  <c:v>3.6383030527890181</c:v>
                </c:pt>
              </c:numCache>
            </c:numRef>
          </c:val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2011: 89,610 solicitudes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T w="95250" h="101600"/>
              <a:bevelB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-8.6565096952908767E-3"/>
                  <c:y val="9.66407081100579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4427516158818101E-3"/>
                  <c:y val="7.24805310825434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3282548476455355E-3"/>
                  <c:y val="2.41601770275144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INFOMEX</c:v>
                </c:pt>
                <c:pt idx="1">
                  <c:v>Tel-InfoDF</c:v>
                </c:pt>
                <c:pt idx="2">
                  <c:v>Correo electrónico</c:v>
                </c:pt>
                <c:pt idx="3">
                  <c:v>Personalmente en la OIP</c:v>
                </c:pt>
                <c:pt idx="4">
                  <c:v>Otro medio</c:v>
                </c:pt>
              </c:strCache>
            </c:strRef>
          </c:cat>
          <c:val>
            <c:numRef>
              <c:f>Hoja1!$G$2:$G$6</c:f>
              <c:numCache>
                <c:formatCode>0.0</c:formatCode>
                <c:ptCount val="5"/>
                <c:pt idx="0">
                  <c:v>87.107465684633411</c:v>
                </c:pt>
                <c:pt idx="1">
                  <c:v>6.2292154893427067</c:v>
                </c:pt>
                <c:pt idx="2">
                  <c:v>2.0488784733846672</c:v>
                </c:pt>
                <c:pt idx="3">
                  <c:v>4.6144403526392148</c:v>
                </c:pt>
              </c:numCache>
            </c:numRef>
          </c:val>
        </c:ser>
        <c:ser>
          <c:idx val="6"/>
          <c:order val="6"/>
          <c:tx>
            <c:strRef>
              <c:f>Hoja1!$H$1</c:f>
              <c:strCache>
                <c:ptCount val="1"/>
                <c:pt idx="0">
                  <c:v>2012: 86,341 solicitudes</c:v>
                </c:pt>
              </c:strCache>
            </c:strRef>
          </c:tx>
          <c:spPr>
            <a:solidFill>
              <a:srgbClr val="990033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T w="95250" h="101600"/>
              <a:bevelB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0"/>
                  <c:y val="-7.24805310825436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442751615881810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3282548476454245E-3"/>
                  <c:y val="9.66407081100579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7.2137580794090503E-3"/>
                  <c:y val="2.41601770275144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INFOMEX</c:v>
                </c:pt>
                <c:pt idx="1">
                  <c:v>Tel-InfoDF</c:v>
                </c:pt>
                <c:pt idx="2">
                  <c:v>Correo electrónico</c:v>
                </c:pt>
                <c:pt idx="3">
                  <c:v>Personalmente en la OIP</c:v>
                </c:pt>
                <c:pt idx="4">
                  <c:v>Otro medio</c:v>
                </c:pt>
              </c:strCache>
            </c:strRef>
          </c:cat>
          <c:val>
            <c:numRef>
              <c:f>Hoja1!$H$2:$H$6</c:f>
              <c:numCache>
                <c:formatCode>0.0</c:formatCode>
                <c:ptCount val="5"/>
                <c:pt idx="0">
                  <c:v>90.414750813634313</c:v>
                </c:pt>
                <c:pt idx="1">
                  <c:v>3.6135787169479157</c:v>
                </c:pt>
                <c:pt idx="2">
                  <c:v>1.5994718615721386</c:v>
                </c:pt>
                <c:pt idx="3">
                  <c:v>4.3721986078456352</c:v>
                </c:pt>
              </c:numCache>
            </c:numRef>
          </c:val>
        </c:ser>
        <c:ser>
          <c:idx val="7"/>
          <c:order val="7"/>
          <c:tx>
            <c:strRef>
              <c:f>Hoja1!$I$1</c:f>
              <c:strCache>
                <c:ptCount val="1"/>
                <c:pt idx="0">
                  <c:v>2013: 97,376 solicitudes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T w="95250" h="101600"/>
              <a:bevelB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1542012927054476E-2"/>
                  <c:y val="2.41601770275145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885503231763620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328254847645424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1360248933371221E-7"/>
                  <c:y val="-2.41601770275144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0099261311172666E-2"/>
                  <c:y val="2.41601770275144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INFOMEX</c:v>
                </c:pt>
                <c:pt idx="1">
                  <c:v>Tel-InfoDF</c:v>
                </c:pt>
                <c:pt idx="2">
                  <c:v>Correo electrónico</c:v>
                </c:pt>
                <c:pt idx="3">
                  <c:v>Personalmente en la OIP</c:v>
                </c:pt>
                <c:pt idx="4">
                  <c:v>Otro medio</c:v>
                </c:pt>
              </c:strCache>
            </c:strRef>
          </c:cat>
          <c:val>
            <c:numRef>
              <c:f>Hoja1!$I$2:$I$6</c:f>
              <c:numCache>
                <c:formatCode>0.0</c:formatCode>
                <c:ptCount val="5"/>
                <c:pt idx="0">
                  <c:v>90.913572132763719</c:v>
                </c:pt>
                <c:pt idx="1">
                  <c:v>3.7216562602694707</c:v>
                </c:pt>
                <c:pt idx="2">
                  <c:v>1.5845793624712456</c:v>
                </c:pt>
                <c:pt idx="3">
                  <c:v>3.7801922444955638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88884416"/>
        <c:axId val="188883632"/>
      </c:barChart>
      <c:catAx>
        <c:axId val="188884416"/>
        <c:scaling>
          <c:orientation val="minMax"/>
        </c:scaling>
        <c:delete val="0"/>
        <c:axPos val="b"/>
        <c:numFmt formatCode="General" sourceLinked="0"/>
        <c:majorTickMark val="cross"/>
        <c:minorTickMark val="none"/>
        <c:tickLblPos val="nextTo"/>
        <c:crossAx val="188883632"/>
        <c:crosses val="autoZero"/>
        <c:auto val="1"/>
        <c:lblAlgn val="ctr"/>
        <c:lblOffset val="50"/>
        <c:noMultiLvlLbl val="0"/>
      </c:catAx>
      <c:valAx>
        <c:axId val="188883632"/>
        <c:scaling>
          <c:orientation val="minMax"/>
          <c:max val="100"/>
        </c:scaling>
        <c:delete val="1"/>
        <c:axPos val="l"/>
        <c:numFmt formatCode="0.0" sourceLinked="1"/>
        <c:majorTickMark val="none"/>
        <c:minorTickMark val="none"/>
        <c:tickLblPos val="none"/>
        <c:crossAx val="18888441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2.0484800895732912E-3"/>
          <c:y val="1.4339160184637021E-2"/>
          <c:w val="0.98919504002442904"/>
          <c:h val="0.12343757847301617"/>
        </c:manualLayout>
      </c:layout>
      <c:overlay val="0"/>
    </c:legend>
    <c:plotVisOnly val="1"/>
    <c:dispBlanksAs val="gap"/>
    <c:showDLblsOverMax val="0"/>
  </c:chart>
  <c:spPr>
    <a:scene3d>
      <a:camera prst="orthographicFront"/>
      <a:lightRig rig="threePt" dir="t"/>
    </a:scene3d>
    <a:sp3d prstMaterial="matte"/>
  </c:spPr>
  <c:txPr>
    <a:bodyPr/>
    <a:lstStyle/>
    <a:p>
      <a:pPr>
        <a:defRPr sz="1100" b="1">
          <a:solidFill>
            <a:schemeClr val="tx1"/>
          </a:solidFill>
          <a:latin typeface="Calibri" pitchFamily="34" charset="0"/>
        </a:defRPr>
      </a:pPr>
      <a:endParaRPr lang="es-MX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title>
      <c:tx>
        <c:rich>
          <a:bodyPr/>
          <a:lstStyle/>
          <a:p>
            <a:pPr>
              <a:defRPr sz="1100" u="sng"/>
            </a:pPr>
            <a:r>
              <a:rPr lang="es-ES" sz="1100" u="sng"/>
              <a:t>Porcentajes</a:t>
            </a:r>
          </a:p>
        </c:rich>
      </c:tx>
      <c:layout>
        <c:manualLayout>
          <c:xMode val="edge"/>
          <c:yMode val="edge"/>
          <c:x val="0.45736878143541915"/>
          <c:y val="0.1880609419466217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767918188282876E-2"/>
          <c:y val="0.27965218848422135"/>
          <c:w val="0.96464153169746558"/>
          <c:h val="0.649985656050364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2007: 17,824 solicitudes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2"/>
              <c:layout>
                <c:manualLayout>
                  <c:x val="5.3896381559740894E-17"/>
                  <c:y val="-7.82397252861551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En la OIP</c:v>
                </c:pt>
                <c:pt idx="1">
                  <c:v>Por correo electrónico</c:v>
                </c:pt>
                <c:pt idx="2">
                  <c:v>INFOMEX</c:v>
                </c:pt>
                <c:pt idx="3">
                  <c:v>Otro medio</c:v>
                </c:pt>
              </c:strCache>
            </c:strRef>
          </c:cat>
          <c:val>
            <c:numRef>
              <c:f>Hoja1!$B$2:$B$5</c:f>
              <c:numCache>
                <c:formatCode>0.0</c:formatCode>
                <c:ptCount val="4"/>
                <c:pt idx="0">
                  <c:v>11.276929982046678</c:v>
                </c:pt>
                <c:pt idx="1">
                  <c:v>25.095377019748653</c:v>
                </c:pt>
                <c:pt idx="2">
                  <c:v>57.085951526032318</c:v>
                </c:pt>
                <c:pt idx="3">
                  <c:v>6.5417414721723519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2008: 38,043 solicitudes</c:v>
                </c:pt>
              </c:strCache>
            </c:strRef>
          </c:tx>
          <c:spPr>
            <a:solidFill>
              <a:srgbClr val="00808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En la OIP</c:v>
                </c:pt>
                <c:pt idx="1">
                  <c:v>Por correo electrónico</c:v>
                </c:pt>
                <c:pt idx="2">
                  <c:v>INFOMEX</c:v>
                </c:pt>
                <c:pt idx="3">
                  <c:v>Otro medio</c:v>
                </c:pt>
              </c:strCache>
            </c:strRef>
          </c:cat>
          <c:val>
            <c:numRef>
              <c:f>Hoja1!$C$2:$C$5</c:f>
              <c:numCache>
                <c:formatCode>0.0</c:formatCode>
                <c:ptCount val="4"/>
                <c:pt idx="0">
                  <c:v>5.9511605288752207</c:v>
                </c:pt>
                <c:pt idx="1">
                  <c:v>36.67428961964093</c:v>
                </c:pt>
                <c:pt idx="2">
                  <c:v>54.717030728386298</c:v>
                </c:pt>
                <c:pt idx="3">
                  <c:v>2.6575191230975475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2009: 84,182 solicitudes</c:v>
                </c:pt>
              </c:strCache>
            </c:strRef>
          </c:tx>
          <c:spPr>
            <a:solidFill>
              <a:srgbClr val="33CCCC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En la OIP</c:v>
                </c:pt>
                <c:pt idx="1">
                  <c:v>Por correo electrónico</c:v>
                </c:pt>
                <c:pt idx="2">
                  <c:v>INFOMEX</c:v>
                </c:pt>
                <c:pt idx="3">
                  <c:v>Otro medio</c:v>
                </c:pt>
              </c:strCache>
            </c:strRef>
          </c:cat>
          <c:val>
            <c:numRef>
              <c:f>Hoja1!$D$2:$D$5</c:f>
              <c:numCache>
                <c:formatCode>0.0</c:formatCode>
                <c:ptCount val="4"/>
                <c:pt idx="0">
                  <c:v>2.318785488584258</c:v>
                </c:pt>
                <c:pt idx="1">
                  <c:v>50.807773633318284</c:v>
                </c:pt>
                <c:pt idx="2">
                  <c:v>45.838777886008884</c:v>
                </c:pt>
                <c:pt idx="3">
                  <c:v>1.0346629920885702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2010: 79,411 solicitudes</c:v>
                </c:pt>
              </c:strCache>
            </c:strRef>
          </c:tx>
          <c:spPr>
            <a:solidFill>
              <a:srgbClr val="996633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En la OIP</c:v>
                </c:pt>
                <c:pt idx="1">
                  <c:v>Por correo electrónico</c:v>
                </c:pt>
                <c:pt idx="2">
                  <c:v>INFOMEX</c:v>
                </c:pt>
                <c:pt idx="3">
                  <c:v>Otro medio</c:v>
                </c:pt>
              </c:strCache>
            </c:strRef>
          </c:cat>
          <c:val>
            <c:numRef>
              <c:f>Hoja1!$E$2:$E$5</c:f>
              <c:numCache>
                <c:formatCode>0.0</c:formatCode>
                <c:ptCount val="4"/>
                <c:pt idx="0">
                  <c:v>2.5827656118170026</c:v>
                </c:pt>
                <c:pt idx="1">
                  <c:v>34.894410094319426</c:v>
                </c:pt>
                <c:pt idx="2">
                  <c:v>60.837919179962476</c:v>
                </c:pt>
                <c:pt idx="3">
                  <c:v>1.6849051139010969</c:v>
                </c:pt>
              </c:numCache>
            </c:numRef>
          </c:val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2011: 81,363 solicitudes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T/>
              <a:bevelB/>
            </a:sp3d>
          </c:spPr>
          <c:invertIfNegative val="0"/>
          <c:dLbls>
            <c:dLbl>
              <c:idx val="1"/>
              <c:layout>
                <c:manualLayout>
                  <c:x val="2.9398365913821602E-3"/>
                  <c:y val="-3.12958901144620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En la OIP</c:v>
                </c:pt>
                <c:pt idx="1">
                  <c:v>Por correo electrónico</c:v>
                </c:pt>
                <c:pt idx="2">
                  <c:v>INFOMEX</c:v>
                </c:pt>
                <c:pt idx="3">
                  <c:v>Otro medio</c:v>
                </c:pt>
              </c:strCache>
            </c:strRef>
          </c:cat>
          <c:val>
            <c:numRef>
              <c:f>Hoja1!$F$2:$F$5</c:f>
              <c:numCache>
                <c:formatCode>0.0</c:formatCode>
                <c:ptCount val="4"/>
                <c:pt idx="0">
                  <c:v>6.2632892100832072</c:v>
                </c:pt>
                <c:pt idx="1">
                  <c:v>34.746752209235154</c:v>
                </c:pt>
                <c:pt idx="2">
                  <c:v>57.732630311075063</c:v>
                </c:pt>
                <c:pt idx="3">
                  <c:v>1.257328269606578</c:v>
                </c:pt>
              </c:numCache>
            </c:numRef>
          </c:val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2012: 78,024 solicitudes</c:v>
                </c:pt>
              </c:strCache>
            </c:strRef>
          </c:tx>
          <c:spPr>
            <a:solidFill>
              <a:srgbClr val="990033"/>
            </a:solidFill>
            <a:ln>
              <a:noFill/>
            </a:ln>
            <a:scene3d>
              <a:camera prst="orthographicFront"/>
              <a:lightRig rig="soft" dir="t"/>
            </a:scene3d>
            <a:sp3d>
              <a:bevelT/>
              <a:bevelB/>
            </a:sp3d>
          </c:spPr>
          <c:invertIfNegative val="0"/>
          <c:dLbls>
            <c:dLbl>
              <c:idx val="1"/>
              <c:layout>
                <c:manualLayout>
                  <c:x val="4.4097548870732414E-3"/>
                  <c:y val="-1.30399542143591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939836591382160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En la OIP</c:v>
                </c:pt>
                <c:pt idx="1">
                  <c:v>Por correo electrónico</c:v>
                </c:pt>
                <c:pt idx="2">
                  <c:v>INFOMEX</c:v>
                </c:pt>
                <c:pt idx="3">
                  <c:v>Otro medio</c:v>
                </c:pt>
              </c:strCache>
            </c:strRef>
          </c:cat>
          <c:val>
            <c:numRef>
              <c:f>Hoja1!$G$2:$G$5</c:f>
              <c:numCache>
                <c:formatCode>0.0</c:formatCode>
                <c:ptCount val="4"/>
                <c:pt idx="0">
                  <c:v>5.3829590895109201</c:v>
                </c:pt>
                <c:pt idx="1">
                  <c:v>31.941453911616939</c:v>
                </c:pt>
                <c:pt idx="2">
                  <c:v>61.334973854198708</c:v>
                </c:pt>
                <c:pt idx="3">
                  <c:v>1.340613144673434</c:v>
                </c:pt>
              </c:numCache>
            </c:numRef>
          </c:val>
        </c:ser>
        <c:ser>
          <c:idx val="6"/>
          <c:order val="6"/>
          <c:tx>
            <c:strRef>
              <c:f>Hoja1!$H$1</c:f>
              <c:strCache>
                <c:ptCount val="1"/>
                <c:pt idx="0">
                  <c:v>2013: 87,625 solicitudes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T/>
              <a:bevelB/>
            </a:sp3d>
          </c:spPr>
          <c:invertIfNegative val="0"/>
          <c:dLbls>
            <c:dLbl>
              <c:idx val="1"/>
              <c:layout>
                <c:manualLayout>
                  <c:x val="2.9398365913821051E-3"/>
                  <c:y val="2.60799084287185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4097548870732414E-3"/>
                  <c:y val="-1.8255935900102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Hoja1!$A$2:$A$5</c:f>
              <c:strCache>
                <c:ptCount val="4"/>
                <c:pt idx="0">
                  <c:v>En la OIP</c:v>
                </c:pt>
                <c:pt idx="1">
                  <c:v>Por correo electrónico</c:v>
                </c:pt>
                <c:pt idx="2">
                  <c:v>INFOMEX</c:v>
                </c:pt>
                <c:pt idx="3">
                  <c:v>Otro medio</c:v>
                </c:pt>
              </c:strCache>
            </c:strRef>
          </c:cat>
          <c:val>
            <c:numRef>
              <c:f>Hoja1!$H$2:$H$5</c:f>
              <c:numCache>
                <c:formatCode>0.0</c:formatCode>
                <c:ptCount val="4"/>
                <c:pt idx="0">
                  <c:v>5.6125534950071323</c:v>
                </c:pt>
                <c:pt idx="1">
                  <c:v>30.72524964336662</c:v>
                </c:pt>
                <c:pt idx="2">
                  <c:v>62.245934379457914</c:v>
                </c:pt>
                <c:pt idx="3">
                  <c:v>1.4162624821683309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88883240"/>
        <c:axId val="229098656"/>
      </c:barChart>
      <c:catAx>
        <c:axId val="188883240"/>
        <c:scaling>
          <c:orientation val="minMax"/>
        </c:scaling>
        <c:delete val="0"/>
        <c:axPos val="b"/>
        <c:numFmt formatCode="General" sourceLinked="0"/>
        <c:majorTickMark val="cross"/>
        <c:minorTickMark val="none"/>
        <c:tickLblPos val="nextTo"/>
        <c:crossAx val="229098656"/>
        <c:crosses val="autoZero"/>
        <c:auto val="1"/>
        <c:lblAlgn val="ctr"/>
        <c:lblOffset val="100"/>
        <c:noMultiLvlLbl val="0"/>
      </c:catAx>
      <c:valAx>
        <c:axId val="229098656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188883240"/>
        <c:crosses val="autoZero"/>
        <c:crossBetween val="between"/>
      </c:valAx>
      <c:spPr>
        <a:noFill/>
      </c:spPr>
    </c:plotArea>
    <c:legend>
      <c:legendPos val="t"/>
      <c:layout>
        <c:manualLayout>
          <c:xMode val="edge"/>
          <c:yMode val="edge"/>
          <c:x val="7.061626382417671E-3"/>
          <c:y val="1.8350154050851733E-2"/>
          <c:w val="0.9832697834798777"/>
          <c:h val="0.15932565160240536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100" b="1">
          <a:latin typeface="Calibri" pitchFamily="34" charset="0"/>
        </a:defRPr>
      </a:pPr>
      <a:endParaRPr lang="es-MX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title>
      <c:tx>
        <c:rich>
          <a:bodyPr/>
          <a:lstStyle/>
          <a:p>
            <a:pPr>
              <a:defRPr sz="1100" u="sng"/>
            </a:pPr>
            <a:r>
              <a:rPr lang="es-ES" sz="1100" u="sng"/>
              <a:t>Porcentajes</a:t>
            </a:r>
          </a:p>
        </c:rich>
      </c:tx>
      <c:layout>
        <c:manualLayout>
          <c:xMode val="edge"/>
          <c:yMode val="edge"/>
          <c:x val="0.45978010078867382"/>
          <c:y val="0.19453442057884779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6637540054550169E-2"/>
          <c:y val="0.28753835043969472"/>
          <c:w val="0.96672491989090004"/>
          <c:h val="0.64007941111118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2007: 13,826 solicitudes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En la OIP</c:v>
                </c:pt>
                <c:pt idx="1">
                  <c:v>Por correo electrónico</c:v>
                </c:pt>
                <c:pt idx="2">
                  <c:v>INFOMEX</c:v>
                </c:pt>
                <c:pt idx="3">
                  <c:v>Otro medio</c:v>
                </c:pt>
              </c:strCache>
            </c:strRef>
          </c:cat>
          <c:val>
            <c:numRef>
              <c:f>Hoja1!$B$2:$B$5</c:f>
              <c:numCache>
                <c:formatCode>0.0</c:formatCode>
                <c:ptCount val="4"/>
                <c:pt idx="0">
                  <c:v>21.387241429191377</c:v>
                </c:pt>
                <c:pt idx="1">
                  <c:v>25.50267611745986</c:v>
                </c:pt>
                <c:pt idx="2">
                  <c:v>48.95848401562268</c:v>
                </c:pt>
                <c:pt idx="3">
                  <c:v>4.1515984377260216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2008: 32,621 solicitudes</c:v>
                </c:pt>
              </c:strCache>
            </c:strRef>
          </c:tx>
          <c:spPr>
            <a:solidFill>
              <a:srgbClr val="00808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En la OIP</c:v>
                </c:pt>
                <c:pt idx="1">
                  <c:v>Por correo electrónico</c:v>
                </c:pt>
                <c:pt idx="2">
                  <c:v>INFOMEX</c:v>
                </c:pt>
                <c:pt idx="3">
                  <c:v>Otro medio</c:v>
                </c:pt>
              </c:strCache>
            </c:strRef>
          </c:cat>
          <c:val>
            <c:numRef>
              <c:f>Hoja1!$C$2:$C$5</c:f>
              <c:numCache>
                <c:formatCode>0.0</c:formatCode>
                <c:ptCount val="4"/>
                <c:pt idx="0">
                  <c:v>14.358848594463698</c:v>
                </c:pt>
                <c:pt idx="1">
                  <c:v>33.487630667361458</c:v>
                </c:pt>
                <c:pt idx="2">
                  <c:v>50.363262928788203</c:v>
                </c:pt>
                <c:pt idx="3">
                  <c:v>1.7902578093865931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2009: 73,452 solicitudes</c:v>
                </c:pt>
              </c:strCache>
            </c:strRef>
          </c:tx>
          <c:spPr>
            <a:solidFill>
              <a:srgbClr val="33CCCC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En la OIP</c:v>
                </c:pt>
                <c:pt idx="1">
                  <c:v>Por correo electrónico</c:v>
                </c:pt>
                <c:pt idx="2">
                  <c:v>INFOMEX</c:v>
                </c:pt>
                <c:pt idx="3">
                  <c:v>Otro medio</c:v>
                </c:pt>
              </c:strCache>
            </c:strRef>
          </c:cat>
          <c:val>
            <c:numRef>
              <c:f>Hoja1!$D$2:$D$5</c:f>
              <c:numCache>
                <c:formatCode>0.0</c:formatCode>
                <c:ptCount val="4"/>
                <c:pt idx="0">
                  <c:v>5.0808691390295735</c:v>
                </c:pt>
                <c:pt idx="1">
                  <c:v>47.738659260469433</c:v>
                </c:pt>
                <c:pt idx="2">
                  <c:v>46.111746446659041</c:v>
                </c:pt>
                <c:pt idx="3">
                  <c:v>1.0687251538419646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2010: 62,881 solicitudes</c:v>
                </c:pt>
              </c:strCache>
            </c:strRef>
          </c:tx>
          <c:spPr>
            <a:solidFill>
              <a:srgbClr val="996633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En la OIP</c:v>
                </c:pt>
                <c:pt idx="1">
                  <c:v>Por correo electrónico</c:v>
                </c:pt>
                <c:pt idx="2">
                  <c:v>INFOMEX</c:v>
                </c:pt>
                <c:pt idx="3">
                  <c:v>Otro medio</c:v>
                </c:pt>
              </c:strCache>
            </c:strRef>
          </c:cat>
          <c:val>
            <c:numRef>
              <c:f>Hoja1!$E$2:$E$5</c:f>
              <c:numCache>
                <c:formatCode>0.0</c:formatCode>
                <c:ptCount val="4"/>
                <c:pt idx="0">
                  <c:v>5.6010559628504604</c:v>
                </c:pt>
                <c:pt idx="1">
                  <c:v>37.062069623574686</c:v>
                </c:pt>
                <c:pt idx="2">
                  <c:v>55.797458691814697</c:v>
                </c:pt>
                <c:pt idx="3">
                  <c:v>1.5394157217601501</c:v>
                </c:pt>
              </c:numCache>
            </c:numRef>
          </c:val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2011: 60,661 solicitudes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En la OIP</c:v>
                </c:pt>
                <c:pt idx="1">
                  <c:v>Por correo electrónico</c:v>
                </c:pt>
                <c:pt idx="2">
                  <c:v>INFOMEX</c:v>
                </c:pt>
                <c:pt idx="3">
                  <c:v>Otro medio</c:v>
                </c:pt>
              </c:strCache>
            </c:strRef>
          </c:cat>
          <c:val>
            <c:numRef>
              <c:f>Hoja1!$F$2:$F$5</c:f>
              <c:numCache>
                <c:formatCode>0.0</c:formatCode>
                <c:ptCount val="4"/>
                <c:pt idx="0">
                  <c:v>7.4627849854107264</c:v>
                </c:pt>
                <c:pt idx="1">
                  <c:v>28.893358170818164</c:v>
                </c:pt>
                <c:pt idx="2">
                  <c:v>62.610243813982592</c:v>
                </c:pt>
                <c:pt idx="3">
                  <c:v>1.0336130297884967</c:v>
                </c:pt>
              </c:numCache>
            </c:numRef>
          </c:val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2012: 56,840 solicitudes</c:v>
                </c:pt>
              </c:strCache>
            </c:strRef>
          </c:tx>
          <c:spPr>
            <a:solidFill>
              <a:srgbClr val="990033"/>
            </a:solidFill>
            <a:ln>
              <a:noFill/>
            </a:ln>
            <a:scene3d>
              <a:camera prst="orthographicFront"/>
              <a:lightRig rig="sof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En la OIP</c:v>
                </c:pt>
                <c:pt idx="1">
                  <c:v>Por correo electrónico</c:v>
                </c:pt>
                <c:pt idx="2">
                  <c:v>INFOMEX</c:v>
                </c:pt>
                <c:pt idx="3">
                  <c:v>Otro medio</c:v>
                </c:pt>
              </c:strCache>
            </c:strRef>
          </c:cat>
          <c:val>
            <c:numRef>
              <c:f>Hoja1!$G$2:$G$5</c:f>
              <c:numCache>
                <c:formatCode>0.0</c:formatCode>
                <c:ptCount val="4"/>
                <c:pt idx="0">
                  <c:v>6.1206896551724101</c:v>
                </c:pt>
                <c:pt idx="1">
                  <c:v>22.960942997888797</c:v>
                </c:pt>
                <c:pt idx="2">
                  <c:v>69.91379310344827</c:v>
                </c:pt>
                <c:pt idx="3">
                  <c:v>1.0045742434904987</c:v>
                </c:pt>
              </c:numCache>
            </c:numRef>
          </c:val>
        </c:ser>
        <c:ser>
          <c:idx val="6"/>
          <c:order val="6"/>
          <c:tx>
            <c:strRef>
              <c:f>Hoja1!$H$1</c:f>
              <c:strCache>
                <c:ptCount val="1"/>
                <c:pt idx="0">
                  <c:v>2013: 60,136 solicitudes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Hoja1!$A$2:$A$5</c:f>
              <c:strCache>
                <c:ptCount val="4"/>
                <c:pt idx="0">
                  <c:v>En la OIP</c:v>
                </c:pt>
                <c:pt idx="1">
                  <c:v>Por correo electrónico</c:v>
                </c:pt>
                <c:pt idx="2">
                  <c:v>INFOMEX</c:v>
                </c:pt>
                <c:pt idx="3">
                  <c:v>Otro medio</c:v>
                </c:pt>
              </c:strCache>
            </c:strRef>
          </c:cat>
          <c:val>
            <c:numRef>
              <c:f>Hoja1!$H$2:$H$5</c:f>
              <c:numCache>
                <c:formatCode>0.0</c:formatCode>
                <c:ptCount val="4"/>
                <c:pt idx="0">
                  <c:v>5.4975389117999161</c:v>
                </c:pt>
                <c:pt idx="1">
                  <c:v>19.033524012238924</c:v>
                </c:pt>
                <c:pt idx="2">
                  <c:v>74.634162564853</c:v>
                </c:pt>
                <c:pt idx="3">
                  <c:v>0.83477451110815526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29099440"/>
        <c:axId val="229099832"/>
      </c:barChart>
      <c:catAx>
        <c:axId val="229099440"/>
        <c:scaling>
          <c:orientation val="minMax"/>
        </c:scaling>
        <c:delete val="0"/>
        <c:axPos val="b"/>
        <c:numFmt formatCode="General" sourceLinked="0"/>
        <c:majorTickMark val="cross"/>
        <c:minorTickMark val="none"/>
        <c:tickLblPos val="nextTo"/>
        <c:crossAx val="229099832"/>
        <c:crosses val="autoZero"/>
        <c:auto val="1"/>
        <c:lblAlgn val="ctr"/>
        <c:lblOffset val="100"/>
        <c:noMultiLvlLbl val="0"/>
      </c:catAx>
      <c:valAx>
        <c:axId val="229099832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229099440"/>
        <c:crosses val="autoZero"/>
        <c:crossBetween val="between"/>
      </c:valAx>
      <c:spPr>
        <a:noFill/>
      </c:spPr>
    </c:plotArea>
    <c:legend>
      <c:legendPos val="t"/>
      <c:layout>
        <c:manualLayout>
          <c:xMode val="edge"/>
          <c:yMode val="edge"/>
          <c:x val="6.9533472465855874E-3"/>
          <c:y val="1.8350154050851733E-2"/>
          <c:w val="0.98427098114813727"/>
          <c:h val="0.15821546788918936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100" b="1">
          <a:latin typeface="Calibri" pitchFamily="34" charset="0"/>
        </a:defRPr>
      </a:pPr>
      <a:endParaRPr lang="es-MX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ln w="25400">
          <a:noFill/>
        </a:ln>
      </c:spPr>
    </c:sideWall>
    <c:backWall>
      <c:thickness val="0"/>
      <c:spPr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5917205918511652E-2"/>
          <c:y val="0.11484908197601933"/>
          <c:w val="0.96816558816297649"/>
          <c:h val="0.721931155662105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43A7A7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00808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33CCCC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996633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invertIfNegative val="0"/>
            <c:bubble3D val="0"/>
            <c:spPr>
              <a:solidFill>
                <a:srgbClr val="990033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Hoja1!$A$2:$A$8</c:f>
              <c:strCache>
                <c:ptCount val="7"/>
                <c:pt idx="0">
                  <c:v>2007: 19,044 solicitudes</c:v>
                </c:pt>
                <c:pt idx="1">
                  <c:v>2008: 41,164 solicitudes</c:v>
                </c:pt>
                <c:pt idx="2">
                  <c:v>2009: 91,424 solicitudes</c:v>
                </c:pt>
                <c:pt idx="3">
                  <c:v>2010: 86,183 solicitudes</c:v>
                </c:pt>
                <c:pt idx="4">
                  <c:v>2011: 89,417 solicitudes</c:v>
                </c:pt>
                <c:pt idx="5">
                  <c:v>2012: 86,142 solicitudes</c:v>
                </c:pt>
                <c:pt idx="6">
                  <c:v>2013: 97,237 solicitudes</c:v>
                </c:pt>
              </c:strCache>
            </c:strRef>
          </c:cat>
          <c:val>
            <c:numRef>
              <c:f>Hoja1!$B$2:$B$8</c:f>
              <c:numCache>
                <c:formatCode>0.0</c:formatCode>
                <c:ptCount val="7"/>
                <c:pt idx="0">
                  <c:v>2.8496114261709806</c:v>
                </c:pt>
                <c:pt idx="1">
                  <c:v>2.7904722573122074</c:v>
                </c:pt>
                <c:pt idx="2">
                  <c:v>2.993655932796655</c:v>
                </c:pt>
                <c:pt idx="3">
                  <c:v>4.0023902625807919</c:v>
                </c:pt>
                <c:pt idx="4">
                  <c:v>3.0036682062695288</c:v>
                </c:pt>
                <c:pt idx="5">
                  <c:v>3.165540618977928</c:v>
                </c:pt>
                <c:pt idx="6">
                  <c:v>3.1265156267676071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29101008"/>
        <c:axId val="229101400"/>
        <c:axId val="0"/>
      </c:bar3DChart>
      <c:catAx>
        <c:axId val="229101008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crossAx val="229101400"/>
        <c:crosses val="autoZero"/>
        <c:auto val="1"/>
        <c:lblAlgn val="ctr"/>
        <c:lblOffset val="100"/>
        <c:noMultiLvlLbl val="0"/>
      </c:catAx>
      <c:valAx>
        <c:axId val="229101400"/>
        <c:scaling>
          <c:orientation val="minMax"/>
          <c:max val="6"/>
          <c:min val="0"/>
        </c:scaling>
        <c:delete val="1"/>
        <c:axPos val="l"/>
        <c:numFmt formatCode="0.0" sourceLinked="1"/>
        <c:majorTickMark val="none"/>
        <c:minorTickMark val="none"/>
        <c:tickLblPos val="none"/>
        <c:crossAx val="229101008"/>
        <c:crosses val="autoZero"/>
        <c:crossBetween val="between"/>
        <c:majorUnit val="3"/>
      </c:valAx>
      <c:spPr>
        <a:noFill/>
        <a:ln w="25385">
          <a:noFill/>
        </a:ln>
      </c:spPr>
    </c:plotArea>
    <c:plotVisOnly val="1"/>
    <c:dispBlanksAs val="gap"/>
    <c:showDLblsOverMax val="0"/>
  </c:chart>
  <c:txPr>
    <a:bodyPr/>
    <a:lstStyle/>
    <a:p>
      <a:pPr>
        <a:defRPr sz="1100" b="1">
          <a:solidFill>
            <a:schemeClr val="tx1"/>
          </a:solidFill>
          <a:latin typeface="Calibri" pitchFamily="34" charset="0"/>
          <a:cs typeface="Arial" pitchFamily="34" charset="0"/>
        </a:defRPr>
      </a:pPr>
      <a:endParaRPr lang="es-MX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422977856261587"/>
          <c:y val="5.0047248893830054E-2"/>
          <c:w val="0.68141624614808871"/>
          <c:h val="0.9234759341464516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2006: 6,621 solicitudes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scene3d>
              <a:camera prst="orthographicFront"/>
              <a:lightRig rig="soft" dir="tl">
                <a:rot lat="0" lon="0" rev="20100000"/>
              </a:lightRig>
            </a:scene3d>
            <a:sp3d>
              <a:bevelT w="50800" h="508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Programático, presupuestal y financiero</c:v>
                </c:pt>
              </c:strCache>
            </c:strRef>
          </c:cat>
          <c:val>
            <c:numRef>
              <c:f>Hoja1!$B$2</c:f>
              <c:numCache>
                <c:formatCode>0.0</c:formatCode>
                <c:ptCount val="1"/>
                <c:pt idx="0">
                  <c:v>8.9865579217640867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2007: 19,044 solicitudes</c:v>
                </c:pt>
              </c:strCache>
            </c:strRef>
          </c:tx>
          <c:spPr>
            <a:solidFill>
              <a:srgbClr val="EB641B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Programático, presupuestal y financiero</c:v>
                </c:pt>
              </c:strCache>
            </c:strRef>
          </c:cat>
          <c:val>
            <c:numRef>
              <c:f>Hoja1!$C$2</c:f>
              <c:numCache>
                <c:formatCode>0.0</c:formatCode>
                <c:ptCount val="1"/>
                <c:pt idx="0">
                  <c:v>19.029615626969122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2008: 41,164 solicitudes</c:v>
                </c:pt>
              </c:strCache>
            </c:strRef>
          </c:tx>
          <c:spPr>
            <a:solidFill>
              <a:srgbClr val="008080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Programático, presupuestal y financiero</c:v>
                </c:pt>
              </c:strCache>
            </c:strRef>
          </c:cat>
          <c:val>
            <c:numRef>
              <c:f>Hoja1!$D$2</c:f>
              <c:numCache>
                <c:formatCode>0.0</c:formatCode>
                <c:ptCount val="1"/>
                <c:pt idx="0">
                  <c:v>31.551841414828502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2009: 91,523 solicitudes</c:v>
                </c:pt>
              </c:strCache>
            </c:strRef>
          </c:tx>
          <c:spPr>
            <a:solidFill>
              <a:srgbClr val="33CCCC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Programático, presupuestal y financiero</c:v>
                </c:pt>
              </c:strCache>
            </c:strRef>
          </c:cat>
          <c:val>
            <c:numRef>
              <c:f>Hoja1!$E$2</c:f>
              <c:numCache>
                <c:formatCode>0.0</c:formatCode>
                <c:ptCount val="1"/>
                <c:pt idx="0">
                  <c:v>33.781672366508985</c:v>
                </c:pt>
              </c:numCache>
            </c:numRef>
          </c:val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2010: 86,249 solicitudes</c:v>
                </c:pt>
              </c:strCache>
            </c:strRef>
          </c:tx>
          <c:spPr>
            <a:solidFill>
              <a:srgbClr val="996633"/>
            </a:solidFill>
            <a:ln>
              <a:noFill/>
            </a:ln>
            <a:scene3d>
              <a:camera prst="orthographicFront"/>
              <a:lightRig rig="soft" dir="tl"/>
            </a:scene3d>
            <a:sp3d>
              <a:bevelT w="50800" h="50800"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Programático, presupuestal y financiero</c:v>
                </c:pt>
              </c:strCache>
            </c:strRef>
          </c:cat>
          <c:val>
            <c:numRef>
              <c:f>Hoja1!$F$2</c:f>
              <c:numCache>
                <c:formatCode>0.0</c:formatCode>
                <c:ptCount val="1"/>
                <c:pt idx="0">
                  <c:v>21.967790930909317</c:v>
                </c:pt>
              </c:numCache>
            </c:numRef>
          </c:val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2011: 89,610 solicitudes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scene3d>
              <a:camera prst="orthographicFront"/>
              <a:lightRig rig="soft" dir="tl"/>
            </a:scene3d>
            <a:sp3d>
              <a:bevelT w="50800" h="50800"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Programático, presupuestal y financiero</c:v>
                </c:pt>
              </c:strCache>
            </c:strRef>
          </c:cat>
          <c:val>
            <c:numRef>
              <c:f>Hoja1!$G$2</c:f>
              <c:numCache>
                <c:formatCode>0.0</c:formatCode>
                <c:ptCount val="1"/>
                <c:pt idx="0">
                  <c:v>15.485994866644356</c:v>
                </c:pt>
              </c:numCache>
            </c:numRef>
          </c:val>
        </c:ser>
        <c:ser>
          <c:idx val="6"/>
          <c:order val="6"/>
          <c:tx>
            <c:strRef>
              <c:f>Hoja1!$H$1</c:f>
              <c:strCache>
                <c:ptCount val="1"/>
                <c:pt idx="0">
                  <c:v>2012: 86,341 solicitudes</c:v>
                </c:pt>
              </c:strCache>
            </c:strRef>
          </c:tx>
          <c:spPr>
            <a:solidFill>
              <a:srgbClr val="990033"/>
            </a:solidFill>
            <a:ln>
              <a:noFill/>
            </a:ln>
            <a:scene3d>
              <a:camera prst="orthographicFront"/>
              <a:lightRig rig="soft" dir="tl"/>
            </a:scene3d>
            <a:sp3d>
              <a:bevelT w="50800" h="50800"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Programático, presupuestal y financiero</c:v>
                </c:pt>
              </c:strCache>
            </c:strRef>
          </c:cat>
          <c:val>
            <c:numRef>
              <c:f>Hoja1!$H$2</c:f>
              <c:numCache>
                <c:formatCode>0.0</c:formatCode>
                <c:ptCount val="1"/>
                <c:pt idx="0">
                  <c:v>10.152766356655592</c:v>
                </c:pt>
              </c:numCache>
            </c:numRef>
          </c:val>
        </c:ser>
        <c:ser>
          <c:idx val="7"/>
          <c:order val="7"/>
          <c:tx>
            <c:strRef>
              <c:f>Hoja1!$I$1</c:f>
              <c:strCache>
                <c:ptCount val="1"/>
                <c:pt idx="0">
                  <c:v>2013: 97,376 solicitudes</c:v>
                </c:pt>
              </c:strCache>
            </c:strRef>
          </c:tx>
          <c:spPr>
            <a:solidFill>
              <a:srgbClr val="39639D"/>
            </a:solidFill>
            <a:ln>
              <a:solidFill>
                <a:srgbClr val="2DA2BF"/>
              </a:solidFill>
            </a:ln>
            <a:scene3d>
              <a:camera prst="orthographicFront"/>
              <a:lightRig rig="soft" dir="tl"/>
            </a:scene3d>
            <a:sp3d>
              <a:bevelT w="50800" h="50800"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Hoja1!$A$2</c:f>
              <c:strCache>
                <c:ptCount val="1"/>
                <c:pt idx="0">
                  <c:v>Programático, presupuestal y financiero</c:v>
                </c:pt>
              </c:strCache>
            </c:strRef>
          </c:cat>
          <c:val>
            <c:numRef>
              <c:f>Hoja1!$I$2</c:f>
              <c:numCache>
                <c:formatCode>0.0</c:formatCode>
                <c:ptCount val="1"/>
                <c:pt idx="0">
                  <c:v>11.442244495563589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33639768"/>
        <c:axId val="233640160"/>
      </c:barChart>
      <c:catAx>
        <c:axId val="233639768"/>
        <c:scaling>
          <c:orientation val="maxMin"/>
        </c:scaling>
        <c:delete val="0"/>
        <c:axPos val="l"/>
        <c:numFmt formatCode="General" sourceLinked="0"/>
        <c:majorTickMark val="cross"/>
        <c:minorTickMark val="none"/>
        <c:tickLblPos val="nextTo"/>
        <c:spPr>
          <a:noFill/>
        </c:spPr>
        <c:crossAx val="233640160"/>
        <c:crosses val="autoZero"/>
        <c:auto val="1"/>
        <c:lblAlgn val="ctr"/>
        <c:lblOffset val="100"/>
        <c:noMultiLvlLbl val="0"/>
      </c:catAx>
      <c:valAx>
        <c:axId val="233640160"/>
        <c:scaling>
          <c:orientation val="minMax"/>
          <c:max val="50"/>
        </c:scaling>
        <c:delete val="1"/>
        <c:axPos val="t"/>
        <c:numFmt formatCode="0.0" sourceLinked="1"/>
        <c:majorTickMark val="out"/>
        <c:minorTickMark val="none"/>
        <c:tickLblPos val="none"/>
        <c:crossAx val="233639768"/>
        <c:crosses val="autoZero"/>
        <c:crossBetween val="between"/>
      </c:valAx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matte"/>
  </c:spPr>
  <c:txPr>
    <a:bodyPr/>
    <a:lstStyle/>
    <a:p>
      <a:pPr>
        <a:defRPr sz="1100" b="1">
          <a:solidFill>
            <a:schemeClr val="bg1"/>
          </a:solidFill>
          <a:latin typeface="Calibri" pitchFamily="34" charset="0"/>
        </a:defRPr>
      </a:pPr>
      <a:endParaRPr lang="es-MX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422977856261587"/>
          <c:y val="5.0047248893830054E-2"/>
          <c:w val="0.68141624614808871"/>
          <c:h val="0.9234759341464516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2006: 6,621 solicitudes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scene3d>
              <a:camera prst="orthographicFront"/>
              <a:lightRig rig="soft" dir="tl">
                <a:rot lat="0" lon="0" rev="20100000"/>
              </a:lightRig>
            </a:scene3d>
            <a:sp3d>
              <a:bevelT w="50800" h="508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Regulatorio</c:v>
                </c:pt>
              </c:strCache>
            </c:strRef>
          </c:cat>
          <c:val>
            <c:numRef>
              <c:f>Hoja1!$B$2</c:f>
              <c:numCache>
                <c:formatCode>0.0</c:formatCode>
                <c:ptCount val="1"/>
                <c:pt idx="0">
                  <c:v>6.9777979157227028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2007: 19,044 solicitudes</c:v>
                </c:pt>
              </c:strCache>
            </c:strRef>
          </c:tx>
          <c:spPr>
            <a:solidFill>
              <a:srgbClr val="EB641B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Regulatorio</c:v>
                </c:pt>
              </c:strCache>
            </c:strRef>
          </c:cat>
          <c:val>
            <c:numRef>
              <c:f>Hoja1!$C$2</c:f>
              <c:numCache>
                <c:formatCode>0.0</c:formatCode>
                <c:ptCount val="1"/>
                <c:pt idx="0">
                  <c:v>6.6005040957781977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2008: 41,164 solicitudes</c:v>
                </c:pt>
              </c:strCache>
            </c:strRef>
          </c:tx>
          <c:spPr>
            <a:solidFill>
              <a:srgbClr val="008080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Regulatorio</c:v>
                </c:pt>
              </c:strCache>
            </c:strRef>
          </c:cat>
          <c:val>
            <c:numRef>
              <c:f>Hoja1!$D$2</c:f>
              <c:numCache>
                <c:formatCode>0.0</c:formatCode>
                <c:ptCount val="1"/>
                <c:pt idx="0">
                  <c:v>5.7064425225925595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2009: 91,523 solicitudes</c:v>
                </c:pt>
              </c:strCache>
            </c:strRef>
          </c:tx>
          <c:spPr>
            <a:solidFill>
              <a:srgbClr val="33CCCC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Regulatorio</c:v>
                </c:pt>
              </c:strCache>
            </c:strRef>
          </c:cat>
          <c:val>
            <c:numRef>
              <c:f>Hoja1!$E$2</c:f>
              <c:numCache>
                <c:formatCode>0.0</c:formatCode>
                <c:ptCount val="1"/>
                <c:pt idx="0">
                  <c:v>4.8370354992734068</c:v>
                </c:pt>
              </c:numCache>
            </c:numRef>
          </c:val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2010: 86,249 solicitudes</c:v>
                </c:pt>
              </c:strCache>
            </c:strRef>
          </c:tx>
          <c:spPr>
            <a:solidFill>
              <a:srgbClr val="996633"/>
            </a:solidFill>
            <a:ln>
              <a:noFill/>
            </a:ln>
            <a:scene3d>
              <a:camera prst="orthographicFront"/>
              <a:lightRig rig="soft" dir="tl"/>
            </a:scene3d>
            <a:sp3d>
              <a:bevelT w="50800" h="50800"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Regulatorio</c:v>
                </c:pt>
              </c:strCache>
            </c:strRef>
          </c:cat>
          <c:val>
            <c:numRef>
              <c:f>Hoja1!$F$2</c:f>
              <c:numCache>
                <c:formatCode>0.0</c:formatCode>
                <c:ptCount val="1"/>
                <c:pt idx="0">
                  <c:v>4.4742547739683936</c:v>
                </c:pt>
              </c:numCache>
            </c:numRef>
          </c:val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2011: 89,610 solicitudes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scene3d>
              <a:camera prst="orthographicFront"/>
              <a:lightRig rig="soft" dir="tl"/>
            </a:scene3d>
            <a:sp3d>
              <a:bevelT w="50800" h="50800"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Regulatorio</c:v>
                </c:pt>
              </c:strCache>
            </c:strRef>
          </c:cat>
          <c:val>
            <c:numRef>
              <c:f>Hoja1!$G$2</c:f>
              <c:numCache>
                <c:formatCode>0.0</c:formatCode>
                <c:ptCount val="1"/>
                <c:pt idx="0">
                  <c:v>7.0817989063720574</c:v>
                </c:pt>
              </c:numCache>
            </c:numRef>
          </c:val>
        </c:ser>
        <c:ser>
          <c:idx val="6"/>
          <c:order val="6"/>
          <c:tx>
            <c:strRef>
              <c:f>Hoja1!$H$1</c:f>
              <c:strCache>
                <c:ptCount val="1"/>
                <c:pt idx="0">
                  <c:v>2012: 86,341 solicitudes</c:v>
                </c:pt>
              </c:strCache>
            </c:strRef>
          </c:tx>
          <c:spPr>
            <a:solidFill>
              <a:srgbClr val="990033"/>
            </a:solidFill>
            <a:ln>
              <a:noFill/>
            </a:ln>
            <a:scene3d>
              <a:camera prst="orthographicFront"/>
              <a:lightRig rig="soft" dir="tl"/>
            </a:scene3d>
            <a:sp3d>
              <a:bevelT w="50800" h="50800"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Regulatorio</c:v>
                </c:pt>
              </c:strCache>
            </c:strRef>
          </c:cat>
          <c:val>
            <c:numRef>
              <c:f>Hoja1!$H$2</c:f>
              <c:numCache>
                <c:formatCode>0.0</c:formatCode>
                <c:ptCount val="1"/>
                <c:pt idx="0">
                  <c:v>7.7541376634507335</c:v>
                </c:pt>
              </c:numCache>
            </c:numRef>
          </c:val>
        </c:ser>
        <c:ser>
          <c:idx val="7"/>
          <c:order val="7"/>
          <c:tx>
            <c:strRef>
              <c:f>Hoja1!$I$1</c:f>
              <c:strCache>
                <c:ptCount val="1"/>
                <c:pt idx="0">
                  <c:v>2013: 97,376 solicitudes</c:v>
                </c:pt>
              </c:strCache>
            </c:strRef>
          </c:tx>
          <c:spPr>
            <a:solidFill>
              <a:srgbClr val="39639D"/>
            </a:solidFill>
            <a:ln>
              <a:solidFill>
                <a:srgbClr val="2DA2BF"/>
              </a:solidFill>
            </a:ln>
            <a:scene3d>
              <a:camera prst="orthographicFront"/>
              <a:lightRig rig="soft" dir="tl"/>
            </a:scene3d>
            <a:sp3d>
              <a:bevelT w="50800" h="50800"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Hoja1!$A$2</c:f>
              <c:strCache>
                <c:ptCount val="1"/>
                <c:pt idx="0">
                  <c:v>Regulatorio</c:v>
                </c:pt>
              </c:strCache>
            </c:strRef>
          </c:cat>
          <c:val>
            <c:numRef>
              <c:f>Hoja1!$I$2</c:f>
              <c:numCache>
                <c:formatCode>0.0</c:formatCode>
                <c:ptCount val="1"/>
                <c:pt idx="0">
                  <c:v>7.0890157739073283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33640944"/>
        <c:axId val="233641336"/>
      </c:barChart>
      <c:catAx>
        <c:axId val="233640944"/>
        <c:scaling>
          <c:orientation val="maxMin"/>
        </c:scaling>
        <c:delete val="0"/>
        <c:axPos val="l"/>
        <c:numFmt formatCode="General" sourceLinked="0"/>
        <c:majorTickMark val="cross"/>
        <c:minorTickMark val="none"/>
        <c:tickLblPos val="nextTo"/>
        <c:spPr>
          <a:noFill/>
        </c:spPr>
        <c:crossAx val="233641336"/>
        <c:crosses val="autoZero"/>
        <c:auto val="1"/>
        <c:lblAlgn val="ctr"/>
        <c:lblOffset val="100"/>
        <c:noMultiLvlLbl val="0"/>
      </c:catAx>
      <c:valAx>
        <c:axId val="233641336"/>
        <c:scaling>
          <c:orientation val="minMax"/>
          <c:max val="50"/>
        </c:scaling>
        <c:delete val="1"/>
        <c:axPos val="t"/>
        <c:numFmt formatCode="0.0" sourceLinked="1"/>
        <c:majorTickMark val="out"/>
        <c:minorTickMark val="none"/>
        <c:tickLblPos val="none"/>
        <c:crossAx val="233640944"/>
        <c:crosses val="autoZero"/>
        <c:crossBetween val="between"/>
      </c:valAx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matte"/>
  </c:spPr>
  <c:txPr>
    <a:bodyPr/>
    <a:lstStyle/>
    <a:p>
      <a:pPr>
        <a:defRPr sz="1100" b="1">
          <a:solidFill>
            <a:schemeClr val="bg1"/>
          </a:solidFill>
          <a:latin typeface="Calibri" pitchFamily="34" charset="0"/>
        </a:defRPr>
      </a:pPr>
      <a:endParaRPr lang="es-MX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98103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18D792FF-21C6-40CD-BCA1-1CFA109D5AA6}" type="datetimeFigureOut">
              <a:rPr lang="es-MX" smtClean="0"/>
              <a:pPr/>
              <a:t>18/02/2014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98103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3A694443-C83B-4F34-B178-C8D1915BD2E2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956047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98103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A9CBCD6-C483-4257-B11E-9F2FC1093CA5}" type="datetimeFigureOut">
              <a:rPr lang="es-MX"/>
              <a:pPr>
                <a:defRPr/>
              </a:pPr>
              <a:t>18/02/2014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pPr lvl="0"/>
            <a:endParaRPr lang="es-MX" noProof="0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MX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98103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EF43496-A5D6-47D1-B54A-3B1A06F5E0DA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638856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dirty="0" smtClean="0"/>
          </a:p>
        </p:txBody>
      </p:sp>
      <p:sp>
        <p:nvSpPr>
          <p:cNvPr id="317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5D5E3E-F416-40DA-AC1F-9E2E76102BB6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178884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586174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099819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788725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624183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704734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654220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877060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136397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463591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07421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F43496-A5D6-47D1-B54A-3B1A06F5E0DA}" type="slidenum">
              <a:rPr lang="es-MX" smtClean="0"/>
              <a:pPr>
                <a:defRPr/>
              </a:pPr>
              <a:t>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868998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060360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580000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566141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783157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441016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751997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065808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602066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047306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04316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066009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385742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4633213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647786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0511545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9593500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9485801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2862557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1615357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0285336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83944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3638446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990699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1039060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3219941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3484519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53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851794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54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2796212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55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0207912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56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0370549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57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2595891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58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44492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2520082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59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23457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49608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368350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493942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39738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riángulo rectángulo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5 Forma libre"/>
          <p:cNvSpPr>
            <a:spLocks/>
          </p:cNvSpPr>
          <p:nvPr/>
        </p:nvSpPr>
        <p:spPr bwMode="auto">
          <a:xfrm>
            <a:off x="1687513" y="4953000"/>
            <a:ext cx="7456487" cy="48736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4697" y="0"/>
              </a:cxn>
              <a:cxn ang="0">
                <a:pos x="4697" y="367"/>
              </a:cxn>
              <a:cxn ang="0">
                <a:pos x="0" y="218"/>
              </a:cxn>
              <a:cxn ang="0">
                <a:pos x="4697" y="0"/>
              </a:cxn>
            </a:cxnLst>
            <a:rect l="0" t="0" r="0" b="0"/>
            <a:pathLst>
              <a:path w="4697" h="367">
                <a:moveTo>
                  <a:pt x="4697" y="0"/>
                </a:moveTo>
                <a:lnTo>
                  <a:pt x="4697" y="367"/>
                </a:lnTo>
                <a:lnTo>
                  <a:pt x="0" y="218"/>
                </a:lnTo>
                <a:lnTo>
                  <a:pt x="4697" y="0"/>
                </a:lnTo>
                <a:close/>
              </a:path>
            </a:pathLst>
          </a:custGeom>
          <a:solidFill>
            <a:srgbClr val="33CCCC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6 Forma libre"/>
          <p:cNvSpPr>
            <a:spLocks/>
          </p:cNvSpPr>
          <p:nvPr/>
        </p:nvSpPr>
        <p:spPr bwMode="auto">
          <a:xfrm>
            <a:off x="36513" y="5237163"/>
            <a:ext cx="9107487" cy="78898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0" y="0"/>
                </a:moveTo>
                <a:lnTo>
                  <a:pt x="5760" y="0"/>
                </a:lnTo>
                <a:lnTo>
                  <a:pt x="5760" y="528"/>
                </a:lnTo>
                <a:lnTo>
                  <a:pt x="48" y="0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590" y="5000960"/>
            <a:ext cx="9143410" cy="186339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0" y="1248"/>
              </a:cxn>
              <a:cxn ang="0">
                <a:pos x="5760" y="1248"/>
              </a:cxn>
              <a:cxn ang="0">
                <a:pos x="5760" y="528"/>
              </a:cxn>
              <a:cxn ang="0">
                <a:pos x="0" y="0"/>
              </a:cxn>
            </a:cxnLst>
            <a:rect l="0" t="0" r="0" b="0"/>
            <a:pathLst>
              <a:path w="5760" h="1248">
                <a:moveTo>
                  <a:pt x="0" y="0"/>
                </a:moveTo>
                <a:lnTo>
                  <a:pt x="0" y="1248"/>
                </a:lnTo>
                <a:lnTo>
                  <a:pt x="5760" y="1248"/>
                </a:lnTo>
                <a:lnTo>
                  <a:pt x="5760" y="528"/>
                </a:lnTo>
                <a:lnTo>
                  <a:pt x="0" y="0"/>
                </a:lnTo>
                <a:close/>
              </a:path>
            </a:pathLst>
          </a:custGeom>
          <a:solidFill>
            <a:srgbClr val="008080">
              <a:alpha val="60000"/>
            </a:srgbClr>
          </a:solid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0" name="9 Conector recto"/>
          <p:cNvCxnSpPr/>
          <p:nvPr/>
        </p:nvCxnSpPr>
        <p:spPr bwMode="auto">
          <a:xfrm>
            <a:off x="-3175" y="4997654"/>
            <a:ext cx="9147175" cy="78999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11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s-MX" dirty="0"/>
          </a:p>
        </p:txBody>
      </p:sp>
      <p:sp>
        <p:nvSpPr>
          <p:cNvPr id="12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s-MX" dirty="0"/>
          </a:p>
        </p:txBody>
      </p:sp>
      <p:sp>
        <p:nvSpPr>
          <p:cNvPr id="13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2E9E462-A307-46A6-B24D-B23F63F85546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718D8-60A7-4D3B-A1BE-07D8FF63E948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25176-2986-4C5A-83F6-3DB18051CEA1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512DE-44E2-47E4-ADDA-5F4AA3EC67DA}" type="datetimeFigureOut">
              <a:rPr lang="es-ES"/>
              <a:pPr>
                <a:defRPr/>
              </a:pPr>
              <a:t>18/02/2014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D32D7-7258-4E20-99B3-F0DD4F710837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A69F40-8FA3-441D-ABC0-C40240B05253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A69F40-8FA3-441D-ABC0-C40240B05253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A69F40-8FA3-441D-ABC0-C40240B05253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A69F40-8FA3-441D-ABC0-C40240B05253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A69F40-8FA3-441D-ABC0-C40240B05253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A69F40-8FA3-441D-ABC0-C40240B05253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A69F40-8FA3-441D-ABC0-C40240B05253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11661" y="6441012"/>
            <a:ext cx="366712" cy="365125"/>
          </a:xfrm>
        </p:spPr>
        <p:txBody>
          <a:bodyPr/>
          <a:lstStyle>
            <a:lvl1pPr>
              <a:defRPr>
                <a:solidFill>
                  <a:srgbClr val="009999"/>
                </a:solidFill>
              </a:defRPr>
            </a:lvl1pPr>
          </a:lstStyle>
          <a:p>
            <a:pPr>
              <a:defRPr/>
            </a:pPr>
            <a:fld id="{BD43386B-512A-4F48-AC60-1F2A615D5642}" type="slidenum">
              <a:rPr lang="es-MX" smtClean="0"/>
              <a:pPr>
                <a:defRPr/>
              </a:pPr>
              <a:t>‹Nº›</a:t>
            </a:fld>
            <a:endParaRPr lang="es-MX" dirty="0"/>
          </a:p>
        </p:txBody>
      </p:sp>
      <p:pic>
        <p:nvPicPr>
          <p:cNvPr id="8" name="Picture 2" descr="C:\Users\JOSE~1.CAN\AppData\Local\Temp\notesFFF692\LOGOTIPO_InfoDF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" t="1316" r="-1" b="1316"/>
          <a:stretch/>
        </p:blipFill>
        <p:spPr bwMode="auto">
          <a:xfrm>
            <a:off x="8398608" y="174580"/>
            <a:ext cx="622006" cy="73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 redondeado"/>
          <p:cNvSpPr/>
          <p:nvPr userDrawn="1"/>
        </p:nvSpPr>
        <p:spPr>
          <a:xfrm>
            <a:off x="62473" y="62122"/>
            <a:ext cx="9001156" cy="900000"/>
          </a:xfrm>
          <a:prstGeom prst="roundRect">
            <a:avLst/>
          </a:prstGeom>
          <a:solidFill>
            <a:srgbClr val="33CCCC">
              <a:alpha val="3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A69F40-8FA3-441D-ABC0-C40240B05253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A69F40-8FA3-441D-ABC0-C40240B05253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A69F40-8FA3-441D-ABC0-C40240B05253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A69F40-8FA3-441D-ABC0-C40240B05253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A69F40-8FA3-441D-ABC0-C40240B05253}" type="slidenum">
              <a:rPr lang="es-ES">
                <a:solidFill>
                  <a:prstClr val="black"/>
                </a:solidFill>
              </a:rPr>
              <a:pPr/>
              <a:t>‹Nº›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1948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A69F40-8FA3-441D-ABC0-C40240B05253}" type="slidenum">
              <a:rPr lang="es-ES">
                <a:solidFill>
                  <a:prstClr val="black"/>
                </a:solidFill>
              </a:rPr>
              <a:pPr/>
              <a:t>‹Nº›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4181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A69F40-8FA3-441D-ABC0-C40240B05253}" type="slidenum">
              <a:rPr lang="es-ES">
                <a:solidFill>
                  <a:prstClr val="black"/>
                </a:solidFill>
              </a:rPr>
              <a:pPr/>
              <a:t>‹Nº›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6024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A69F40-8FA3-441D-ABC0-C40240B05253}" type="slidenum">
              <a:rPr lang="es-ES">
                <a:solidFill>
                  <a:prstClr val="black"/>
                </a:solidFill>
              </a:rPr>
              <a:pPr/>
              <a:t>‹Nº›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5767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A69F40-8FA3-441D-ABC0-C40240B05253}" type="slidenum">
              <a:rPr lang="es-ES">
                <a:solidFill>
                  <a:prstClr val="black"/>
                </a:solidFill>
              </a:rPr>
              <a:pPr/>
              <a:t>‹Nº›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950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A69F40-8FA3-441D-ABC0-C40240B05253}" type="slidenum">
              <a:rPr lang="es-ES">
                <a:solidFill>
                  <a:prstClr val="black"/>
                </a:solidFill>
              </a:rPr>
              <a:pPr/>
              <a:t>‹Nº›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222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2 Marcador de contenido"/>
          <p:cNvSpPr>
            <a:spLocks noGrp="1"/>
          </p:cNvSpPr>
          <p:nvPr>
            <p:ph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extLst/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Haga clic para modificar el estilo de texto del patrón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Segundo nivel</a:t>
            </a:r>
          </a:p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Tercer nivel</a:t>
            </a:r>
          </a:p>
          <a:p>
            <a:pPr marL="0" marR="0" lvl="3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Cuarto nivel</a:t>
            </a:r>
          </a:p>
          <a:p>
            <a:pPr marL="0" marR="0" lvl="4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Quinto nivel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6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/>
          <a:lstStyle>
            <a:extLst/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Haga clic para modificar el estilo de título del patrón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9 Marcador de fecha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2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78CCD4-0633-4214-8E80-4B51D2DB8650}" type="slidenum">
              <a:rPr kumimoji="0" lang="es-MX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A69F40-8FA3-441D-ABC0-C40240B05253}" type="slidenum">
              <a:rPr lang="es-ES">
                <a:solidFill>
                  <a:prstClr val="black"/>
                </a:solidFill>
              </a:rPr>
              <a:pPr/>
              <a:t>‹Nº›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5443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A69F40-8FA3-441D-ABC0-C40240B05253}" type="slidenum">
              <a:rPr lang="es-ES">
                <a:solidFill>
                  <a:prstClr val="black"/>
                </a:solidFill>
              </a:rPr>
              <a:pPr/>
              <a:t>‹Nº›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3902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A69F40-8FA3-441D-ABC0-C40240B05253}" type="slidenum">
              <a:rPr lang="es-ES">
                <a:solidFill>
                  <a:prstClr val="black"/>
                </a:solidFill>
              </a:rPr>
              <a:pPr/>
              <a:t>‹Nº›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9939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A69F40-8FA3-441D-ABC0-C40240B05253}" type="slidenum">
              <a:rPr lang="es-ES">
                <a:solidFill>
                  <a:prstClr val="black"/>
                </a:solidFill>
              </a:rPr>
              <a:pPr/>
              <a:t>‹Nº›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6231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A69F40-8FA3-441D-ABC0-C40240B05253}" type="slidenum">
              <a:rPr lang="es-ES">
                <a:solidFill>
                  <a:prstClr val="black"/>
                </a:solidFill>
              </a:rPr>
              <a:pPr/>
              <a:t>‹Nº›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752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602C97B-B95C-43E1-9C6D-9D412079AE19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2 Marcador de contenido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525962"/>
          </a:xfrm>
        </p:spPr>
        <p:txBody>
          <a:bodyPr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6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2" name="9 Marcador de fecha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13" name="2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14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8CCD4-0633-4214-8E80-4B51D2DB8650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F86A0AD-F5F3-4993-AC63-983DFB5D00C4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3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BBA7F-7700-44FC-A071-6A787AE82F1F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16F3146-650D-474C-86B1-C64F49665689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Forma libre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5 Forma libre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6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7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Cheurón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9 Cheurón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s-ES" noProof="0" dirty="0" smtClean="0"/>
              <a:t>Haga clic en el icono para agregar una imagen</a:t>
            </a:r>
            <a:endParaRPr lang="en-US" noProof="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1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s-MX" dirty="0"/>
          </a:p>
        </p:txBody>
      </p:sp>
      <p:sp>
        <p:nvSpPr>
          <p:cNvPr id="12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s-MX" dirty="0"/>
          </a:p>
        </p:txBody>
      </p:sp>
      <p:sp>
        <p:nvSpPr>
          <p:cNvPr id="13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06309B3-9598-4C5D-A074-CCA34373B81B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33" name="29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s-MX" dirty="0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s-MX" dirty="0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54FD045D-41D9-4DB0-AA6F-326B226C05DB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5" r:id="rId2"/>
    <p:sldLayoutId id="2147483720" r:id="rId3"/>
    <p:sldLayoutId id="2147483721" r:id="rId4"/>
    <p:sldLayoutId id="2147483722" r:id="rId5"/>
    <p:sldLayoutId id="2147483723" r:id="rId6"/>
    <p:sldLayoutId id="2147483716" r:id="rId7"/>
    <p:sldLayoutId id="2147483724" r:id="rId8"/>
    <p:sldLayoutId id="2147483725" r:id="rId9"/>
    <p:sldLayoutId id="2147483717" r:id="rId10"/>
    <p:sldLayoutId id="2147483718" r:id="rId11"/>
    <p:sldLayoutId id="2147483738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Forma libre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ucida Sans Unicode"/>
            </a:endParaRPr>
          </a:p>
        </p:txBody>
      </p:sp>
      <p:sp>
        <p:nvSpPr>
          <p:cNvPr id="15" name="14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solidFill>
            <a:srgbClr val="008080">
              <a:alpha val="60000"/>
            </a:srgbClr>
          </a:solid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rgbClr val="2DA2BF">
                      <a:shade val="20000"/>
                      <a:satMod val="176000"/>
                      <a:alpha val="100000"/>
                    </a:srgbClr>
                  </a:gs>
                  <a:gs pos="18000">
                    <a:srgbClr val="2DA2BF">
                      <a:shade val="48000"/>
                      <a:satMod val="153000"/>
                      <a:alpha val="100000"/>
                    </a:srgbClr>
                  </a:gs>
                  <a:gs pos="43000">
                    <a:srgbClr val="2DA2BF">
                      <a:tint val="86000"/>
                      <a:satMod val="149000"/>
                      <a:alpha val="100000"/>
                    </a:srgbClr>
                  </a:gs>
                  <a:gs pos="45000">
                    <a:srgbClr val="2DA2BF">
                      <a:tint val="85000"/>
                      <a:satMod val="150000"/>
                      <a:alpha val="100000"/>
                    </a:srgbClr>
                  </a:gs>
                  <a:gs pos="50000">
                    <a:srgbClr val="2DA2BF">
                      <a:tint val="86000"/>
                      <a:satMod val="149000"/>
                      <a:alpha val="100000"/>
                    </a:srgbClr>
                  </a:gs>
                  <a:gs pos="79000">
                    <a:srgbClr val="2DA2BF">
                      <a:shade val="53000"/>
                      <a:satMod val="150000"/>
                      <a:alpha val="100000"/>
                    </a:srgbClr>
                  </a:gs>
                  <a:gs pos="100000">
                    <a:srgbClr val="2DA2BF">
                      <a:shade val="25000"/>
                      <a:satMod val="170000"/>
                      <a:alpha val="100000"/>
                    </a:srgbClr>
                  </a:gs>
                </a:gsLst>
                <a:lin ang="450000" scaled="1"/>
                <a:tileRect/>
              </a:gradFill>
            </a:fillOverlay>
          </a:effectLst>
        </p:spPr>
        <p:txBody>
          <a:bodyPr anchor="ctr"/>
          <a:lstStyle>
            <a:extLst/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cxnSp>
        <p:nvCxnSpPr>
          <p:cNvPr id="16" name="15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rgbClr val="2DA2BF">
                    <a:tint val="70000"/>
                    <a:satMod val="110000"/>
                  </a:srgbClr>
                </a:gs>
                <a:gs pos="15000">
                  <a:srgbClr val="2DA2BF">
                    <a:shade val="40000"/>
                    <a:satMod val="110000"/>
                  </a:srgbClr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17" name="3 Marcador de texto"/>
          <p:cNvSpPr txBox="1">
            <a:spLocks/>
          </p:cNvSpPr>
          <p:nvPr/>
        </p:nvSpPr>
        <p:spPr bwMode="auto">
          <a:xfrm>
            <a:off x="1141232" y="5443402"/>
            <a:ext cx="7162800" cy="64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18288" lvl="0" indent="0" algn="r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pitchFamily="18" charset="2"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Haga clic para modificar el estilo de texto del patrón</a:t>
            </a:r>
          </a:p>
        </p:txBody>
      </p:sp>
      <p:sp>
        <p:nvSpPr>
          <p:cNvPr id="18" name="4 Marcador de fecha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19" name="5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20" name="6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DAF40-ECB2-4D85-A552-915E378046FF}" type="slidenum">
              <a:rPr kumimoji="0" lang="es-MX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Forma libre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Lucida Sans Unicode"/>
            </a:endParaRPr>
          </a:p>
        </p:txBody>
      </p:sp>
      <p:sp>
        <p:nvSpPr>
          <p:cNvPr id="15" name="14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solidFill>
            <a:srgbClr val="008080">
              <a:alpha val="60000"/>
            </a:srgbClr>
          </a:solid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rgbClr val="2DA2BF">
                      <a:shade val="20000"/>
                      <a:satMod val="176000"/>
                      <a:alpha val="100000"/>
                    </a:srgbClr>
                  </a:gs>
                  <a:gs pos="18000">
                    <a:srgbClr val="2DA2BF">
                      <a:shade val="48000"/>
                      <a:satMod val="153000"/>
                      <a:alpha val="100000"/>
                    </a:srgbClr>
                  </a:gs>
                  <a:gs pos="43000">
                    <a:srgbClr val="2DA2BF">
                      <a:tint val="86000"/>
                      <a:satMod val="149000"/>
                      <a:alpha val="100000"/>
                    </a:srgbClr>
                  </a:gs>
                  <a:gs pos="45000">
                    <a:srgbClr val="2DA2BF">
                      <a:tint val="85000"/>
                      <a:satMod val="150000"/>
                      <a:alpha val="100000"/>
                    </a:srgbClr>
                  </a:gs>
                  <a:gs pos="50000">
                    <a:srgbClr val="2DA2BF">
                      <a:tint val="86000"/>
                      <a:satMod val="149000"/>
                      <a:alpha val="100000"/>
                    </a:srgbClr>
                  </a:gs>
                  <a:gs pos="79000">
                    <a:srgbClr val="2DA2BF">
                      <a:shade val="53000"/>
                      <a:satMod val="150000"/>
                      <a:alpha val="100000"/>
                    </a:srgbClr>
                  </a:gs>
                  <a:gs pos="100000">
                    <a:srgbClr val="2DA2BF">
                      <a:shade val="25000"/>
                      <a:satMod val="170000"/>
                      <a:alpha val="100000"/>
                    </a:srgbClr>
                  </a:gs>
                </a:gsLst>
                <a:lin ang="450000" scaled="1"/>
                <a:tileRect/>
              </a:gradFill>
            </a:fillOverlay>
          </a:effectLst>
        </p:spPr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Lucida Sans Unicode"/>
            </a:endParaRPr>
          </a:p>
        </p:txBody>
      </p:sp>
      <p:cxnSp>
        <p:nvCxnSpPr>
          <p:cNvPr id="16" name="15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rgbClr val="2DA2BF">
                    <a:tint val="70000"/>
                    <a:satMod val="110000"/>
                  </a:srgbClr>
                </a:gs>
                <a:gs pos="15000">
                  <a:srgbClr val="2DA2BF">
                    <a:shade val="40000"/>
                    <a:satMod val="110000"/>
                  </a:srgbClr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17" name="3 Marcador de texto"/>
          <p:cNvSpPr txBox="1">
            <a:spLocks/>
          </p:cNvSpPr>
          <p:nvPr/>
        </p:nvSpPr>
        <p:spPr bwMode="auto">
          <a:xfrm>
            <a:off x="1141232" y="5443402"/>
            <a:ext cx="7162800" cy="64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None/>
              <a:defRPr/>
            </a:pPr>
            <a:r>
              <a:rPr lang="es-ES" dirty="0" smtClean="0">
                <a:solidFill>
                  <a:sysClr val="window" lastClr="FFFFFF"/>
                </a:solidFill>
                <a:latin typeface="Lucida Sans Unicode"/>
              </a:rPr>
              <a:t>Haga clic para modificar el estilo de texto del patrón</a:t>
            </a:r>
          </a:p>
        </p:txBody>
      </p:sp>
      <p:sp>
        <p:nvSpPr>
          <p:cNvPr id="18" name="4 Marcador de fecha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 kern="0" dirty="0">
              <a:solidFill>
                <a:sysClr val="window" lastClr="FFFFFF"/>
              </a:solidFill>
            </a:endParaRPr>
          </a:p>
        </p:txBody>
      </p:sp>
      <p:sp>
        <p:nvSpPr>
          <p:cNvPr id="19" name="5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 kern="0" dirty="0">
              <a:solidFill>
                <a:sysClr val="window" lastClr="FFFFFF"/>
              </a:solidFill>
            </a:endParaRPr>
          </a:p>
        </p:txBody>
      </p:sp>
      <p:sp>
        <p:nvSpPr>
          <p:cNvPr id="20" name="6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8BDAF40-ECB2-4D85-A552-915E378046FF}" type="slidenum">
              <a:rPr lang="es-MX" kern="0">
                <a:solidFill>
                  <a:sysClr val="window" lastClr="FFFFFF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s-MX" kern="0" dirty="0">
              <a:solidFill>
                <a:sysClr val="window" lastClr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461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3.xml"/><Relationship Id="rId3" Type="http://schemas.openxmlformats.org/officeDocument/2006/relationships/chart" Target="../charts/chart8.xml"/><Relationship Id="rId7" Type="http://schemas.openxmlformats.org/officeDocument/2006/relationships/chart" Target="../charts/chart1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1.xml"/><Relationship Id="rId11" Type="http://schemas.openxmlformats.org/officeDocument/2006/relationships/image" Target="../media/image5.png"/><Relationship Id="rId5" Type="http://schemas.openxmlformats.org/officeDocument/2006/relationships/chart" Target="../charts/chart10.xml"/><Relationship Id="rId10" Type="http://schemas.openxmlformats.org/officeDocument/2006/relationships/chart" Target="../charts/chart15.xml"/><Relationship Id="rId4" Type="http://schemas.openxmlformats.org/officeDocument/2006/relationships/chart" Target="../charts/chart9.xml"/><Relationship Id="rId9" Type="http://schemas.openxmlformats.org/officeDocument/2006/relationships/chart" Target="../charts/char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2573214" y="989693"/>
            <a:ext cx="60702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600" b="1" dirty="0" smtClean="0">
                <a:latin typeface="Calibri" pitchFamily="34" charset="0"/>
              </a:rPr>
              <a:t>Informe Estadístico del Ejercicio del Derecho de Acceso a la Información Pública en el Distrito Federal</a:t>
            </a:r>
          </a:p>
          <a:p>
            <a:pPr algn="ctr"/>
            <a:endParaRPr lang="es-MX" sz="3600" b="1" dirty="0" smtClean="0">
              <a:latin typeface="Calibri" pitchFamily="34" charset="0"/>
            </a:endParaRPr>
          </a:p>
          <a:p>
            <a:pPr algn="ctr"/>
            <a:r>
              <a:rPr lang="es-MX" sz="3600" b="1" dirty="0" smtClean="0">
                <a:latin typeface="Calibri" pitchFamily="34" charset="0"/>
              </a:rPr>
              <a:t>2006 - 2013</a:t>
            </a:r>
            <a:endParaRPr lang="es-ES" sz="3600" dirty="0">
              <a:latin typeface="Calibri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7514585" y="6393818"/>
            <a:ext cx="15612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cap="small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Febrero 2014</a:t>
            </a:r>
            <a:endParaRPr lang="es-MX" sz="2000" b="1" cap="small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8" name="7 Conector recto"/>
          <p:cNvCxnSpPr/>
          <p:nvPr/>
        </p:nvCxnSpPr>
        <p:spPr bwMode="auto">
          <a:xfrm rot="5400000">
            <a:off x="1019523" y="2711455"/>
            <a:ext cx="2786063" cy="1588"/>
          </a:xfrm>
          <a:prstGeom prst="line">
            <a:avLst/>
          </a:prstGeom>
          <a:ln w="25400"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18" y="1319217"/>
            <a:ext cx="2240460" cy="278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CuadroTexto"/>
          <p:cNvSpPr txBox="1"/>
          <p:nvPr/>
        </p:nvSpPr>
        <p:spPr>
          <a:xfrm>
            <a:off x="76168" y="85702"/>
            <a:ext cx="8528279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>
                <a:latin typeface="Calibri" pitchFamily="34" charset="0"/>
              </a:rPr>
              <a:t>1.3 </a:t>
            </a:r>
            <a:r>
              <a:rPr lang="es-MX" b="1" dirty="0" smtClean="0">
                <a:solidFill>
                  <a:prstClr val="black"/>
                </a:solidFill>
                <a:latin typeface="Calibri" pitchFamily="34" charset="0"/>
              </a:rPr>
              <a:t>Total de solicitudes </a:t>
            </a:r>
            <a:r>
              <a:rPr lang="es-MX" b="1" dirty="0" smtClean="0">
                <a:latin typeface="Calibri" pitchFamily="34" charset="0"/>
              </a:rPr>
              <a:t>por Ente obligado</a:t>
            </a:r>
          </a:p>
          <a:p>
            <a:pPr algn="ctr"/>
            <a:r>
              <a:rPr lang="es-MX" b="1" dirty="0">
                <a:latin typeface="Calibri" pitchFamily="34" charset="0"/>
              </a:rPr>
              <a:t>(solicitudes de información pública y de datos personales)</a:t>
            </a:r>
          </a:p>
          <a:p>
            <a:pPr algn="ctr"/>
            <a:r>
              <a:rPr lang="es-MX" sz="1400" b="1" i="1" dirty="0">
                <a:latin typeface="Calibri" pitchFamily="34" charset="0"/>
              </a:rPr>
              <a:t>2006 </a:t>
            </a:r>
            <a:r>
              <a:rPr lang="es-MX" sz="1400" b="1" i="1" dirty="0" smtClean="0">
                <a:latin typeface="Calibri" pitchFamily="34" charset="0"/>
              </a:rPr>
              <a:t>- 2013</a:t>
            </a:r>
            <a:endParaRPr lang="es-ES" sz="1400" b="1" i="1" dirty="0">
              <a:latin typeface="Calibri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22547" y="6441012"/>
            <a:ext cx="366712" cy="365125"/>
          </a:xfrm>
        </p:spPr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10</a:t>
            </a:fld>
            <a:endParaRPr lang="es-MX" b="1" dirty="0">
              <a:latin typeface="Calibri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139146"/>
              </p:ext>
            </p:extLst>
          </p:nvPr>
        </p:nvGraphicFramePr>
        <p:xfrm>
          <a:off x="108496" y="1068571"/>
          <a:ext cx="8928000" cy="56368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08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</a:tblGrid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Entes obligados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1918" marT="191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2006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2007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2008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2009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2010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2011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2012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2013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Agencia de Gestión Urbana de la Ciudad de México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Agencia de Protección Sanitaria del Gobierno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Asamblea Legislativa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1,983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2,543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2,631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1,960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2,348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Autoridad de la Zona Patrimonio Mundial Natural y Cultural de la Humanidad en Xochimilco, Tláhuac y Milpa Alta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Autoridad del Centro Histórico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Autoridad del Espacio Público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Caja de Previsión de la Policía Auxiliar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Caja de Previsión de la Policía Preventiva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Caja de Previsión para Trabajadores a Lista de Raya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Calidad de Vida, Progreso y Desarrollo para la Ciudad de México, S.A. de C.V.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de Atención a Emergencias y Protección Ciudadana de la </a:t>
                      </a:r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Cd. </a:t>
                      </a:r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México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Comisión de Derechos Humanos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1,066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Comisión de Filmaciones de la Ciudad de México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Consejería Jurídica y de Servicios Legales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1,480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2,065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de Evaluación del Desarrollo Social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de la Judicatura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Económico y Social de la Ciudad de México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para Prevenir y Eliminar la Discriminación de la Ciudad de México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Contaduría Mayor de Hacienda de la Asamblea Legislativa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2,129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Contraloría General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1,986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1,978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2,341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Coordinación de los Centros de Transferencia Modal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22547" y="6441012"/>
            <a:ext cx="366712" cy="365125"/>
          </a:xfrm>
        </p:spPr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11</a:t>
            </a:fld>
            <a:endParaRPr lang="es-MX" b="1" dirty="0">
              <a:latin typeface="Calibri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4460474"/>
              </p:ext>
            </p:extLst>
          </p:nvPr>
        </p:nvGraphicFramePr>
        <p:xfrm>
          <a:off x="108496" y="1068571"/>
          <a:ext cx="8928000" cy="5544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08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</a:tblGrid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Entes obligados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1918" marT="191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2006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2007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2008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2009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2010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2011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2012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2013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Corporación Mexicana de Impresión, S.A. de C.V.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Delegación Álvaro Obregón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1,954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1,443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1,575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1,497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1,847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Delegación Azcapotzalco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1,752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1,280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1,496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1,405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1,457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Delegación Benito Juárez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2,158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2,962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Delegación Coyoacán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1,890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1,760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1,896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2,046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Delegación Cuajimalpa de Morelos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Delegación Cuauhtémoc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1,791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1,465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2,055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2,465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Delegación Gustavo A. Madero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1,870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1,586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2,868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1,909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1,780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Delegación Iztacalco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1,886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1,875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Delegación Iztapalapa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1,658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2,030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Delegación La Magdalena Contreras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1,643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1,474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1,283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1,585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Delegación Miguel Hidalgo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2,088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2,659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Delegación Milpa Alta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1,860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1,062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1,066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1,035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1,152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Delegación Tláhuac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1,965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1,254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1,631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1,368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Delegación Tlalpan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2,126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1,948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1,630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2,005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Delegación Venustiano Carranza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1,483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1,387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Delegación Xochimilco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2,072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1,680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1,509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1,652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Escuela de Administración Pública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Fideicomiso Central de Abasto de la Ciudad de México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Fideicomiso Centro Histórico de la Ciudad de México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Fideicomiso de Apoyo a la Infraestructura Vial y del Transporte en el </a:t>
                      </a:r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DF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52 CuadroTexto"/>
          <p:cNvSpPr txBox="1"/>
          <p:nvPr/>
        </p:nvSpPr>
        <p:spPr>
          <a:xfrm>
            <a:off x="76168" y="85702"/>
            <a:ext cx="8528279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>
                <a:latin typeface="Calibri" pitchFamily="34" charset="0"/>
              </a:rPr>
              <a:t>1.3 </a:t>
            </a:r>
            <a:r>
              <a:rPr lang="es-MX" b="1" dirty="0" smtClean="0">
                <a:solidFill>
                  <a:prstClr val="black"/>
                </a:solidFill>
                <a:latin typeface="Calibri" pitchFamily="34" charset="0"/>
              </a:rPr>
              <a:t>Total de solicitudes </a:t>
            </a:r>
            <a:r>
              <a:rPr lang="es-MX" b="1" dirty="0" smtClean="0">
                <a:latin typeface="Calibri" pitchFamily="34" charset="0"/>
              </a:rPr>
              <a:t>por Ente obligado</a:t>
            </a:r>
          </a:p>
          <a:p>
            <a:pPr algn="ctr"/>
            <a:r>
              <a:rPr lang="es-MX" b="1" dirty="0">
                <a:latin typeface="Calibri" pitchFamily="34" charset="0"/>
              </a:rPr>
              <a:t>(solicitudes de información pública y de datos personales)</a:t>
            </a:r>
          </a:p>
          <a:p>
            <a:pPr algn="ctr"/>
            <a:r>
              <a:rPr lang="es-MX" sz="1400" b="1" i="1" dirty="0">
                <a:latin typeface="Calibri" pitchFamily="34" charset="0"/>
              </a:rPr>
              <a:t>2006 </a:t>
            </a:r>
            <a:r>
              <a:rPr lang="es-MX" sz="1400" b="1" i="1" dirty="0" smtClean="0">
                <a:latin typeface="Calibri" pitchFamily="34" charset="0"/>
              </a:rPr>
              <a:t>- 2013</a:t>
            </a:r>
            <a:endParaRPr lang="es-ES" sz="1400" b="1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56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22547" y="6441012"/>
            <a:ext cx="366712" cy="365125"/>
          </a:xfrm>
        </p:spPr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12</a:t>
            </a:fld>
            <a:endParaRPr lang="es-MX" b="1" dirty="0">
              <a:latin typeface="Calibri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938085"/>
              </p:ext>
            </p:extLst>
          </p:nvPr>
        </p:nvGraphicFramePr>
        <p:xfrm>
          <a:off x="108496" y="1068571"/>
          <a:ext cx="8928000" cy="54776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08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</a:tblGrid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Entes obligados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1918" marT="191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2006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2007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2008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2009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2010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2011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2012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2013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Fideicomiso de Recuperación Crediticia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Fideicomiso Educación Garantizada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Fideicomiso Fondo de Apoyo a la Educación y el Empleo de las y los Jóvenes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Fideicomiso Fondo para el Desarrollo Económico y Social de la </a:t>
                      </a:r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Cd. </a:t>
                      </a:r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México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Fideicomiso Museo de Arte Popular Mexicano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Fideicomiso Museo del Estanquillo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Fideicomiso para el Fondo de Promoción para el Financiamiento del Transporte Público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Fideicomiso para el Mejoramiento de las Vías de Comunicación del </a:t>
                      </a:r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DF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Fideicomiso para la Promoción y Desarrollo del Cine Mexicano en el </a:t>
                      </a:r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DF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Fideicomiso Público Ciudad Digital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Fideicomiso Público Complejo Ambiental Xochimilco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Fideicomiso Público de la Zona de Santa Fe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Fideicomiso Público del Fondo de Apoyo a la Procuración de Justicia del </a:t>
                      </a:r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DF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Ambiental Público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Desarrollo Económico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Seguridad Pública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Mixto de Promoción Turística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para el Desarrollo Social de la Ciudad de México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para la Atención y Apoyo a las Víctimas del Delito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Heroico Cuerpo de Bomberos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52 CuadroTexto"/>
          <p:cNvSpPr txBox="1"/>
          <p:nvPr/>
        </p:nvSpPr>
        <p:spPr>
          <a:xfrm>
            <a:off x="76168" y="85702"/>
            <a:ext cx="8528279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>
                <a:latin typeface="Calibri" pitchFamily="34" charset="0"/>
              </a:rPr>
              <a:t>1.3 </a:t>
            </a:r>
            <a:r>
              <a:rPr lang="es-MX" b="1" dirty="0" smtClean="0">
                <a:solidFill>
                  <a:prstClr val="black"/>
                </a:solidFill>
                <a:latin typeface="Calibri" pitchFamily="34" charset="0"/>
              </a:rPr>
              <a:t>Total de solicitudes </a:t>
            </a:r>
            <a:r>
              <a:rPr lang="es-MX" b="1" dirty="0" smtClean="0">
                <a:latin typeface="Calibri" pitchFamily="34" charset="0"/>
              </a:rPr>
              <a:t>por Ente obligado</a:t>
            </a:r>
          </a:p>
          <a:p>
            <a:pPr algn="ctr"/>
            <a:r>
              <a:rPr lang="es-MX" b="1" dirty="0">
                <a:latin typeface="Calibri" pitchFamily="34" charset="0"/>
              </a:rPr>
              <a:t>(solicitudes de información pública y de datos personales)</a:t>
            </a:r>
          </a:p>
          <a:p>
            <a:pPr algn="ctr"/>
            <a:r>
              <a:rPr lang="es-MX" sz="1400" b="1" i="1" dirty="0">
                <a:latin typeface="Calibri" pitchFamily="34" charset="0"/>
              </a:rPr>
              <a:t>2006 </a:t>
            </a:r>
            <a:r>
              <a:rPr lang="es-MX" sz="1400" b="1" i="1" dirty="0" smtClean="0">
                <a:latin typeface="Calibri" pitchFamily="34" charset="0"/>
              </a:rPr>
              <a:t>- 2013</a:t>
            </a:r>
            <a:endParaRPr lang="es-ES" sz="1400" b="1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80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22547" y="6441012"/>
            <a:ext cx="366712" cy="365125"/>
          </a:xfrm>
        </p:spPr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13</a:t>
            </a:fld>
            <a:endParaRPr lang="es-MX" b="1" dirty="0">
              <a:latin typeface="Calibri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105753"/>
              </p:ext>
            </p:extLst>
          </p:nvPr>
        </p:nvGraphicFramePr>
        <p:xfrm>
          <a:off x="108496" y="1068571"/>
          <a:ext cx="8928000" cy="54776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08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</a:tblGrid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Entes obligados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1918" marT="191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2006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2007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2008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2009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2010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2011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2012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2013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Acceso a la Información Pública y Protección de Datos Personales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2,068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1,561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1,339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Asistencia e Integración Social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Ciencia y Tecnología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Educación Media Superior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Formación Profesional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la Juventud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las Mujeres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Verificación Administrativa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1,028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Vivienda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1,393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1,577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1,383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del Deporte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Electoral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1,026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Local de la Infraestructura Física Educativa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para la Atención de los Adultos Mayores en 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para la Atención y Prevención de las Adicciones en la </a:t>
                      </a:r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Cd. </a:t>
                      </a:r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México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para la Integración al Desarrollo de las Personas con Discapacidad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para la Seguridad de las Construcciones en 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Técnico de Formación Policial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Jefatura de Gobierno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2,059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1,709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1,536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2,295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Junta de Asistencia Privada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Junta Local de Conciliación y Arbitraje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52 CuadroTexto"/>
          <p:cNvSpPr txBox="1"/>
          <p:nvPr/>
        </p:nvSpPr>
        <p:spPr>
          <a:xfrm>
            <a:off x="76168" y="85702"/>
            <a:ext cx="8528279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>
                <a:latin typeface="Calibri" pitchFamily="34" charset="0"/>
              </a:rPr>
              <a:t>1.3 </a:t>
            </a:r>
            <a:r>
              <a:rPr lang="es-MX" b="1" dirty="0" smtClean="0">
                <a:solidFill>
                  <a:prstClr val="black"/>
                </a:solidFill>
                <a:latin typeface="Calibri" pitchFamily="34" charset="0"/>
              </a:rPr>
              <a:t>Total de solicitudes </a:t>
            </a:r>
            <a:r>
              <a:rPr lang="es-MX" b="1" dirty="0" smtClean="0">
                <a:latin typeface="Calibri" pitchFamily="34" charset="0"/>
              </a:rPr>
              <a:t>por Ente obligado</a:t>
            </a:r>
          </a:p>
          <a:p>
            <a:pPr algn="ctr"/>
            <a:r>
              <a:rPr lang="es-MX" b="1" dirty="0">
                <a:latin typeface="Calibri" pitchFamily="34" charset="0"/>
              </a:rPr>
              <a:t>(solicitudes de información pública y de datos personales)</a:t>
            </a:r>
          </a:p>
          <a:p>
            <a:pPr algn="ctr"/>
            <a:r>
              <a:rPr lang="es-MX" sz="1400" b="1" i="1" dirty="0">
                <a:latin typeface="Calibri" pitchFamily="34" charset="0"/>
              </a:rPr>
              <a:t>2006 </a:t>
            </a:r>
            <a:r>
              <a:rPr lang="es-MX" sz="1400" b="1" i="1" dirty="0" smtClean="0">
                <a:latin typeface="Calibri" pitchFamily="34" charset="0"/>
              </a:rPr>
              <a:t>- 2013</a:t>
            </a:r>
            <a:endParaRPr lang="es-ES" sz="1400" b="1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2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22547" y="6441012"/>
            <a:ext cx="366712" cy="365125"/>
          </a:xfrm>
        </p:spPr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14</a:t>
            </a:fld>
            <a:endParaRPr lang="es-MX" b="1" dirty="0">
              <a:latin typeface="Calibri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6475615"/>
              </p:ext>
            </p:extLst>
          </p:nvPr>
        </p:nvGraphicFramePr>
        <p:xfrm>
          <a:off x="108496" y="1068571"/>
          <a:ext cx="8928000" cy="56368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08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</a:tblGrid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Entes obligados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1918" marT="191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2006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2007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2008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2009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2010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2011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2012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2013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Mecanismo de Seguimiento y Evaluación del Programa de Derechos Humanos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Metrobús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Oficialía Mayor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2,067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Planta de Asfalto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Policía Auxiliar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1,567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1,336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1,095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1,058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1,552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Policía Bancaria e Industrial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Procuraduría Ambiental y del Ordenamiento Territorial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1,348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Procuraduría General de Justicia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1,695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2,267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2,787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Procuraduría Social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 Metro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 de Transporte de Pasajeros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Ciencia, Tecnología e Innovación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Cultura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Desarrollo Económico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Desarrollo Rural y Equidad para las Comunidades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Desarrollo Social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1,331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Desarrollo Urbano y Vivienda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2,268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3,174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3,697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Educación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Finanzas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2,454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3,053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2,467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Gobierno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1,375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1,934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Obras y Servicios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1,599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1,565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52 CuadroTexto"/>
          <p:cNvSpPr txBox="1"/>
          <p:nvPr/>
        </p:nvSpPr>
        <p:spPr>
          <a:xfrm>
            <a:off x="76168" y="85702"/>
            <a:ext cx="8528279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>
                <a:latin typeface="Calibri" pitchFamily="34" charset="0"/>
              </a:rPr>
              <a:t>1.3 </a:t>
            </a:r>
            <a:r>
              <a:rPr lang="es-MX" b="1" dirty="0" smtClean="0">
                <a:solidFill>
                  <a:prstClr val="black"/>
                </a:solidFill>
                <a:latin typeface="Calibri" pitchFamily="34" charset="0"/>
              </a:rPr>
              <a:t>Total de solicitudes </a:t>
            </a:r>
            <a:r>
              <a:rPr lang="es-MX" b="1" dirty="0" smtClean="0">
                <a:latin typeface="Calibri" pitchFamily="34" charset="0"/>
              </a:rPr>
              <a:t>por Ente obligado</a:t>
            </a:r>
          </a:p>
          <a:p>
            <a:pPr algn="ctr"/>
            <a:r>
              <a:rPr lang="es-MX" b="1" dirty="0">
                <a:latin typeface="Calibri" pitchFamily="34" charset="0"/>
              </a:rPr>
              <a:t>(solicitudes de información pública y de datos personales)</a:t>
            </a:r>
          </a:p>
          <a:p>
            <a:pPr algn="ctr"/>
            <a:r>
              <a:rPr lang="es-MX" sz="1400" b="1" i="1" dirty="0">
                <a:latin typeface="Calibri" pitchFamily="34" charset="0"/>
              </a:rPr>
              <a:t>2006 </a:t>
            </a:r>
            <a:r>
              <a:rPr lang="es-MX" sz="1400" b="1" i="1" dirty="0" smtClean="0">
                <a:latin typeface="Calibri" pitchFamily="34" charset="0"/>
              </a:rPr>
              <a:t>- 2013</a:t>
            </a:r>
            <a:endParaRPr lang="es-ES" sz="1400" b="1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3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22547" y="6441012"/>
            <a:ext cx="366712" cy="365125"/>
          </a:xfrm>
        </p:spPr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15</a:t>
            </a:fld>
            <a:endParaRPr lang="es-MX" b="1" dirty="0">
              <a:latin typeface="Calibri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3837971"/>
              </p:ext>
            </p:extLst>
          </p:nvPr>
        </p:nvGraphicFramePr>
        <p:xfrm>
          <a:off x="108496" y="1068571"/>
          <a:ext cx="8928000" cy="5544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08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</a:tblGrid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Entes obligados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1918" marT="191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2006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2007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2008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2009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2010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2011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2012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2013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Protección Civil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Salud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2,361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2,298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2,686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3,068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Seguridad Pública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2,291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4,091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Trabajo y Fomento al Empleo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Transportes y Vialidad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1,958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1,991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1,891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Turismo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del Medio Ambiente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1,647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1,135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1,361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Transportes Eléctricos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Público de Localización Telefónica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de Salud Pública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Metropolitanos, S.A. de C.V.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de Aguas de la Ciudad de México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de Radio y Televisión Digital del Gobierno del </a:t>
                      </a:r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DF </a:t>
                      </a:r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(Capital 21)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de Transporte Colectivo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1,126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1,336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para el Desarrollo Integral de la Familia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Tribunal de lo Contencioso Administrativo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Tribunal Electoral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1,065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Tribunal Superior de Justicia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1,692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2,046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Universidad Autónoma de la Ciudad de México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Movimiento Ciudadano en 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Nueva Alianza en 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52 CuadroTexto"/>
          <p:cNvSpPr txBox="1"/>
          <p:nvPr/>
        </p:nvSpPr>
        <p:spPr>
          <a:xfrm>
            <a:off x="76168" y="85702"/>
            <a:ext cx="8528279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>
                <a:latin typeface="Calibri" pitchFamily="34" charset="0"/>
              </a:rPr>
              <a:t>1.3 </a:t>
            </a:r>
            <a:r>
              <a:rPr lang="es-MX" b="1" dirty="0" smtClean="0">
                <a:solidFill>
                  <a:prstClr val="black"/>
                </a:solidFill>
                <a:latin typeface="Calibri" pitchFamily="34" charset="0"/>
              </a:rPr>
              <a:t>Total de solicitudes </a:t>
            </a:r>
            <a:r>
              <a:rPr lang="es-MX" b="1" dirty="0" smtClean="0">
                <a:latin typeface="Calibri" pitchFamily="34" charset="0"/>
              </a:rPr>
              <a:t>por Ente obligado</a:t>
            </a:r>
          </a:p>
          <a:p>
            <a:pPr algn="ctr"/>
            <a:r>
              <a:rPr lang="es-MX" b="1" dirty="0">
                <a:latin typeface="Calibri" pitchFamily="34" charset="0"/>
              </a:rPr>
              <a:t>(solicitudes de información pública y de datos personales)</a:t>
            </a:r>
          </a:p>
          <a:p>
            <a:pPr algn="ctr"/>
            <a:r>
              <a:rPr lang="es-MX" sz="1400" b="1" i="1" dirty="0">
                <a:latin typeface="Calibri" pitchFamily="34" charset="0"/>
              </a:rPr>
              <a:t>2006 </a:t>
            </a:r>
            <a:r>
              <a:rPr lang="es-MX" sz="1400" b="1" i="1" dirty="0" smtClean="0">
                <a:latin typeface="Calibri" pitchFamily="34" charset="0"/>
              </a:rPr>
              <a:t>- 2013</a:t>
            </a:r>
            <a:endParaRPr lang="es-ES" sz="1400" b="1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18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CuadroTexto"/>
          <p:cNvSpPr txBox="1"/>
          <p:nvPr/>
        </p:nvSpPr>
        <p:spPr>
          <a:xfrm>
            <a:off x="76168" y="85702"/>
            <a:ext cx="8528279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>
                <a:latin typeface="Calibri" pitchFamily="34" charset="0"/>
              </a:rPr>
              <a:t>1.3 </a:t>
            </a:r>
            <a:r>
              <a:rPr lang="es-MX" b="1" dirty="0" smtClean="0">
                <a:solidFill>
                  <a:prstClr val="black"/>
                </a:solidFill>
                <a:latin typeface="Calibri" pitchFamily="34" charset="0"/>
              </a:rPr>
              <a:t>Total de solicitudes </a:t>
            </a:r>
            <a:r>
              <a:rPr lang="es-MX" b="1" dirty="0" smtClean="0">
                <a:latin typeface="Calibri" pitchFamily="34" charset="0"/>
              </a:rPr>
              <a:t>por Ente obligado</a:t>
            </a:r>
          </a:p>
          <a:p>
            <a:pPr algn="ctr"/>
            <a:r>
              <a:rPr lang="es-MX" b="1" dirty="0">
                <a:latin typeface="Calibri" pitchFamily="34" charset="0"/>
              </a:rPr>
              <a:t>(solicitudes de información pública y de datos personales)</a:t>
            </a:r>
          </a:p>
          <a:p>
            <a:pPr algn="ctr"/>
            <a:r>
              <a:rPr lang="es-MX" sz="1400" b="1" i="1" dirty="0">
                <a:latin typeface="Calibri" pitchFamily="34" charset="0"/>
              </a:rPr>
              <a:t>2006 </a:t>
            </a:r>
            <a:r>
              <a:rPr lang="es-MX" sz="1400" b="1" i="1" dirty="0" smtClean="0">
                <a:latin typeface="Calibri" pitchFamily="34" charset="0"/>
              </a:rPr>
              <a:t>- 2013</a:t>
            </a:r>
            <a:endParaRPr lang="es-ES" sz="1400" b="1" i="1" dirty="0">
              <a:latin typeface="Calibri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22547" y="6441012"/>
            <a:ext cx="366712" cy="365125"/>
          </a:xfrm>
        </p:spPr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16</a:t>
            </a:fld>
            <a:endParaRPr lang="es-MX" b="1" dirty="0">
              <a:latin typeface="Calibri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0765484"/>
              </p:ext>
            </p:extLst>
          </p:nvPr>
        </p:nvGraphicFramePr>
        <p:xfrm>
          <a:off x="108496" y="1068571"/>
          <a:ext cx="8928000" cy="2376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08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</a:tblGrid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Entes obligados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1918" marT="191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2006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2007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2008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2009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2010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2011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2012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2013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Partido Acción Nacional en 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Partido de la Revolución Democrática en 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Partido del Trabajo en 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Partido Revolucionario Institucional en 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Partido Socialdemócrata en 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Partido Verde Ecologista de México en 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s-MX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</a:t>
                      </a:r>
                      <a:endParaRPr lang="es-MX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6,621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19,044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41,164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96,233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89,571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94,048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91,576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103,470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endParaRPr lang="es-MX" sz="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Total Entes obligados por año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524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CuadroTexto"/>
          <p:cNvSpPr txBox="1"/>
          <p:nvPr/>
        </p:nvSpPr>
        <p:spPr>
          <a:xfrm>
            <a:off x="76168" y="85702"/>
            <a:ext cx="8528279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>
                <a:latin typeface="Calibri" pitchFamily="34" charset="0"/>
              </a:rPr>
              <a:t>1.4 </a:t>
            </a:r>
            <a:r>
              <a:rPr lang="es-MX" b="1" dirty="0" smtClean="0">
                <a:solidFill>
                  <a:prstClr val="black"/>
                </a:solidFill>
                <a:latin typeface="Calibri" pitchFamily="34" charset="0"/>
              </a:rPr>
              <a:t>Total de solicitudes p</a:t>
            </a:r>
            <a:r>
              <a:rPr lang="es-MX" b="1" dirty="0" smtClean="0">
                <a:latin typeface="Calibri" pitchFamily="34" charset="0"/>
              </a:rPr>
              <a:t>or Órgano de gobierno</a:t>
            </a:r>
          </a:p>
          <a:p>
            <a:pPr algn="ctr"/>
            <a:r>
              <a:rPr lang="es-MX" b="1" dirty="0">
                <a:latin typeface="Calibri" pitchFamily="34" charset="0"/>
              </a:rPr>
              <a:t>(solicitudes de información pública y de datos personales)</a:t>
            </a:r>
            <a:endParaRPr lang="es-MX" b="1" dirty="0" smtClean="0">
              <a:latin typeface="Calibri" pitchFamily="34" charset="0"/>
            </a:endParaRPr>
          </a:p>
          <a:p>
            <a:pPr algn="ctr"/>
            <a:r>
              <a:rPr lang="es-MX" sz="1400" b="1" i="1" dirty="0">
                <a:latin typeface="Calibri" pitchFamily="34" charset="0"/>
              </a:rPr>
              <a:t>2006 </a:t>
            </a:r>
            <a:r>
              <a:rPr lang="es-MX" sz="1400" b="1" i="1" dirty="0" smtClean="0">
                <a:latin typeface="Calibri" pitchFamily="34" charset="0"/>
              </a:rPr>
              <a:t>- 2013</a:t>
            </a:r>
            <a:endParaRPr lang="es-ES" sz="1400" b="1" i="1" dirty="0">
              <a:latin typeface="Calibri" pitchFamily="34" charset="0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22547" y="6441012"/>
            <a:ext cx="366712" cy="365125"/>
          </a:xfrm>
        </p:spPr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17</a:t>
            </a:fld>
            <a:endParaRPr lang="es-MX" b="1" dirty="0">
              <a:latin typeface="Calibri" pitchFamily="34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563955"/>
              </p:ext>
            </p:extLst>
          </p:nvPr>
        </p:nvGraphicFramePr>
        <p:xfrm>
          <a:off x="945404" y="1492824"/>
          <a:ext cx="7245442" cy="4500000"/>
        </p:xfrm>
        <a:graphic>
          <a:graphicData uri="http://schemas.openxmlformats.org/drawingml/2006/table">
            <a:tbl>
              <a:tblPr/>
              <a:tblGrid>
                <a:gridCol w="81442"/>
                <a:gridCol w="1404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</a:tblGrid>
              <a:tr h="5400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Órgano </a:t>
                      </a:r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de</a:t>
                      </a:r>
                    </a:p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gobierno 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2006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2007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2008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2009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2010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2011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2012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2013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  <a:tr h="3600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Ejecutivo 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5,059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15,601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34,116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80,521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74,321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79,604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77,458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89,891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 </a:t>
                      </a:r>
                    </a:p>
                  </a:txBody>
                  <a:tcPr marL="8268" marR="8268" marT="826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tabLst/>
                      </a:pPr>
                      <a:r>
                        <a:rPr lang="es-ES" sz="1100" b="1" i="1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Administración</a:t>
                      </a:r>
                    </a:p>
                    <a:p>
                      <a:pPr marL="0" indent="0" algn="ctr" fontAlgn="ctr">
                        <a:tabLst/>
                      </a:pPr>
                      <a:r>
                        <a:rPr lang="es-ES" sz="1100" b="1" i="1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Pública Central</a:t>
                      </a:r>
                      <a:endParaRPr lang="es-ES" sz="1100" b="1" i="1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2,128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6,556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28,171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29,717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32,618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30,378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38,090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 </a:t>
                      </a:r>
                    </a:p>
                  </a:txBody>
                  <a:tcPr marL="8268" marR="8268" marT="826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1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Desconcentrados y Paraestatales </a:t>
                      </a:r>
                      <a:r>
                        <a:rPr lang="es-ES" sz="1100" b="1" i="1" u="none" strike="noStrike" baseline="3000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</a:t>
                      </a:r>
                      <a:r>
                        <a:rPr lang="es-ES" sz="1100" b="1" i="1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endParaRPr lang="es-ES" sz="1100" b="1" i="1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3,758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7,952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22,745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18,500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19,159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18,176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22,535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 </a:t>
                      </a:r>
                    </a:p>
                  </a:txBody>
                  <a:tcPr marL="8268" marR="8268" marT="826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1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Delegaciones </a:t>
                      </a:r>
                    </a:p>
                    <a:p>
                      <a:pPr algn="ctr" fontAlgn="ctr"/>
                      <a:r>
                        <a:rPr lang="es-ES" sz="1100" b="1" i="1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Políticas</a:t>
                      </a:r>
                      <a:endParaRPr lang="es-ES" sz="1100" b="1" i="1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5,287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13,120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29,605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26,104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27,827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28,904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29,266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Judicial </a:t>
                      </a:r>
                    </a:p>
                  </a:txBody>
                  <a:tcPr marL="8268" marR="8268" marT="826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1,246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2,429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1,996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</a:tr>
              <a:tr h="3600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Legislativo </a:t>
                      </a:r>
                    </a:p>
                  </a:txBody>
                  <a:tcPr marL="8268" marR="8268" marT="826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4,760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4,554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4,766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</a:tr>
              <a:tr h="3600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Autónomo</a:t>
                      </a:r>
                    </a:p>
                  </a:txBody>
                  <a:tcPr marL="8268" marR="8268" marT="826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5,297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</a:tr>
              <a:tr h="540000">
                <a:tc gridSpan="2"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s-ES" sz="1100" b="1" i="0" u="none" strike="noStrike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Partidos</a:t>
                      </a:r>
                      <a:r>
                        <a:rPr kumimoji="0" lang="es-ES" sz="1100" b="1" i="0" u="none" strike="noStrike" kern="120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Políticos en el</a:t>
                      </a:r>
                    </a:p>
                    <a:p>
                      <a:pPr marL="0" algn="l" rtl="0" eaLnBrk="1" fontAlgn="b" latinLnBrk="0" hangingPunct="1"/>
                      <a:r>
                        <a:rPr kumimoji="0" lang="es-ES" sz="1100" b="1" i="0" u="none" strike="noStrike" kern="120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Distrito Federal</a:t>
                      </a:r>
                      <a:endParaRPr kumimoji="0" lang="es-ES" sz="1100" b="1" i="0" u="none" strike="noStrike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1,097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1,673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1,570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</a:tr>
              <a:tr h="3600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s-ES" sz="1100" b="1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Total </a:t>
                      </a:r>
                    </a:p>
                  </a:txBody>
                  <a:tcPr marL="8268" marR="8268" marT="826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6,621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19,044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41,164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96,233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89,571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94,048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91,576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103,470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849356" y="6032174"/>
            <a:ext cx="7344816" cy="419103"/>
          </a:xfrm>
          <a:prstGeom prst="rect">
            <a:avLst/>
          </a:prstGeom>
        </p:spPr>
        <p:txBody>
          <a:bodyPr/>
          <a:lstStyle/>
          <a:p>
            <a:pPr marL="85725" indent="-85725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000" b="1" kern="0" baseline="3000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1 </a:t>
            </a:r>
            <a:r>
              <a:rPr lang="es-MX" sz="1000" b="1" dirty="0" smtClean="0">
                <a:latin typeface="Calibri" pitchFamily="34" charset="0"/>
              </a:rPr>
              <a:t>Conforme al artículo 97 del Estatuto de Gobierno del D.F., la Administración Pública Paraestatal está integrada por los Organismos Descentralizados, las Empresas de Participación Estatal Mayoritaria y los Fideicomisos Públicos</a:t>
            </a:r>
            <a:r>
              <a:rPr lang="es-MX" sz="1000" b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s-MX" sz="1000" b="1" kern="0" dirty="0">
              <a:solidFill>
                <a:sysClr val="windowText" lastClr="000000"/>
              </a:solidFill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Rectángulo"/>
          <p:cNvSpPr/>
          <p:nvPr/>
        </p:nvSpPr>
        <p:spPr>
          <a:xfrm>
            <a:off x="1375184" y="1988840"/>
            <a:ext cx="63802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600" b="1" dirty="0" smtClean="0">
                <a:solidFill>
                  <a:prstClr val="black"/>
                </a:solidFill>
                <a:latin typeface="Calibri" pitchFamily="34" charset="0"/>
              </a:rPr>
              <a:t>2. Resultados del Ejercicio del Derecho de Acceso a la Información Pública en el Distrito Federal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>
                <a:latin typeface="Calibri" pitchFamily="34" charset="0"/>
              </a:rPr>
              <a:t>2.1.1 Solicitudes de información pública recibidas</a:t>
            </a:r>
          </a:p>
          <a:p>
            <a:pPr algn="ctr"/>
            <a:r>
              <a:rPr lang="es-MX" sz="1400" b="1" i="1" dirty="0" smtClean="0">
                <a:latin typeface="Calibri" pitchFamily="34" charset="0"/>
              </a:rPr>
              <a:t>2006 - 2013</a:t>
            </a:r>
            <a:endParaRPr lang="es-MX" sz="1400" b="1" i="1" dirty="0">
              <a:latin typeface="Calibri" pitchFamily="34" charset="0"/>
            </a:endParaRPr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22547" y="6441012"/>
            <a:ext cx="366712" cy="365125"/>
          </a:xfrm>
        </p:spPr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19</a:t>
            </a:fld>
            <a:endParaRPr lang="es-MX" b="1" dirty="0">
              <a:latin typeface="Calibri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700233" y="1259247"/>
            <a:ext cx="57292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 smtClean="0">
                <a:latin typeface="Calibri" pitchFamily="34" charset="0"/>
              </a:rPr>
              <a:t>Total de solicitudes de información pública, 2006-2013: 517,928</a:t>
            </a:r>
            <a:endParaRPr lang="es-MX" sz="1100" b="1" dirty="0">
              <a:latin typeface="Calibri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866378" y="6115362"/>
            <a:ext cx="11242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 smtClean="0">
                <a:latin typeface="Calibri" pitchFamily="34" charset="0"/>
              </a:rPr>
              <a:t>Incremento</a:t>
            </a:r>
          </a:p>
          <a:p>
            <a:pPr algn="ctr"/>
            <a:r>
              <a:rPr lang="es-MX" sz="1000" b="1" dirty="0" smtClean="0">
                <a:latin typeface="Calibri" pitchFamily="34" charset="0"/>
              </a:rPr>
              <a:t>2006-2007:</a:t>
            </a:r>
          </a:p>
          <a:p>
            <a:pPr algn="ctr"/>
            <a:r>
              <a:rPr lang="es-MX" sz="1000" b="1" dirty="0" smtClean="0">
                <a:latin typeface="Calibri" pitchFamily="34" charset="0"/>
              </a:rPr>
              <a:t>187.6%</a:t>
            </a:r>
            <a:endParaRPr lang="es-ES" sz="1000" dirty="0">
              <a:latin typeface="Calibri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1921211" y="6115362"/>
            <a:ext cx="11082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 smtClean="0">
                <a:latin typeface="Calibri" pitchFamily="34" charset="0"/>
              </a:rPr>
              <a:t>Incremento</a:t>
            </a:r>
          </a:p>
          <a:p>
            <a:pPr algn="ctr"/>
            <a:r>
              <a:rPr lang="es-MX" sz="1000" b="1" dirty="0" smtClean="0">
                <a:latin typeface="Calibri" pitchFamily="34" charset="0"/>
              </a:rPr>
              <a:t>2007-2008:</a:t>
            </a:r>
          </a:p>
          <a:p>
            <a:pPr algn="ctr"/>
            <a:r>
              <a:rPr lang="es-MX" sz="1000" b="1" dirty="0" smtClean="0">
                <a:latin typeface="Calibri" pitchFamily="34" charset="0"/>
              </a:rPr>
              <a:t>116.2%</a:t>
            </a:r>
            <a:endParaRPr lang="es-ES" sz="1000" dirty="0">
              <a:latin typeface="Calibri" pitchFamily="34" charset="0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2991879" y="6115362"/>
            <a:ext cx="10686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 smtClean="0">
                <a:latin typeface="Calibri" pitchFamily="34" charset="0"/>
              </a:rPr>
              <a:t>Incremento</a:t>
            </a:r>
          </a:p>
          <a:p>
            <a:pPr algn="ctr"/>
            <a:r>
              <a:rPr lang="es-MX" sz="1000" b="1" dirty="0" smtClean="0">
                <a:latin typeface="Calibri" pitchFamily="34" charset="0"/>
              </a:rPr>
              <a:t>2008-2009:</a:t>
            </a:r>
          </a:p>
          <a:p>
            <a:pPr algn="ctr"/>
            <a:r>
              <a:rPr lang="es-MX" sz="1000" b="1" dirty="0" smtClean="0">
                <a:latin typeface="Calibri" pitchFamily="34" charset="0"/>
              </a:rPr>
              <a:t>122.3%</a:t>
            </a:r>
            <a:endParaRPr lang="es-ES" sz="1000" dirty="0">
              <a:latin typeface="Calibri" pitchFamily="34" charset="0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4040762" y="6115362"/>
            <a:ext cx="10798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 smtClean="0">
                <a:latin typeface="Calibri" pitchFamily="34" charset="0"/>
              </a:rPr>
              <a:t>Decremento</a:t>
            </a:r>
          </a:p>
          <a:p>
            <a:pPr algn="ctr"/>
            <a:r>
              <a:rPr lang="es-MX" sz="1000" b="1" dirty="0" smtClean="0">
                <a:latin typeface="Calibri" pitchFamily="34" charset="0"/>
              </a:rPr>
              <a:t>2009-2010:</a:t>
            </a:r>
          </a:p>
          <a:p>
            <a:pPr algn="ctr"/>
            <a:r>
              <a:rPr lang="es-MX" sz="1000" b="1" dirty="0" smtClean="0">
                <a:latin typeface="Calibri" pitchFamily="34" charset="0"/>
              </a:rPr>
              <a:t>-5.8</a:t>
            </a:r>
            <a:endParaRPr lang="es-ES" sz="1000" dirty="0">
              <a:latin typeface="Calibri" pitchFamily="34" charset="0"/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5098862" y="6115362"/>
            <a:ext cx="10319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 smtClean="0">
                <a:latin typeface="Calibri" pitchFamily="34" charset="0"/>
              </a:rPr>
              <a:t>Incremento</a:t>
            </a:r>
          </a:p>
          <a:p>
            <a:pPr algn="ctr"/>
            <a:r>
              <a:rPr lang="es-MX" sz="1000" b="1" dirty="0" smtClean="0">
                <a:latin typeface="Calibri" pitchFamily="34" charset="0"/>
              </a:rPr>
              <a:t>2010-2011:</a:t>
            </a:r>
          </a:p>
          <a:p>
            <a:pPr algn="ctr"/>
            <a:r>
              <a:rPr lang="es-MX" sz="1000" b="1" dirty="0" smtClean="0">
                <a:latin typeface="Calibri" pitchFamily="34" charset="0"/>
              </a:rPr>
              <a:t>3.9%</a:t>
            </a:r>
            <a:endParaRPr lang="es-ES" sz="1000" dirty="0">
              <a:latin typeface="Calibri" pitchFamily="34" charset="0"/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6136119" y="6115362"/>
            <a:ext cx="10319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 smtClean="0">
                <a:latin typeface="Calibri" pitchFamily="34" charset="0"/>
              </a:rPr>
              <a:t>Decremento</a:t>
            </a:r>
          </a:p>
          <a:p>
            <a:pPr algn="ctr"/>
            <a:r>
              <a:rPr lang="es-MX" sz="1000" b="1" dirty="0" smtClean="0">
                <a:latin typeface="Calibri" pitchFamily="34" charset="0"/>
              </a:rPr>
              <a:t>2011-2012:</a:t>
            </a:r>
          </a:p>
          <a:p>
            <a:pPr algn="ctr"/>
            <a:r>
              <a:rPr lang="es-MX" sz="1000" b="1" dirty="0" smtClean="0">
                <a:latin typeface="Calibri" pitchFamily="34" charset="0"/>
              </a:rPr>
              <a:t>-3.6%</a:t>
            </a:r>
            <a:endParaRPr lang="es-ES" sz="1000" dirty="0">
              <a:latin typeface="Calibri" pitchFamily="34" charset="0"/>
            </a:endParaRPr>
          </a:p>
        </p:txBody>
      </p:sp>
      <p:sp>
        <p:nvSpPr>
          <p:cNvPr id="40" name="33 CuadroTexto"/>
          <p:cNvSpPr txBox="1"/>
          <p:nvPr/>
        </p:nvSpPr>
        <p:spPr>
          <a:xfrm>
            <a:off x="7182933" y="6115362"/>
            <a:ext cx="10319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 smtClean="0">
                <a:latin typeface="Calibri" pitchFamily="34" charset="0"/>
              </a:rPr>
              <a:t>Incremento</a:t>
            </a:r>
          </a:p>
          <a:p>
            <a:pPr algn="ctr"/>
            <a:r>
              <a:rPr lang="es-MX" sz="1000" b="1" dirty="0" smtClean="0">
                <a:latin typeface="Calibri" pitchFamily="34" charset="0"/>
              </a:rPr>
              <a:t>2012-2013:</a:t>
            </a:r>
          </a:p>
          <a:p>
            <a:pPr algn="ctr"/>
            <a:r>
              <a:rPr lang="es-MX" sz="1000" b="1" dirty="0" smtClean="0">
                <a:latin typeface="Calibri" pitchFamily="34" charset="0"/>
              </a:rPr>
              <a:t>12.8%</a:t>
            </a:r>
            <a:endParaRPr lang="es-ES" sz="1000" dirty="0">
              <a:latin typeface="Calibri" pitchFamily="34" charset="0"/>
            </a:endParaRPr>
          </a:p>
        </p:txBody>
      </p:sp>
      <p:graphicFrame>
        <p:nvGraphicFramePr>
          <p:cNvPr id="32" name="8 Gráfico"/>
          <p:cNvGraphicFramePr/>
          <p:nvPr>
            <p:extLst>
              <p:ext uri="{D42A27DB-BD31-4B8C-83A1-F6EECF244321}">
                <p14:modId xmlns:p14="http://schemas.microsoft.com/office/powerpoint/2010/main" val="3073852290"/>
              </p:ext>
            </p:extLst>
          </p:nvPr>
        </p:nvGraphicFramePr>
        <p:xfrm>
          <a:off x="246758" y="1520857"/>
          <a:ext cx="8645722" cy="4500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5" name="Elipse 34"/>
          <p:cNvSpPr/>
          <p:nvPr/>
        </p:nvSpPr>
        <p:spPr>
          <a:xfrm>
            <a:off x="5483763" y="5290322"/>
            <a:ext cx="288000" cy="288000"/>
          </a:xfrm>
          <a:prstGeom prst="ellipse">
            <a:avLst/>
          </a:prstGeom>
          <a:solidFill>
            <a:srgbClr val="00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3" name="Elipse 42"/>
          <p:cNvSpPr/>
          <p:nvPr/>
        </p:nvSpPr>
        <p:spPr>
          <a:xfrm>
            <a:off x="6506494" y="5293568"/>
            <a:ext cx="288000" cy="288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4" name="Flecha derecha 43"/>
          <p:cNvSpPr/>
          <p:nvPr/>
        </p:nvSpPr>
        <p:spPr>
          <a:xfrm rot="2460000">
            <a:off x="6606214" y="5377245"/>
            <a:ext cx="108000" cy="108000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7" name="Flecha derecha 46"/>
          <p:cNvSpPr/>
          <p:nvPr/>
        </p:nvSpPr>
        <p:spPr>
          <a:xfrm rot="18720000">
            <a:off x="5571826" y="5372816"/>
            <a:ext cx="108000" cy="108000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8" name="Elipse 47"/>
          <p:cNvSpPr/>
          <p:nvPr/>
        </p:nvSpPr>
        <p:spPr>
          <a:xfrm>
            <a:off x="1292290" y="5310352"/>
            <a:ext cx="288000" cy="288000"/>
          </a:xfrm>
          <a:prstGeom prst="ellipse">
            <a:avLst/>
          </a:prstGeom>
          <a:solidFill>
            <a:srgbClr val="00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9" name="Flecha derecha 48"/>
          <p:cNvSpPr/>
          <p:nvPr/>
        </p:nvSpPr>
        <p:spPr>
          <a:xfrm rot="18720000">
            <a:off x="1380353" y="5392846"/>
            <a:ext cx="108000" cy="108000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0" name="Elipse 49"/>
          <p:cNvSpPr/>
          <p:nvPr/>
        </p:nvSpPr>
        <p:spPr>
          <a:xfrm>
            <a:off x="2331396" y="5303233"/>
            <a:ext cx="288000" cy="288000"/>
          </a:xfrm>
          <a:prstGeom prst="ellipse">
            <a:avLst/>
          </a:prstGeom>
          <a:solidFill>
            <a:srgbClr val="00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1" name="Flecha derecha 50"/>
          <p:cNvSpPr/>
          <p:nvPr/>
        </p:nvSpPr>
        <p:spPr>
          <a:xfrm rot="18720000">
            <a:off x="2419459" y="5385727"/>
            <a:ext cx="108000" cy="108000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2" name="Elipse 51"/>
          <p:cNvSpPr/>
          <p:nvPr/>
        </p:nvSpPr>
        <p:spPr>
          <a:xfrm>
            <a:off x="3380522" y="5293664"/>
            <a:ext cx="288000" cy="288000"/>
          </a:xfrm>
          <a:prstGeom prst="ellipse">
            <a:avLst/>
          </a:prstGeom>
          <a:solidFill>
            <a:srgbClr val="00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3" name="Flecha derecha 52"/>
          <p:cNvSpPr/>
          <p:nvPr/>
        </p:nvSpPr>
        <p:spPr>
          <a:xfrm rot="18720000">
            <a:off x="3468585" y="5376158"/>
            <a:ext cx="108000" cy="108000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4" name="Elipse 53"/>
          <p:cNvSpPr/>
          <p:nvPr/>
        </p:nvSpPr>
        <p:spPr>
          <a:xfrm>
            <a:off x="4421324" y="5293664"/>
            <a:ext cx="288000" cy="288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5" name="Flecha derecha 54"/>
          <p:cNvSpPr/>
          <p:nvPr/>
        </p:nvSpPr>
        <p:spPr>
          <a:xfrm rot="2460000">
            <a:off x="4521044" y="5377341"/>
            <a:ext cx="108000" cy="108000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6" name="Elipse 55"/>
          <p:cNvSpPr/>
          <p:nvPr/>
        </p:nvSpPr>
        <p:spPr>
          <a:xfrm>
            <a:off x="7546132" y="5301208"/>
            <a:ext cx="288000" cy="288000"/>
          </a:xfrm>
          <a:prstGeom prst="ellipse">
            <a:avLst/>
          </a:prstGeom>
          <a:solidFill>
            <a:srgbClr val="00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7" name="Flecha derecha 56"/>
          <p:cNvSpPr/>
          <p:nvPr/>
        </p:nvSpPr>
        <p:spPr>
          <a:xfrm rot="18720000">
            <a:off x="7634195" y="5383702"/>
            <a:ext cx="108000" cy="108000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7599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826956" y="1207638"/>
            <a:ext cx="7511232" cy="5472608"/>
          </a:xfrm>
          <a:prstGeom prst="rect">
            <a:avLst/>
          </a:prstGeom>
        </p:spPr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Con base en las solicitudes de información pública capturadas por los Entes obligados en </a:t>
            </a:r>
            <a:r>
              <a:rPr lang="es-MX" sz="2000" b="1" kern="0" dirty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el </a:t>
            </a:r>
            <a:r>
              <a:rPr lang="es-MX" sz="2000" b="1" i="1" kern="0" dirty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Sistema de Captura de Reportes Estadísticos de Solicitudes de </a:t>
            </a:r>
            <a:r>
              <a:rPr lang="es-MX" sz="2000" b="1" i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Información (SICRESI)</a:t>
            </a:r>
            <a:r>
              <a:rPr lang="es-MX" sz="2000" b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 durante 2013, se realizó el presente reporte a fin de: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2000" b="1" kern="0" dirty="0" smtClean="0">
              <a:solidFill>
                <a:sysClr val="windowText" lastClr="000000"/>
              </a:solidFill>
              <a:latin typeface="Calibri" pitchFamily="34" charset="0"/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2000" b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Dar </a:t>
            </a:r>
            <a:r>
              <a:rPr lang="es-MX" sz="2000" b="1" kern="0" dirty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a conocer </a:t>
            </a:r>
            <a:r>
              <a:rPr lang="es-MX" sz="2000" b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el total de solicitudes de información pública y de datos personales correspondiente al ejercicio 2013, así como los totales para los años 2006, 2007, 2008, 2009, 2010, 2011 y 2012.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2000" b="1" kern="0" dirty="0" smtClean="0">
              <a:solidFill>
                <a:sysClr val="windowText" lastClr="000000"/>
              </a:solidFill>
              <a:latin typeface="Calibri" pitchFamily="34" charset="0"/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2000" b="1" kern="0" dirty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Difundir la información que se obtiene mediante las variables que son observadas en el </a:t>
            </a:r>
            <a:r>
              <a:rPr lang="es-MX" sz="2000" b="1" i="1" kern="0" dirty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SICRESI</a:t>
            </a:r>
            <a:r>
              <a:rPr lang="es-MX" sz="2000" b="1" kern="0" dirty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 en el periodo referido en el párrafo precedente</a:t>
            </a:r>
            <a:r>
              <a:rPr lang="es-MX" sz="2000" b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.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MX" sz="2000" b="1" kern="0" dirty="0">
              <a:solidFill>
                <a:sysClr val="windowText" lastClr="000000"/>
              </a:solidFill>
              <a:latin typeface="Calibri" pitchFamily="34" charset="0"/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2000" b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Brindar </a:t>
            </a:r>
            <a:r>
              <a:rPr lang="es-MX" sz="2000" b="1" kern="0" dirty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información para la oportuna toma de decisiones para mejorar la política pública de la transparencia y de la promoción del Ejercicio del Derecho de Acceso a la Información (EDAI) en el Distrito Federal.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sz="2000" b="1" dirty="0" smtClean="0">
                <a:latin typeface="Calibri" pitchFamily="34" charset="0"/>
              </a:rPr>
              <a:t>Objetivo</a:t>
            </a:r>
            <a:endParaRPr lang="es-ES" sz="1400" b="1" i="1" dirty="0">
              <a:latin typeface="Calibri" pitchFamily="34" charset="0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22547" y="6441012"/>
            <a:ext cx="366712" cy="365125"/>
          </a:xfrm>
        </p:spPr>
        <p:txBody>
          <a:bodyPr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2</a:t>
            </a:fld>
            <a:endParaRPr lang="es-MX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>
                <a:latin typeface="Calibri" pitchFamily="34" charset="0"/>
              </a:rPr>
              <a:t>2.1.2 Solicitudes de información pública por Ente obligado</a:t>
            </a:r>
          </a:p>
          <a:p>
            <a:pPr algn="ctr"/>
            <a:r>
              <a:rPr lang="es-MX" sz="1400" b="1" i="1" dirty="0" smtClean="0">
                <a:latin typeface="Calibri" pitchFamily="34" charset="0"/>
              </a:rPr>
              <a:t>2006 - 2013</a:t>
            </a:r>
            <a:endParaRPr lang="es-MX" sz="1400" b="1" i="1" dirty="0">
              <a:latin typeface="Calibri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22547" y="6441012"/>
            <a:ext cx="366712" cy="365125"/>
          </a:xfrm>
        </p:spPr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20</a:t>
            </a:fld>
            <a:endParaRPr lang="es-MX" b="1" dirty="0">
              <a:latin typeface="Calibri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228638"/>
              </p:ext>
            </p:extLst>
          </p:nvPr>
        </p:nvGraphicFramePr>
        <p:xfrm>
          <a:off x="108496" y="1068571"/>
          <a:ext cx="8928000" cy="56368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08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</a:tblGrid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Entes obligados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1918" marT="191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2006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2007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2008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2009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2010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2011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2012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2013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Agencia de Gestión Urbana de la Ciudad de México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Agencia de Protección Sanitaria del Gobierno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Asamblea Legislativa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1,975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2,574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2,289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Autoridad de la Zona Patrimonio Mundial Natural y Cultural de la Humanidad en Xochimilco, Tláhuac y Milpa Alta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Autoridad del Centro Histórico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Autoridad del Espacio Público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Caja de Previsión de la Policía Auxiliar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Caja de Previsión de la Policía Preventiva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Caja de Previsión para Trabajadores a Lista de Raya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Calidad de Vida, Progreso y Desarrollo para la Ciudad de México, S.A. de C.V.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de Atención a Emergencias y Protección Ciudadana de la </a:t>
                      </a:r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Cd. </a:t>
                      </a:r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México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Comisión de Derechos Humanos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1,039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Comisión de Filmaciones de la Ciudad de México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Consejería Jurídica y de Servicios Legales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1,495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1,490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1,995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de Evaluación del Desarrollo Social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de la Judicatura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Económico y Social de la Ciudad de México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para Prevenir y Eliminar la Discriminación de la Ciudad de México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Contaduría Mayor de Hacienda de la Asamblea Legislativa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2,574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2,377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Contraloría General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1,185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1,673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1,929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2,275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Coordinación de los Centros de Transferencia Modal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859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22547" y="6441012"/>
            <a:ext cx="366712" cy="365125"/>
          </a:xfrm>
        </p:spPr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21</a:t>
            </a:fld>
            <a:endParaRPr lang="es-MX" b="1" dirty="0">
              <a:latin typeface="Calibri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002405"/>
              </p:ext>
            </p:extLst>
          </p:nvPr>
        </p:nvGraphicFramePr>
        <p:xfrm>
          <a:off x="108496" y="1068571"/>
          <a:ext cx="8928000" cy="5544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08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</a:tblGrid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Entes obligados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1918" marT="191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2006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2007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2008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2009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2010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2011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2012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2013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Corporación Mexicana de Impresión, S.A. de C.V.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Delegación Álvaro Obregón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1,946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1,556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Delegación Azcapotzalco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1,741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1,446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Delegación Benito Juárez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1,465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2,172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2,926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2,374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Delegación Coyoacán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1,878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1,390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1,743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1,865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Delegación Cuajimalpa de Morelos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1,472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1,543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Delegación Cuauhtémoc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1,753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1,441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1,771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Delegación Gustavo A. Madero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1,870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1,541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2,839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1,881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1,755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Delegación Iztacalco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1,960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1,859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Delegación Iztapalapa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1,659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1,466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1,630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1,993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Delegación La Magdalena Contreras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1,467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1,273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1,574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Delegación Miguel Hidalgo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2,066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2,631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Delegación Milpa Alta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1,860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1,056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1,059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1,148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Delegación Tláhuac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1,247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Delegación Tlalpan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1,956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Delegación Venustiano Carranza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1,474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1,521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1,356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Delegación Xochimilco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1,242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1,667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1,480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1,487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Escuela de Administración Pública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Fideicomiso Central de Abasto de la Ciudad de México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S/D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S/D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S/D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Fideicomiso Centro Histórico de la Ciudad de México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Fideicomiso de Apoyo a la Infraestructura Vial y del Transporte en el </a:t>
                      </a:r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DF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52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>
                <a:latin typeface="Calibri" pitchFamily="34" charset="0"/>
              </a:rPr>
              <a:t>2.1.2 Solicitudes de información pública por Ente obligado</a:t>
            </a:r>
          </a:p>
          <a:p>
            <a:pPr algn="ctr"/>
            <a:r>
              <a:rPr lang="es-MX" sz="1400" b="1" i="1" dirty="0" smtClean="0">
                <a:latin typeface="Calibri" pitchFamily="34" charset="0"/>
              </a:rPr>
              <a:t>2006 - 2013</a:t>
            </a:r>
            <a:endParaRPr lang="es-MX" sz="1400" b="1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38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22547" y="6441012"/>
            <a:ext cx="366712" cy="365125"/>
          </a:xfrm>
        </p:spPr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22</a:t>
            </a:fld>
            <a:endParaRPr lang="es-MX" b="1" dirty="0">
              <a:latin typeface="Calibri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731485"/>
              </p:ext>
            </p:extLst>
          </p:nvPr>
        </p:nvGraphicFramePr>
        <p:xfrm>
          <a:off x="108496" y="1068571"/>
          <a:ext cx="8928000" cy="54776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08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</a:tblGrid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Entes obligados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1918" marT="191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2006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2007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2008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2009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2010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2011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2012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2013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Fideicomiso de Recuperación Crediticia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Fideicomiso Educación Garantizada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Fideicomiso Fondo de Apoyo a la Educación y el Empleo de las y los Jóvenes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Fideicomiso Fondo para el Desarrollo Económico y Social de la </a:t>
                      </a:r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Cd. </a:t>
                      </a:r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México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Fideicomiso Museo de Arte Popular Mexicano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Fideicomiso Museo del Estanquillo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S/D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Fideicomiso para el Fondo de Promoción para el Financiamiento del Transporte Público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Fideicomiso para el Mejoramiento de las Vías de Comunicación del </a:t>
                      </a:r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DF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Fideicomiso para la Promoción y Desarrollo del Cine Mexicano en el </a:t>
                      </a:r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DF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Fideicomiso Público Ciudad Digital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Fideicomiso Público Complejo Ambiental Xochimilco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Fideicomiso Público de la Zona de Santa Fe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Fideicomiso Público del Fondo de Apoyo a la Procuración de Justicia del </a:t>
                      </a:r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DF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Ambiental Público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Desarrollo Económico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Seguridad Pública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Mixto de Promoción Turística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para el Desarrollo Social de la Ciudad de México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para la Atención y Apoyo a las Víctimas del Delito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Heroico Cuerpo de Bomberos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52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>
                <a:latin typeface="Calibri" pitchFamily="34" charset="0"/>
              </a:rPr>
              <a:t>2.1.2 Solicitudes de información pública por Ente obligado</a:t>
            </a:r>
          </a:p>
          <a:p>
            <a:pPr algn="ctr"/>
            <a:r>
              <a:rPr lang="es-MX" sz="1400" b="1" i="1" dirty="0" smtClean="0">
                <a:latin typeface="Calibri" pitchFamily="34" charset="0"/>
              </a:rPr>
              <a:t>2006 - 2013</a:t>
            </a:r>
            <a:endParaRPr lang="es-MX" sz="1400" b="1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97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22547" y="6441012"/>
            <a:ext cx="366712" cy="365125"/>
          </a:xfrm>
        </p:spPr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23</a:t>
            </a:fld>
            <a:endParaRPr lang="es-MX" b="1" dirty="0">
              <a:latin typeface="Calibri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5294006"/>
              </p:ext>
            </p:extLst>
          </p:nvPr>
        </p:nvGraphicFramePr>
        <p:xfrm>
          <a:off x="108496" y="1068571"/>
          <a:ext cx="8928000" cy="54776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08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</a:tblGrid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Entes obligados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1918" marT="191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2006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2007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2008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2009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2010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2011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2012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2013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Acceso a la Información Pública y Protección de Datos Personales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1,486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1,230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Asistencia e Integración Social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Ciencia y Tecnología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Educación Media Superior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Formación Profesional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la Juventud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las Mujeres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Verificación Administrativa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Vivienda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1,099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1,372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1,181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1,548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del Deporte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Electoral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Local de la Infraestructura Física Educativa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para la Atención de los Adultos Mayores en 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para la Atención y Prevención de las Adicciones en la </a:t>
                      </a:r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Cd. </a:t>
                      </a:r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México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para la Integración al Desarrollo de las Personas con Discapacidad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para la Seguridad de las Construcciones en 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Técnico de Formación Policial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Jefatura de Gobierno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1,577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2,261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Junta de Asistencia Privada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Junta Local de Conciliación y Arbitraje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52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>
                <a:latin typeface="Calibri" pitchFamily="34" charset="0"/>
              </a:rPr>
              <a:t>2.1.2 Solicitudes de información pública por Ente obligado</a:t>
            </a:r>
          </a:p>
          <a:p>
            <a:pPr algn="ctr"/>
            <a:r>
              <a:rPr lang="es-MX" sz="1400" b="1" i="1" dirty="0" smtClean="0">
                <a:latin typeface="Calibri" pitchFamily="34" charset="0"/>
              </a:rPr>
              <a:t>2006 - 2013</a:t>
            </a:r>
            <a:endParaRPr lang="es-MX" sz="1400" b="1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47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22547" y="6441012"/>
            <a:ext cx="366712" cy="365125"/>
          </a:xfrm>
        </p:spPr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24</a:t>
            </a:fld>
            <a:endParaRPr lang="es-MX" b="1" dirty="0">
              <a:latin typeface="Calibri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2078675"/>
              </p:ext>
            </p:extLst>
          </p:nvPr>
        </p:nvGraphicFramePr>
        <p:xfrm>
          <a:off x="108496" y="1068571"/>
          <a:ext cx="8928000" cy="56368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08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</a:tblGrid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Entes obligados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1918" marT="191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2006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2007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2008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2009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2010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2011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2012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2013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Mecanismo de Seguimiento y Evaluación del Programa de Derechos Humanos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Metrobús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Oficialía Mayor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2,101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2,258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2,580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Planta de Asfalto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Policía Auxiliar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Policía Bancaria e Industrial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Procuraduría Ambiental y del Ordenamiento Territorial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1,348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Procuraduría General de Justicia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1,862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1,662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1,886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2,156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2,597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Procuraduría Social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 Metro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 de Transporte de Pasajeros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Ciencia, Tecnología e Innovación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Cultura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Desarrollo Económico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Desarrollo Rural y Equidad para las Comunidades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Desarrollo Social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1,470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Desarrollo Urbano y Vivienda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1,889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2,254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3,370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3,657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Educación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Finanzas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2,429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3,034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2,354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Gobierno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1,368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Obras y Servicios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1,446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1,589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1,553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52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>
                <a:latin typeface="Calibri" pitchFamily="34" charset="0"/>
              </a:rPr>
              <a:t>2.1.2 Solicitudes de información pública por Ente obligado</a:t>
            </a:r>
          </a:p>
          <a:p>
            <a:pPr algn="ctr"/>
            <a:r>
              <a:rPr lang="es-MX" sz="1400" b="1" i="1" dirty="0" smtClean="0">
                <a:latin typeface="Calibri" pitchFamily="34" charset="0"/>
              </a:rPr>
              <a:t>2006 - 2013</a:t>
            </a:r>
            <a:endParaRPr lang="es-MX" sz="1400" b="1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15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22547" y="6441012"/>
            <a:ext cx="366712" cy="365125"/>
          </a:xfrm>
        </p:spPr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25</a:t>
            </a:fld>
            <a:endParaRPr lang="es-MX" b="1" dirty="0">
              <a:latin typeface="Calibri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4553035"/>
              </p:ext>
            </p:extLst>
          </p:nvPr>
        </p:nvGraphicFramePr>
        <p:xfrm>
          <a:off x="108496" y="1068571"/>
          <a:ext cx="8928000" cy="5544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08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</a:tblGrid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Entes obligados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1918" marT="191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2006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2007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2008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2009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2010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2011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2012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2013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Protección Civil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Salud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2,234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1,060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1,278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Seguridad Pública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1,948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1,991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2,097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Trabajo y Fomento al Empleo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Transportes y Vialidad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1,577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1,936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2,393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Turismo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del Medio Ambiente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1,639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1,131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Transportes Eléctricos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Público de Localización Telefónica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de Salud Pública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Metropolitanos, S.A. de C.V.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de Aguas de la Ciudad de México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de Radio y Televisión Digital del Gobierno del </a:t>
                      </a:r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DF </a:t>
                      </a:r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(Capital 21)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de Transporte Colectivo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1,097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para el Desarrollo Integral de la Familia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Tribunal de lo Contencioso Administrativo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Tribunal Electoral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1,059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Tribunal Superior de Justicia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1,690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1,809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1,471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Universidad Autónoma de la Ciudad de México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S/D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Movimiento Ciudadano en 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Nueva Alianza en 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52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>
                <a:latin typeface="Calibri" pitchFamily="34" charset="0"/>
              </a:rPr>
              <a:t>2.1.2 Solicitudes de información pública por Ente obligado</a:t>
            </a:r>
          </a:p>
          <a:p>
            <a:pPr algn="ctr"/>
            <a:r>
              <a:rPr lang="es-MX" sz="1400" b="1" i="1" dirty="0" smtClean="0">
                <a:latin typeface="Calibri" pitchFamily="34" charset="0"/>
              </a:rPr>
              <a:t>2006 - 2013</a:t>
            </a:r>
            <a:endParaRPr lang="es-MX" sz="1400" b="1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03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22547" y="6441012"/>
            <a:ext cx="366712" cy="365125"/>
          </a:xfrm>
        </p:spPr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26</a:t>
            </a:fld>
            <a:endParaRPr lang="es-MX" b="1" dirty="0">
              <a:latin typeface="Calibri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557904"/>
              </p:ext>
            </p:extLst>
          </p:nvPr>
        </p:nvGraphicFramePr>
        <p:xfrm>
          <a:off x="108496" y="1068571"/>
          <a:ext cx="8928000" cy="241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08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</a:tblGrid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Entes obligados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2006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2007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2008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2009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2010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2011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2012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2013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Partido Acción Nacional en 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Partido de la Revolución Democrática en 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Partido del Trabajo en 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Partido Revolucionario Institucional en 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Partido Socialdemócrata en 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Partido Verde Ecologista de México en 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Total de solicitudes de información</a:t>
                      </a:r>
                      <a:r>
                        <a:rPr lang="es-MX" sz="11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pública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6,621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19,044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41,164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91,523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86,249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89,610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86,341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97,376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</a:tr>
              <a:tr h="144000">
                <a:tc>
                  <a:txBody>
                    <a:bodyPr/>
                    <a:lstStyle/>
                    <a:p>
                      <a:pPr algn="ctr" fontAlgn="b"/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Total de Entes Obligados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</a:tr>
            </a:tbl>
          </a:graphicData>
        </a:graphic>
      </p:graphicFrame>
      <p:sp>
        <p:nvSpPr>
          <p:cNvPr id="8" name="6 Rectángulo"/>
          <p:cNvSpPr/>
          <p:nvPr/>
        </p:nvSpPr>
        <p:spPr>
          <a:xfrm>
            <a:off x="107504" y="6580068"/>
            <a:ext cx="84969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000" b="1" dirty="0" smtClean="0">
                <a:latin typeface="Calibri" pitchFamily="34" charset="0"/>
                <a:cs typeface="Calibri" pitchFamily="34" charset="0"/>
              </a:rPr>
              <a:t>S/D. Sin dato. No entregaron su informe de solicitudes de información pública al </a:t>
            </a:r>
            <a:r>
              <a:rPr lang="es-MX" sz="1000" b="1" dirty="0" err="1" smtClean="0">
                <a:latin typeface="Calibri" pitchFamily="34" charset="0"/>
                <a:cs typeface="Calibri" pitchFamily="34" charset="0"/>
              </a:rPr>
              <a:t>InfoDF</a:t>
            </a:r>
            <a:r>
              <a:rPr lang="es-MX" sz="1000" b="1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s-MX" sz="1000" b="1" kern="0" dirty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por </a:t>
            </a:r>
            <a:r>
              <a:rPr lang="es-MX" sz="1000" b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lo </a:t>
            </a:r>
            <a:r>
              <a:rPr lang="es-MX" sz="1000" b="1" kern="0" dirty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que no se presenta información de dichos Entes </a:t>
            </a:r>
            <a:r>
              <a:rPr lang="es-MX" sz="1000" b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Obligados</a:t>
            </a:r>
            <a:endParaRPr lang="es-MX" sz="1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52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>
                <a:latin typeface="Calibri" pitchFamily="34" charset="0"/>
              </a:rPr>
              <a:t>2.1.2 Solicitudes de información pública por Ente obligado</a:t>
            </a:r>
          </a:p>
          <a:p>
            <a:pPr algn="ctr"/>
            <a:r>
              <a:rPr lang="es-MX" sz="1400" b="1" i="1" dirty="0" smtClean="0">
                <a:latin typeface="Calibri" pitchFamily="34" charset="0"/>
              </a:rPr>
              <a:t>2006 - 2013</a:t>
            </a:r>
            <a:endParaRPr lang="es-MX" sz="1400" b="1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39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>
                <a:latin typeface="Calibri" pitchFamily="34" charset="0"/>
              </a:rPr>
              <a:t>2.1.3 Solicitudes de información pública por Órgano de gobierno</a:t>
            </a:r>
          </a:p>
          <a:p>
            <a:pPr algn="ctr"/>
            <a:r>
              <a:rPr lang="es-MX" sz="1400" b="1" i="1" dirty="0" smtClean="0">
                <a:latin typeface="Calibri" pitchFamily="34" charset="0"/>
              </a:rPr>
              <a:t>2006 - 2013</a:t>
            </a:r>
            <a:endParaRPr lang="es-MX" sz="1400" b="1" i="1" dirty="0">
              <a:latin typeface="Calibri" pitchFamily="34" charset="0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22547" y="6441012"/>
            <a:ext cx="366712" cy="365125"/>
          </a:xfrm>
        </p:spPr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27</a:t>
            </a:fld>
            <a:endParaRPr lang="es-MX" b="1" dirty="0">
              <a:latin typeface="Calibri" pitchFamily="34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602834"/>
              </p:ext>
            </p:extLst>
          </p:nvPr>
        </p:nvGraphicFramePr>
        <p:xfrm>
          <a:off x="663769" y="1445128"/>
          <a:ext cx="7818435" cy="4392000"/>
        </p:xfrm>
        <a:graphic>
          <a:graphicData uri="http://schemas.openxmlformats.org/drawingml/2006/table">
            <a:tbl>
              <a:tblPr/>
              <a:tblGrid>
                <a:gridCol w="81442"/>
                <a:gridCol w="1400993"/>
                <a:gridCol w="792000"/>
                <a:gridCol w="792000"/>
                <a:gridCol w="792000"/>
                <a:gridCol w="792000"/>
                <a:gridCol w="792000"/>
                <a:gridCol w="792000"/>
                <a:gridCol w="792000"/>
                <a:gridCol w="792000"/>
              </a:tblGrid>
              <a:tr h="4320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Órgano </a:t>
                      </a:r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de</a:t>
                      </a:r>
                    </a:p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gobierno 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2006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2007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2008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2009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2010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2011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2012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2013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  <a:tr h="3600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Ejecutivo 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5,059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15,601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34,116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76,466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71,251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75,504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72,652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84,306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 </a:t>
                      </a:r>
                    </a:p>
                  </a:txBody>
                  <a:tcPr marL="8268" marR="8268" marT="826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tabLst/>
                      </a:pPr>
                      <a:r>
                        <a:rPr lang="es-ES" sz="1100" b="1" i="1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Administración</a:t>
                      </a:r>
                    </a:p>
                    <a:p>
                      <a:pPr marL="0" indent="0" algn="ctr" fontAlgn="ctr">
                        <a:tabLst/>
                      </a:pPr>
                      <a:r>
                        <a:rPr lang="es-ES" sz="1100" b="1" i="1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Pública Central</a:t>
                      </a:r>
                      <a:endParaRPr lang="es-ES" sz="1100" b="1" i="1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2,128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6,556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27,450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28,598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30,593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27,824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35,178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 </a:t>
                      </a:r>
                    </a:p>
                  </a:txBody>
                  <a:tcPr marL="8268" marR="8268" marT="826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1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Desconcentrados y Paraestatales </a:t>
                      </a:r>
                      <a:r>
                        <a:rPr lang="es-ES" sz="1100" b="1" i="1" u="none" strike="noStrike" baseline="3000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</a:t>
                      </a:r>
                      <a:r>
                        <a:rPr lang="es-ES" sz="1100" b="1" i="1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endParaRPr lang="es-ES" sz="1100" b="1" i="1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3,758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7,952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20,558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16,934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17,461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16,350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20,259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 </a:t>
                      </a:r>
                    </a:p>
                  </a:txBody>
                  <a:tcPr marL="8268" marR="8268" marT="826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1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Delegaciones </a:t>
                      </a:r>
                    </a:p>
                    <a:p>
                      <a:pPr algn="ctr" fontAlgn="ctr"/>
                      <a:r>
                        <a:rPr lang="es-ES" sz="1100" b="1" i="1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Políticas</a:t>
                      </a:r>
                      <a:endParaRPr lang="es-ES" sz="1100" b="1" i="1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5,287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13,120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28,458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25,719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27,450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28,478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28,869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Judicial </a:t>
                      </a:r>
                    </a:p>
                  </a:txBody>
                  <a:tcPr marL="8268" marR="8268" marT="826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1,246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2,675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2,660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1,947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</a:tr>
              <a:tr h="3600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Legislativo </a:t>
                      </a:r>
                    </a:p>
                  </a:txBody>
                  <a:tcPr marL="8268" marR="8268" marT="826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2,529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3,446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4,699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4,499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4,666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</a:tr>
              <a:tr h="3600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Autónomo</a:t>
                      </a:r>
                    </a:p>
                  </a:txBody>
                  <a:tcPr marL="8268" marR="8268" marT="826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5,992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6,083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5,095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5,347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5,168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</a:tr>
              <a:tr h="540000">
                <a:tc gridSpan="2"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s-ES" sz="1100" b="1" i="0" u="none" strike="noStrike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Partidos</a:t>
                      </a:r>
                      <a:r>
                        <a:rPr kumimoji="0" lang="es-ES" sz="1100" b="1" i="0" u="none" strike="noStrike" kern="120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Políticos en el</a:t>
                      </a:r>
                    </a:p>
                    <a:p>
                      <a:pPr marL="0" algn="l" rtl="0" eaLnBrk="1" fontAlgn="b" latinLnBrk="0" hangingPunct="1"/>
                      <a:r>
                        <a:rPr kumimoji="0" lang="es-ES" sz="1100" b="1" i="0" u="none" strike="noStrike" kern="120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Distrito Federal</a:t>
                      </a:r>
                      <a:endParaRPr kumimoji="0" lang="es-ES" sz="1100" b="1" i="0" u="none" strike="noStrike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1,097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4,121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1,652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1,289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</a:tr>
              <a:tr h="3600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s-ES" sz="1100" b="1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Total </a:t>
                      </a:r>
                    </a:p>
                  </a:txBody>
                  <a:tcPr marL="8268" marR="8268" marT="826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6,621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19,044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41,164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91,523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86,249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89,610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86,341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97,376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11560" y="5890217"/>
            <a:ext cx="7852609" cy="419103"/>
          </a:xfrm>
          <a:prstGeom prst="rect">
            <a:avLst/>
          </a:prstGeom>
        </p:spPr>
        <p:txBody>
          <a:bodyPr/>
          <a:lstStyle/>
          <a:p>
            <a:pPr marL="85725" indent="-85725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000" b="1" kern="0" baseline="3000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1 </a:t>
            </a:r>
            <a:r>
              <a:rPr lang="es-MX" sz="1000" b="1" dirty="0" smtClean="0">
                <a:latin typeface="Calibri" pitchFamily="34" charset="0"/>
              </a:rPr>
              <a:t>Conforme al artículo 97 del Estatuto de Gobierno del D.F., la Administración Pública Paraestatal está integrada por los Organismos Descentralizados, las Empresas de Participación Estatal Mayoritaria y los Fideicomisos Públicos</a:t>
            </a:r>
            <a:r>
              <a:rPr lang="es-MX" sz="1000" b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s-MX" sz="1000" b="1" kern="0" dirty="0">
              <a:solidFill>
                <a:sysClr val="windowText" lastClr="000000"/>
              </a:solidFill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63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>
                <a:latin typeface="Calibri" pitchFamily="34" charset="0"/>
              </a:rPr>
              <a:t>2.1.4 Entes obligados con el mayor/menor número de solicitudes de información</a:t>
            </a:r>
          </a:p>
          <a:p>
            <a:pPr algn="ctr"/>
            <a:r>
              <a:rPr lang="es-MX" sz="1400" b="1" i="1" dirty="0" smtClean="0">
                <a:latin typeface="Calibri" pitchFamily="34" charset="0"/>
              </a:rPr>
              <a:t>2013</a:t>
            </a:r>
            <a:endParaRPr lang="es-MX" sz="1400" b="1" i="1" dirty="0">
              <a:latin typeface="Calibri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85760" y="1124744"/>
            <a:ext cx="36433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 smtClean="0">
                <a:latin typeface="Calibri" pitchFamily="34" charset="0"/>
              </a:rPr>
              <a:t>Entes obligados con el MAYOR número de solicitudes de información pública</a:t>
            </a:r>
            <a:endParaRPr lang="es-MX" sz="1100" b="1" dirty="0">
              <a:latin typeface="Calibri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023298" y="1126458"/>
            <a:ext cx="34063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 smtClean="0">
                <a:latin typeface="Calibri" pitchFamily="34" charset="0"/>
              </a:rPr>
              <a:t>Entes obligados con el MENOR número de solicitudes de información pública</a:t>
            </a:r>
            <a:endParaRPr lang="es-MX" sz="1100" b="1" dirty="0">
              <a:latin typeface="Calibri" pitchFamily="34" charset="0"/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22547" y="6441012"/>
            <a:ext cx="366712" cy="365125"/>
          </a:xfrm>
        </p:spPr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28</a:t>
            </a:fld>
            <a:endParaRPr lang="es-MX" b="1" dirty="0">
              <a:latin typeface="Calibri" pitchFamily="34" charset="0"/>
            </a:endParaRPr>
          </a:p>
        </p:txBody>
      </p:sp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6943045"/>
              </p:ext>
            </p:extLst>
          </p:nvPr>
        </p:nvGraphicFramePr>
        <p:xfrm>
          <a:off x="285720" y="1646378"/>
          <a:ext cx="4212000" cy="4536000"/>
        </p:xfrm>
        <a:graphic>
          <a:graphicData uri="http://schemas.openxmlformats.org/drawingml/2006/table">
            <a:tbl>
              <a:tblPr/>
              <a:tblGrid>
                <a:gridCol w="2772000"/>
                <a:gridCol w="720000"/>
                <a:gridCol w="720000"/>
              </a:tblGrid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Entes obligados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SIP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%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Seguridad Pública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4.0%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Desarrollo Urbano y Vivienda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3,657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3.8%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Delegación Miguel Hidalgo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2,631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2.7%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Procuraduría General de Justicia del </a:t>
                      </a:r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DF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2,597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2.7%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Oficialía Mayor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2,580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2.6%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Delegación Cuauhtémoc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2.5%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Contaduría Mayor de Hacienda de la </a:t>
                      </a:r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ALDF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2,377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2.4%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Delegación Benito Juárez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2,374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2.4%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Finanzas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2,354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2.4%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Asamblea Legislativa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2,289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2.4%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Contraloría General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2,275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2.3%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Jefatura de Gobierno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2,261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2.3%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Delegación Coyoacán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2.1%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Consejería Jurídica y de Servicios Legales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1,995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2.0%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Delegación Iztapalapa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1,993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2.0%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Delegación Tlalpan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1,956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2.0%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 Total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39,657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40.6%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1931087"/>
              </p:ext>
            </p:extLst>
          </p:nvPr>
        </p:nvGraphicFramePr>
        <p:xfrm>
          <a:off x="4622236" y="1646378"/>
          <a:ext cx="4212000" cy="5034885"/>
        </p:xfrm>
        <a:graphic>
          <a:graphicData uri="http://schemas.openxmlformats.org/drawingml/2006/table">
            <a:tbl>
              <a:tblPr/>
              <a:tblGrid>
                <a:gridCol w="2772000"/>
                <a:gridCol w="720000"/>
                <a:gridCol w="720000"/>
              </a:tblGrid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Entes obligados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SIP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%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Local de la Infraestructura Física Educativa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0.10%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Fideicomiso Público del Fondo de Apoyo a la Procuración de Justicia del DF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0.09%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Fideicomiso para la Promoción y Desarrollo del Cine Mexicano en el DF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0.09%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Fideicomiso para el Fondo de Promoción para el Financiamiento del Transporte Público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0.08%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Planta de Asfalto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0.08%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Fideicomiso Fondo para el Desarrollo Económico y Social de la Cd. de México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0.08%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Fideicomiso Museo de Arte Popular Mexicano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0.08%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Fideicomiso Público Complejo Ambiental Xochimilco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0.08%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Fideicomiso Museo del Estanquillo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0.07%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para la Seguridad de las Construcciones en 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0.06%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Fideicomiso Central de Abasto de la </a:t>
                      </a:r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 </a:t>
                      </a:r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</a:t>
                      </a:r>
                      <a:r>
                        <a:rPr lang="es-MX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Méx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0.05%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Autoridad de la Zona Patrimonio Mundial Natural y Cultural de la Humanidad en Xochimilco, Tláhuac y Milpa Alta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0.02%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Fideicomiso Público de la Zona de Santa Fe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0.01%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Fideicomiso Fondo de Apoyo a la Educación y el Empleo de las y los Jóvenes del </a:t>
                      </a:r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DF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 Total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873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0.89%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089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>
                <a:latin typeface="Calibri" pitchFamily="34" charset="0"/>
              </a:rPr>
              <a:t>2.2 Medio de presentación de las solicitudes de información pública</a:t>
            </a:r>
          </a:p>
          <a:p>
            <a:pPr algn="ctr"/>
            <a:r>
              <a:rPr lang="es-MX" sz="1400" b="1" i="1" dirty="0" smtClean="0">
                <a:latin typeface="Calibri" pitchFamily="34" charset="0"/>
              </a:rPr>
              <a:t>2006 - 2013</a:t>
            </a:r>
            <a:endParaRPr lang="es-MX" sz="1400" b="1" i="1" dirty="0">
              <a:latin typeface="Calibri" pitchFamily="34" charset="0"/>
            </a:endParaRPr>
          </a:p>
        </p:txBody>
      </p:sp>
      <p:graphicFrame>
        <p:nvGraphicFramePr>
          <p:cNvPr id="18" name="17 Gráfico"/>
          <p:cNvGraphicFramePr/>
          <p:nvPr>
            <p:extLst>
              <p:ext uri="{D42A27DB-BD31-4B8C-83A1-F6EECF244321}">
                <p14:modId xmlns:p14="http://schemas.microsoft.com/office/powerpoint/2010/main" val="2006110117"/>
              </p:ext>
            </p:extLst>
          </p:nvPr>
        </p:nvGraphicFramePr>
        <p:xfrm>
          <a:off x="161864" y="1196752"/>
          <a:ext cx="8802624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22547" y="6441012"/>
            <a:ext cx="366712" cy="365125"/>
          </a:xfrm>
        </p:spPr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29</a:t>
            </a:fld>
            <a:endParaRPr lang="es-MX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08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sz="2000" b="1" dirty="0" smtClean="0">
                <a:latin typeface="Calibri" pitchFamily="34" charset="0"/>
              </a:rPr>
              <a:t>Índice</a:t>
            </a:r>
            <a:endParaRPr lang="es-ES" sz="1400" b="1" i="1" dirty="0">
              <a:latin typeface="Calibri" pitchFamily="34" charset="0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22547" y="6441012"/>
            <a:ext cx="366712" cy="365125"/>
          </a:xfrm>
        </p:spPr>
        <p:txBody>
          <a:bodyPr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3</a:t>
            </a:fld>
            <a:endParaRPr lang="es-MX" b="1" dirty="0">
              <a:latin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14388" y="1817929"/>
            <a:ext cx="7500937" cy="4203359"/>
          </a:xfrm>
          <a:prstGeom prst="rect">
            <a:avLst/>
          </a:prstGeom>
        </p:spPr>
        <p:txBody>
          <a:bodyPr anchor="ctr"/>
          <a:lstStyle/>
          <a:p>
            <a:pPr marL="533400" indent="-533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s-MX" sz="2000" b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Introducción ……………………………………………………..……………..…. 4</a:t>
            </a:r>
          </a:p>
          <a:p>
            <a:pPr marL="533400" indent="-533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s-MX" sz="2000" b="1" kern="0" dirty="0" smtClean="0">
              <a:solidFill>
                <a:sysClr val="windowText" lastClr="000000"/>
              </a:solidFill>
              <a:latin typeface="Calibri" pitchFamily="34" charset="0"/>
              <a:cs typeface="Arial" pitchFamily="34" charset="0"/>
            </a:endParaRPr>
          </a:p>
          <a:p>
            <a:pPr marL="533400" indent="-533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MX" sz="2000" b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Total de solicitudes</a:t>
            </a:r>
          </a:p>
          <a:p>
            <a:pPr marL="9906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(de Información pública y de datos personales) ……….………….. 6</a:t>
            </a:r>
          </a:p>
          <a:p>
            <a:pPr marL="533400" indent="-533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s-MX" sz="2000" b="1" kern="0" dirty="0">
              <a:solidFill>
                <a:sysClr val="windowText" lastClr="000000"/>
              </a:solidFill>
              <a:latin typeface="Calibri" pitchFamily="34" charset="0"/>
              <a:cs typeface="Arial" pitchFamily="34" charset="0"/>
            </a:endParaRPr>
          </a:p>
          <a:p>
            <a:pPr marL="533400" indent="-533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es-MX" sz="2000" b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Resultados</a:t>
            </a:r>
            <a:r>
              <a:rPr lang="es-MX" sz="2000" b="1" kern="0" dirty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 del Ejercicio del Derecho de </a:t>
            </a:r>
            <a:r>
              <a:rPr lang="es-MX" sz="2000" b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Acceso </a:t>
            </a:r>
            <a:r>
              <a:rPr lang="es-MX" sz="2000" b="1" kern="0" dirty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a </a:t>
            </a:r>
            <a:r>
              <a:rPr lang="es-MX" sz="2000" b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la</a:t>
            </a:r>
          </a:p>
          <a:p>
            <a:pPr marL="9906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Información </a:t>
            </a:r>
            <a:r>
              <a:rPr lang="es-MX" sz="2000" b="1" kern="0" dirty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Pública en </a:t>
            </a:r>
            <a:r>
              <a:rPr lang="es-MX" sz="2000" b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el Distrito Federal  ……………………….…. 18</a:t>
            </a:r>
          </a:p>
          <a:p>
            <a:pPr marL="9906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s-MX" sz="2000" b="1" kern="0" dirty="0" smtClean="0">
              <a:solidFill>
                <a:sysClr val="windowText" lastClr="000000"/>
              </a:solidFill>
              <a:latin typeface="Calibri" pitchFamily="34" charset="0"/>
              <a:cs typeface="Arial" pitchFamily="34" charset="0"/>
            </a:endParaRPr>
          </a:p>
          <a:p>
            <a:pPr marL="533400" indent="-533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  <a:defRPr/>
            </a:pPr>
            <a:r>
              <a:rPr lang="es-MX" sz="2000" b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Perfil sociodemográfico de los solicitantes ………………………….  60</a:t>
            </a:r>
          </a:p>
        </p:txBody>
      </p:sp>
    </p:spTree>
    <p:extLst>
      <p:ext uri="{BB962C8B-B14F-4D97-AF65-F5344CB8AC3E}">
        <p14:creationId xmlns:p14="http://schemas.microsoft.com/office/powerpoint/2010/main" val="410612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>
                <a:latin typeface="Calibri" pitchFamily="34" charset="0"/>
              </a:rPr>
              <a:t>2.3 Medio por el que se notificó la respuesta</a:t>
            </a:r>
          </a:p>
          <a:p>
            <a:pPr algn="ctr"/>
            <a:r>
              <a:rPr lang="es-MX" sz="1400" b="1" i="1" dirty="0" smtClean="0">
                <a:latin typeface="Calibri" pitchFamily="34" charset="0"/>
              </a:rPr>
              <a:t>2007 - 2013</a:t>
            </a:r>
            <a:endParaRPr lang="es-MX" sz="1400" b="1" i="1" dirty="0">
              <a:latin typeface="Calibri" pitchFamily="34" charset="0"/>
            </a:endParaRPr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22547" y="6441012"/>
            <a:ext cx="366712" cy="365125"/>
          </a:xfrm>
        </p:spPr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30</a:t>
            </a:fld>
            <a:endParaRPr lang="es-MX" b="1" dirty="0">
              <a:latin typeface="Calibri" pitchFamily="34" charset="0"/>
            </a:endParaRPr>
          </a:p>
        </p:txBody>
      </p:sp>
      <p:sp>
        <p:nvSpPr>
          <p:cNvPr id="16" name="11 CuadroTexto"/>
          <p:cNvSpPr txBox="1"/>
          <p:nvPr/>
        </p:nvSpPr>
        <p:spPr>
          <a:xfrm>
            <a:off x="643018" y="1142984"/>
            <a:ext cx="78404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s-MX" sz="1100" b="1" i="1" u="sng" dirty="0" smtClean="0">
                <a:latin typeface="Calibri" pitchFamily="34" charset="0"/>
              </a:rPr>
              <a:t>Sólo solicitudes “Tramitadas y atendidas” </a:t>
            </a:r>
            <a:endParaRPr lang="es-ES" sz="1100" b="1" i="1" u="sng" dirty="0">
              <a:latin typeface="Calibri" pitchFamily="34" charset="0"/>
            </a:endParaRPr>
          </a:p>
        </p:txBody>
      </p:sp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740126561"/>
              </p:ext>
            </p:extLst>
          </p:nvPr>
        </p:nvGraphicFramePr>
        <p:xfrm>
          <a:off x="252544" y="1628800"/>
          <a:ext cx="8639936" cy="4869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062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>
                <a:latin typeface="Calibri" pitchFamily="34" charset="0"/>
              </a:rPr>
              <a:t>2.4 Medio por el que se entregó la información solicitada</a:t>
            </a:r>
          </a:p>
          <a:p>
            <a:pPr algn="ctr"/>
            <a:r>
              <a:rPr lang="es-MX" sz="1400" b="1" i="1" dirty="0" smtClean="0">
                <a:latin typeface="Calibri" pitchFamily="34" charset="0"/>
              </a:rPr>
              <a:t>2007 - 2013</a:t>
            </a:r>
            <a:endParaRPr lang="es-MX" sz="1400" b="1" i="1" dirty="0">
              <a:latin typeface="Calibri" pitchFamily="34" charset="0"/>
            </a:endParaRPr>
          </a:p>
        </p:txBody>
      </p:sp>
      <p:sp>
        <p:nvSpPr>
          <p:cNvPr id="17" name="1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22547" y="6441012"/>
            <a:ext cx="366712" cy="365125"/>
          </a:xfrm>
        </p:spPr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31</a:t>
            </a:fld>
            <a:endParaRPr lang="es-MX" b="1" dirty="0">
              <a:latin typeface="Calibri" pitchFamily="34" charset="0"/>
            </a:endParaRPr>
          </a:p>
        </p:txBody>
      </p:sp>
      <p:sp>
        <p:nvSpPr>
          <p:cNvPr id="16" name="11 CuadroTexto"/>
          <p:cNvSpPr txBox="1"/>
          <p:nvPr/>
        </p:nvSpPr>
        <p:spPr>
          <a:xfrm>
            <a:off x="643018" y="1142984"/>
            <a:ext cx="78404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s-MX" sz="1100" b="1" i="1" u="sng" dirty="0" smtClean="0">
                <a:latin typeface="Calibri" pitchFamily="34" charset="0"/>
              </a:rPr>
              <a:t>Sólo solicitudes “Tramitadas y atendidas” y “Aceptadas con información total/parcial”</a:t>
            </a:r>
            <a:endParaRPr lang="es-ES" sz="1100" b="1" i="1" u="sng" dirty="0">
              <a:latin typeface="Calibri" pitchFamily="34" charset="0"/>
            </a:endParaRPr>
          </a:p>
        </p:txBody>
      </p:sp>
      <p:graphicFrame>
        <p:nvGraphicFramePr>
          <p:cNvPr id="6" name="5 Gráfico"/>
          <p:cNvGraphicFramePr/>
          <p:nvPr>
            <p:extLst/>
          </p:nvPr>
        </p:nvGraphicFramePr>
        <p:xfrm>
          <a:off x="251318" y="1628800"/>
          <a:ext cx="864116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7975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 algn="ctr"/>
            <a:r>
              <a:rPr lang="es-MX" b="1" dirty="0" smtClean="0">
                <a:latin typeface="Calibri" pitchFamily="34" charset="0"/>
              </a:rPr>
              <a:t>2.5.1 Promedio de preguntas por solicitud de información pública</a:t>
            </a:r>
          </a:p>
          <a:p>
            <a:pPr algn="ctr"/>
            <a:r>
              <a:rPr lang="es-MX" sz="1400" b="1" i="1" dirty="0" smtClean="0">
                <a:latin typeface="Calibri" pitchFamily="34" charset="0"/>
              </a:rPr>
              <a:t>2007 - 2013</a:t>
            </a:r>
            <a:endParaRPr lang="es-MX" sz="1400" b="1" i="1" dirty="0">
              <a:latin typeface="Calibri" pitchFamily="34" charset="0"/>
            </a:endParaRPr>
          </a:p>
        </p:txBody>
      </p:sp>
      <p:graphicFrame>
        <p:nvGraphicFramePr>
          <p:cNvPr id="7" name="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2944451"/>
              </p:ext>
            </p:extLst>
          </p:nvPr>
        </p:nvGraphicFramePr>
        <p:xfrm>
          <a:off x="187822" y="1268760"/>
          <a:ext cx="8776666" cy="4711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3460602" y="1463159"/>
            <a:ext cx="22145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u="sng" dirty="0" smtClean="0">
                <a:latin typeface="Calibri" pitchFamily="34" charset="0"/>
              </a:rPr>
              <a:t>Promedio</a:t>
            </a:r>
            <a:endParaRPr lang="es-ES" sz="1100" b="1" u="sng" dirty="0">
              <a:latin typeface="Calibri" pitchFamily="34" charset="0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22547" y="6441012"/>
            <a:ext cx="366712" cy="365125"/>
          </a:xfrm>
        </p:spPr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32</a:t>
            </a:fld>
            <a:endParaRPr lang="es-MX" b="1" dirty="0">
              <a:latin typeface="Calibri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23528" y="6335742"/>
            <a:ext cx="85689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100" b="1" dirty="0">
                <a:latin typeface="Calibri" pitchFamily="34" charset="0"/>
              </a:rPr>
              <a:t>Nota: Para el año 2013 se realizaron </a:t>
            </a:r>
            <a:r>
              <a:rPr lang="es-MX" sz="1100" b="1" dirty="0" smtClean="0">
                <a:latin typeface="Calibri" pitchFamily="34" charset="0"/>
              </a:rPr>
              <a:t>139 solicitudes </a:t>
            </a:r>
            <a:r>
              <a:rPr lang="es-MX" sz="1100" b="1" dirty="0">
                <a:latin typeface="Calibri" pitchFamily="34" charset="0"/>
              </a:rPr>
              <a:t>de información pública sin requerimiento, </a:t>
            </a:r>
            <a:r>
              <a:rPr lang="es-MX" sz="1100" b="1" dirty="0" smtClean="0">
                <a:latin typeface="Calibri" pitchFamily="34" charset="0"/>
              </a:rPr>
              <a:t>199 </a:t>
            </a:r>
            <a:r>
              <a:rPr lang="es-MX" sz="1100" b="1" dirty="0">
                <a:latin typeface="Calibri" pitchFamily="34" charset="0"/>
              </a:rPr>
              <a:t>en 2012, </a:t>
            </a:r>
            <a:r>
              <a:rPr lang="es-MX" sz="1100" b="1" dirty="0" smtClean="0">
                <a:latin typeface="Calibri" pitchFamily="34" charset="0"/>
              </a:rPr>
              <a:t>193 </a:t>
            </a:r>
            <a:r>
              <a:rPr lang="es-MX" sz="1100" b="1" dirty="0">
                <a:latin typeface="Calibri" pitchFamily="34" charset="0"/>
              </a:rPr>
              <a:t>en 2011, </a:t>
            </a:r>
            <a:r>
              <a:rPr lang="es-MX" sz="1100" b="1" dirty="0" smtClean="0">
                <a:latin typeface="Calibri" pitchFamily="34" charset="0"/>
              </a:rPr>
              <a:t>66 </a:t>
            </a:r>
            <a:r>
              <a:rPr lang="es-MX" sz="1100" b="1" dirty="0">
                <a:latin typeface="Calibri" pitchFamily="34" charset="0"/>
              </a:rPr>
              <a:t>en 2010 y </a:t>
            </a:r>
            <a:r>
              <a:rPr lang="es-MX" sz="1100" b="1" dirty="0" smtClean="0">
                <a:latin typeface="Calibri" pitchFamily="34" charset="0"/>
              </a:rPr>
              <a:t>99 </a:t>
            </a:r>
            <a:r>
              <a:rPr lang="es-MX" sz="1100" b="1" dirty="0">
                <a:latin typeface="Calibri" pitchFamily="34" charset="0"/>
              </a:rPr>
              <a:t>en </a:t>
            </a:r>
            <a:r>
              <a:rPr lang="es-MX" sz="1100" b="1" dirty="0" smtClean="0">
                <a:latin typeface="Calibri" pitchFamily="34" charset="0"/>
              </a:rPr>
              <a:t>2009.</a:t>
            </a:r>
            <a:endParaRPr lang="es-MX" sz="11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4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 algn="ctr"/>
            <a:r>
              <a:rPr lang="es-MX" b="1" dirty="0" smtClean="0">
                <a:solidFill>
                  <a:prstClr val="black"/>
                </a:solidFill>
                <a:latin typeface="Calibri" pitchFamily="34" charset="0"/>
              </a:rPr>
              <a:t>2.5.2 Número de preguntas por solicitud de información pública</a:t>
            </a:r>
          </a:p>
          <a:p>
            <a:pPr algn="ctr"/>
            <a:r>
              <a:rPr lang="es-MX" sz="1400" b="1" i="1" dirty="0" smtClean="0">
                <a:latin typeface="Calibri" pitchFamily="34" charset="0"/>
              </a:rPr>
              <a:t>2007 - 2013</a:t>
            </a:r>
            <a:endParaRPr lang="es-MX" sz="1400" b="1" i="1" dirty="0">
              <a:latin typeface="Calibri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989980" y="1169569"/>
            <a:ext cx="3166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 smtClean="0">
                <a:latin typeface="Calibri" pitchFamily="34" charset="0"/>
              </a:rPr>
              <a:t>Distribución del número de preguntas por solicitud de información pública</a:t>
            </a:r>
            <a:endParaRPr lang="es-ES" sz="1100" b="1" dirty="0">
              <a:latin typeface="Calibri" pitchFamily="34" charset="0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22547" y="6441012"/>
            <a:ext cx="366712" cy="365125"/>
          </a:xfrm>
        </p:spPr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33</a:t>
            </a:fld>
            <a:endParaRPr lang="es-MX" b="1" dirty="0">
              <a:latin typeface="Calibri" pitchFamily="34" charset="0"/>
            </a:endParaRPr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5548510"/>
              </p:ext>
            </p:extLst>
          </p:nvPr>
        </p:nvGraphicFramePr>
        <p:xfrm>
          <a:off x="85732" y="1789113"/>
          <a:ext cx="8964000" cy="4392000"/>
        </p:xfrm>
        <a:graphic>
          <a:graphicData uri="http://schemas.openxmlformats.org/drawingml/2006/table">
            <a:tbl>
              <a:tblPr/>
              <a:tblGrid>
                <a:gridCol w="900000"/>
                <a:gridCol w="576000"/>
                <a:gridCol w="576000"/>
                <a:gridCol w="576000"/>
                <a:gridCol w="576000"/>
                <a:gridCol w="576000"/>
                <a:gridCol w="576000"/>
                <a:gridCol w="576000"/>
                <a:gridCol w="576000"/>
                <a:gridCol w="576000"/>
                <a:gridCol w="576000"/>
                <a:gridCol w="576000"/>
                <a:gridCol w="576000"/>
                <a:gridCol w="576000"/>
                <a:gridCol w="576000"/>
              </a:tblGrid>
              <a:tr h="360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latin typeface="Calibri" pitchFamily="34" charset="0"/>
                          <a:cs typeface="Calibri" pitchFamily="34" charset="0"/>
                        </a:rPr>
                        <a:t>Número de preguntas que comprende la solicitud</a:t>
                      </a:r>
                    </a:p>
                  </a:txBody>
                  <a:tcPr marL="8467" marR="8467" marT="8467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2007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13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8268" marR="8268" marT="8268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2008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2009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13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F4B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F4B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F4B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F4B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737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2010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2011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2012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8467" marR="8467" marT="846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2013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8467" marR="8467" marT="846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Calibri" pitchFamily="34" charset="0"/>
                        </a:rPr>
                        <a:t>SIP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467" marR="8467" marT="846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467" marR="8467" marT="846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Calibri" pitchFamily="34" charset="0"/>
                        </a:rPr>
                        <a:t>SIP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467" marR="8467" marT="846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467" marR="8467" marT="846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Calibri" pitchFamily="34" charset="0"/>
                        </a:rPr>
                        <a:t>SIP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467" marR="8467" marT="846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467" marR="8467" marT="846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Calibri" pitchFamily="34" charset="0"/>
                        </a:rPr>
                        <a:t>SIP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467" marR="8467" marT="846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467" marR="8467" marT="846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Calibri" pitchFamily="34" charset="0"/>
                        </a:rPr>
                        <a:t>SIP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467" marR="8467" marT="846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467" marR="8467" marT="846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Calibri" pitchFamily="34" charset="0"/>
                        </a:rPr>
                        <a:t>SIP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467" marR="8467" marT="846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467" marR="8467" marT="846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Calibri" pitchFamily="34" charset="0"/>
                        </a:rPr>
                        <a:t>SIP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467" marR="8467" marT="846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467" marR="8467" marT="846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9,965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52.3%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23,124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56.2%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47,672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52.1%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40,732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47.3%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42,286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47.3%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37,398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43.4%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44,852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46.1%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3,021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15.9%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5,962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14.5%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14,122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15.4%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14,467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16.8%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15,255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17.1%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15,052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17.5%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16,252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16.7%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2,069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10.9%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3,960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9.6%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10,441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11.4%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8,932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10.4%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11,064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12.4%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11,268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13.1%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12,025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12.4%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1,317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6.9%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2,347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5.7%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6,347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6.9%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5,349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6.2%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6,358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7.1%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6,586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7.6%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6,664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6.9%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699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3.7%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1,729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4.2%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4,418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4.8%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4,153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4.8%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4,309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4.8%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4,945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5.7%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4,831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5.0%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485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2.5%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827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2.0%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2,176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2.4%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2,586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3.0%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2,819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3.2%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2,769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3.2%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3,283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3.4%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293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1.5%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584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1.4%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1,329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1.5%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2,005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2.3%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1,541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1.7%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1,850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2.1%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1,755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1.8%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236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1.2%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564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1.4%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1,110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1.2%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1,252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1.5%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1,330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1.5%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1,707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2.0%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1,676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1.7%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152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0.8%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293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0.7%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788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0.9%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794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0.9%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921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1.0%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750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0.9%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967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1.0%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193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1.0%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313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0.8%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863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0.9%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922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1.1%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785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0.9%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1,052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1.2%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968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1.0%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88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0.5%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175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0.4%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305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0.3%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320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0.4%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607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0.7%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460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0.5%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545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0.6%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69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0.4%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127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0.3%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246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0.3%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290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0.3%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361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0.4%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401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0.5%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495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0.5%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114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0.6%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0.2%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149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0.2%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197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0.2%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289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0.3%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284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0.3%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323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0.3%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0.3%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0.1%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134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0.1%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184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0.2%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241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0.3%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201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0.2%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252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0.3%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0.2%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0.1%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158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0.2%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672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0.8%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225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0.3%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212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0.2%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457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0.5%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16 o más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245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1.3%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977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2.4%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1,166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1.3%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3,328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3.9%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1,026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1.1%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1,207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1.4%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1,892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1.9%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 Total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19,044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41,164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91,424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86,183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89,417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86,142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97,237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</a:tbl>
          </a:graphicData>
        </a:graphic>
      </p:graphicFrame>
      <p:sp>
        <p:nvSpPr>
          <p:cNvPr id="7" name="6 Rectángulo"/>
          <p:cNvSpPr/>
          <p:nvPr/>
        </p:nvSpPr>
        <p:spPr>
          <a:xfrm>
            <a:off x="179512" y="6335742"/>
            <a:ext cx="871296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100" b="1" dirty="0">
                <a:latin typeface="Calibri" pitchFamily="34" charset="0"/>
              </a:rPr>
              <a:t>Nota: Para el año 2013 se realizaron </a:t>
            </a:r>
            <a:r>
              <a:rPr lang="es-MX" sz="1100" b="1" dirty="0" smtClean="0">
                <a:latin typeface="Calibri" pitchFamily="34" charset="0"/>
              </a:rPr>
              <a:t>139 solicitudes </a:t>
            </a:r>
            <a:r>
              <a:rPr lang="es-MX" sz="1100" b="1" dirty="0">
                <a:latin typeface="Calibri" pitchFamily="34" charset="0"/>
              </a:rPr>
              <a:t>de información pública sin requerimiento, </a:t>
            </a:r>
            <a:r>
              <a:rPr lang="es-MX" sz="1100" b="1" dirty="0" smtClean="0">
                <a:latin typeface="Calibri" pitchFamily="34" charset="0"/>
              </a:rPr>
              <a:t>199 </a:t>
            </a:r>
            <a:r>
              <a:rPr lang="es-MX" sz="1100" b="1" dirty="0">
                <a:latin typeface="Calibri" pitchFamily="34" charset="0"/>
              </a:rPr>
              <a:t>en 2012, </a:t>
            </a:r>
            <a:r>
              <a:rPr lang="es-MX" sz="1100" b="1" dirty="0" smtClean="0">
                <a:latin typeface="Calibri" pitchFamily="34" charset="0"/>
              </a:rPr>
              <a:t>193 </a:t>
            </a:r>
            <a:r>
              <a:rPr lang="es-MX" sz="1100" b="1" dirty="0">
                <a:latin typeface="Calibri" pitchFamily="34" charset="0"/>
              </a:rPr>
              <a:t>en 2011, </a:t>
            </a:r>
            <a:r>
              <a:rPr lang="es-MX" sz="1100" b="1" dirty="0" smtClean="0">
                <a:latin typeface="Calibri" pitchFamily="34" charset="0"/>
              </a:rPr>
              <a:t>66 </a:t>
            </a:r>
            <a:r>
              <a:rPr lang="es-MX" sz="1100" b="1" dirty="0">
                <a:latin typeface="Calibri" pitchFamily="34" charset="0"/>
              </a:rPr>
              <a:t>en 2010 y </a:t>
            </a:r>
            <a:r>
              <a:rPr lang="es-MX" sz="1100" b="1" dirty="0" smtClean="0">
                <a:latin typeface="Calibri" pitchFamily="34" charset="0"/>
              </a:rPr>
              <a:t>99 </a:t>
            </a:r>
            <a:r>
              <a:rPr lang="es-MX" sz="1100" b="1" dirty="0">
                <a:latin typeface="Calibri" pitchFamily="34" charset="0"/>
              </a:rPr>
              <a:t>en </a:t>
            </a:r>
            <a:r>
              <a:rPr lang="es-MX" sz="1100" b="1" dirty="0" smtClean="0">
                <a:latin typeface="Calibri" pitchFamily="34" charset="0"/>
              </a:rPr>
              <a:t>2009.</a:t>
            </a:r>
            <a:endParaRPr lang="es-MX" sz="11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37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0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20020" y="6441396"/>
            <a:ext cx="366712" cy="365125"/>
          </a:xfrm>
        </p:spPr>
        <p:txBody>
          <a:bodyPr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34</a:t>
            </a:fld>
            <a:endParaRPr lang="es-MX" b="1" dirty="0">
              <a:latin typeface="Calibri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 algn="ctr"/>
            <a:r>
              <a:rPr lang="es-MX" b="1" dirty="0" smtClean="0">
                <a:latin typeface="Calibri" pitchFamily="34" charset="0"/>
              </a:rPr>
              <a:t>2.5.3 Tiempo promedio de respuesta de acuerdo al número de preguntas que comprende la solicitud de información</a:t>
            </a:r>
          </a:p>
          <a:p>
            <a:pPr algn="ctr"/>
            <a:r>
              <a:rPr lang="es-MX" sz="1400" b="1" i="1" dirty="0" smtClean="0">
                <a:latin typeface="Calibri" pitchFamily="34" charset="0"/>
              </a:rPr>
              <a:t>2007 - 2013</a:t>
            </a:r>
            <a:endParaRPr lang="es-MX" sz="1400" b="1" i="1" dirty="0">
              <a:latin typeface="Calibri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987174" y="1096928"/>
            <a:ext cx="71676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 smtClean="0">
                <a:latin typeface="Calibri" pitchFamily="34" charset="0"/>
              </a:rPr>
              <a:t>Promedio de días hábiles transcurridos por número de preguntas que comprende la solicitud</a:t>
            </a:r>
          </a:p>
          <a:p>
            <a:pPr algn="ctr"/>
            <a:r>
              <a:rPr lang="es-MX" sz="1100" b="1" i="1" dirty="0" smtClean="0">
                <a:latin typeface="Calibri" pitchFamily="34" charset="0"/>
              </a:rPr>
              <a:t>(Sólo solicitudes “Tramitadas y atendidas”)</a:t>
            </a:r>
          </a:p>
          <a:p>
            <a:pPr algn="ctr"/>
            <a:endParaRPr lang="es-MX" sz="1100" b="1" i="1" u="sng" dirty="0">
              <a:latin typeface="Calibri" pitchFamily="34" charset="0"/>
            </a:endParaRPr>
          </a:p>
          <a:p>
            <a:pPr algn="ctr"/>
            <a:r>
              <a:rPr lang="es-MX" sz="1100" b="1" i="1" u="sng" dirty="0" smtClean="0">
                <a:latin typeface="Calibri" pitchFamily="34" charset="0"/>
              </a:rPr>
              <a:t>PROMEDIO 2013: 7.8</a:t>
            </a:r>
            <a:endParaRPr lang="es-ES" sz="1100" b="1" i="1" u="sng" dirty="0">
              <a:latin typeface="Calibri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/>
          </p:nvPr>
        </p:nvGraphicFramePr>
        <p:xfrm>
          <a:off x="1331640" y="1999726"/>
          <a:ext cx="6480000" cy="4716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0000"/>
                <a:gridCol w="900000"/>
                <a:gridCol w="900000"/>
                <a:gridCol w="900000"/>
                <a:gridCol w="900000"/>
                <a:gridCol w="900000"/>
                <a:gridCol w="900000"/>
              </a:tblGrid>
              <a:tr h="432000">
                <a:tc>
                  <a:txBody>
                    <a:bodyPr/>
                    <a:lstStyle/>
                    <a:p>
                      <a:pPr algn="ctr" fontAlgn="b"/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Una</a:t>
                      </a:r>
                    </a:p>
                    <a:p>
                      <a:pPr algn="ctr" fontAlgn="t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Pregunta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Dos</a:t>
                      </a:r>
                    </a:p>
                    <a:p>
                      <a:pPr algn="ctr" fontAlgn="t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preguntas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Tres</a:t>
                      </a:r>
                    </a:p>
                    <a:p>
                      <a:pPr algn="ctr" fontAlgn="t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preguntas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Cuatro</a:t>
                      </a:r>
                    </a:p>
                    <a:p>
                      <a:pPr algn="ctr" fontAlgn="t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preguntas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De cinco </a:t>
                      </a:r>
                      <a:r>
                        <a:rPr lang="pt-BR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 </a:t>
                      </a:r>
                      <a:r>
                        <a:rPr lang="pt-BR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 preguntas</a:t>
                      </a:r>
                      <a:endParaRPr lang="pt-B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Once o más preguntas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:</a:t>
                      </a:r>
                      <a:b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87,561</a:t>
                      </a:r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solicitudes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:</a:t>
                      </a:r>
                      <a:b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77,977</a:t>
                      </a:r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solicitudes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:</a:t>
                      </a:r>
                      <a:b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81,319</a:t>
                      </a:r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solicitudes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:</a:t>
                      </a:r>
                      <a:b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79,377</a:t>
                      </a:r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solicitudes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2009</a:t>
                      </a:r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:</a:t>
                      </a:r>
                      <a:b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84,149</a:t>
                      </a:r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solicitudes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2008:</a:t>
                      </a:r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38,043</a:t>
                      </a:r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solicitudes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2007</a:t>
                      </a:r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:</a:t>
                      </a:r>
                      <a:b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17,824</a:t>
                      </a:r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solicitudes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105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43966" y="6439217"/>
            <a:ext cx="441297" cy="365125"/>
          </a:xfrm>
        </p:spPr>
        <p:txBody>
          <a:bodyPr/>
          <a:lstStyle>
            <a:lvl1pPr>
              <a:defRPr sz="1000" b="1">
                <a:latin typeface="Calibri" pitchFamily="34" charset="0"/>
              </a:defRPr>
            </a:lvl1pPr>
          </a:lstStyle>
          <a:p>
            <a:pPr>
              <a:defRPr/>
            </a:pPr>
            <a:fld id="{BD43386B-512A-4F48-AC60-1F2A615D5642}" type="slidenum">
              <a:rPr lang="es-MX" smtClean="0"/>
              <a:pPr>
                <a:defRPr/>
              </a:pPr>
              <a:t>35</a:t>
            </a:fld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 algn="ctr"/>
            <a:r>
              <a:rPr lang="es-MX" b="1" dirty="0" smtClean="0">
                <a:latin typeface="Calibri" pitchFamily="34" charset="0"/>
              </a:rPr>
              <a:t>2.6. Temática de las solicitudes de información pública</a:t>
            </a:r>
          </a:p>
          <a:p>
            <a:pPr algn="ctr"/>
            <a:r>
              <a:rPr lang="es-MX" sz="1400" b="1" i="1" dirty="0" smtClean="0">
                <a:latin typeface="Calibri" pitchFamily="34" charset="0"/>
              </a:rPr>
              <a:t>2006 - 2013</a:t>
            </a:r>
            <a:endParaRPr lang="es-MX" sz="1400" b="1" i="1" dirty="0">
              <a:latin typeface="Calibri" pitchFamily="34" charset="0"/>
            </a:endParaRPr>
          </a:p>
        </p:txBody>
      </p:sp>
      <p:graphicFrame>
        <p:nvGraphicFramePr>
          <p:cNvPr id="11" name="3 Gráfico"/>
          <p:cNvGraphicFramePr/>
          <p:nvPr>
            <p:extLst/>
          </p:nvPr>
        </p:nvGraphicFramePr>
        <p:xfrm>
          <a:off x="114196" y="1988840"/>
          <a:ext cx="2736304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3 Gráfico"/>
          <p:cNvGraphicFramePr/>
          <p:nvPr>
            <p:extLst/>
          </p:nvPr>
        </p:nvGraphicFramePr>
        <p:xfrm>
          <a:off x="2555776" y="1988840"/>
          <a:ext cx="2736304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3 Gráfico"/>
          <p:cNvGraphicFramePr/>
          <p:nvPr>
            <p:extLst/>
          </p:nvPr>
        </p:nvGraphicFramePr>
        <p:xfrm>
          <a:off x="4644008" y="1988840"/>
          <a:ext cx="2736304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3 Gráfico"/>
          <p:cNvGraphicFramePr/>
          <p:nvPr>
            <p:extLst/>
          </p:nvPr>
        </p:nvGraphicFramePr>
        <p:xfrm>
          <a:off x="6948264" y="1988840"/>
          <a:ext cx="2736304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1" name="3 Gráfico"/>
          <p:cNvGraphicFramePr/>
          <p:nvPr>
            <p:extLst/>
          </p:nvPr>
        </p:nvGraphicFramePr>
        <p:xfrm>
          <a:off x="107504" y="4437112"/>
          <a:ext cx="2736304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2" name="3 Gráfico"/>
          <p:cNvGraphicFramePr/>
          <p:nvPr>
            <p:extLst/>
          </p:nvPr>
        </p:nvGraphicFramePr>
        <p:xfrm>
          <a:off x="2549084" y="4437112"/>
          <a:ext cx="2736304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3" name="3 Gráfico"/>
          <p:cNvGraphicFramePr/>
          <p:nvPr>
            <p:extLst/>
          </p:nvPr>
        </p:nvGraphicFramePr>
        <p:xfrm>
          <a:off x="4788024" y="4437112"/>
          <a:ext cx="2736304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4" name="3 Gráfico"/>
          <p:cNvGraphicFramePr/>
          <p:nvPr>
            <p:extLst/>
          </p:nvPr>
        </p:nvGraphicFramePr>
        <p:xfrm>
          <a:off x="6941572" y="4437112"/>
          <a:ext cx="2736304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6" name="CuadroTexto 25"/>
          <p:cNvSpPr txBox="1"/>
          <p:nvPr/>
        </p:nvSpPr>
        <p:spPr>
          <a:xfrm>
            <a:off x="4160401" y="1817977"/>
            <a:ext cx="8640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u="sng" dirty="0" smtClean="0">
                <a:latin typeface="Calibri" panose="020F0502020204030204" pitchFamily="34" charset="0"/>
              </a:rPr>
              <a:t>Porcentaje</a:t>
            </a:r>
            <a:endParaRPr lang="es-MX" sz="1100" b="1" u="sng" dirty="0">
              <a:latin typeface="Calibri" panose="020F0502020204030204" pitchFamily="34" charset="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1" cstate="print"/>
          <a:srcRect r="1832" b="84115"/>
          <a:stretch>
            <a:fillRect/>
          </a:stretch>
        </p:blipFill>
        <p:spPr bwMode="auto">
          <a:xfrm>
            <a:off x="251520" y="1087281"/>
            <a:ext cx="8496944" cy="685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578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 algn="ctr"/>
            <a:r>
              <a:rPr lang="es-MX" b="1" dirty="0" smtClean="0">
                <a:latin typeface="Calibri" pitchFamily="34" charset="0"/>
              </a:rPr>
              <a:t>2.7 Área de interés del solicitante</a:t>
            </a:r>
          </a:p>
          <a:p>
            <a:pPr algn="ctr"/>
            <a:r>
              <a:rPr lang="es-MX" sz="1400" b="1" i="1" dirty="0" smtClean="0">
                <a:latin typeface="Calibri" pitchFamily="34" charset="0"/>
              </a:rPr>
              <a:t>2009 - 2013</a:t>
            </a:r>
            <a:endParaRPr lang="es-MX" sz="1400" b="1" i="1" dirty="0">
              <a:latin typeface="Calibri" pitchFamily="34" charset="0"/>
            </a:endParaRPr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36</a:t>
            </a:fld>
            <a:endParaRPr lang="es-MX" b="1" dirty="0">
              <a:latin typeface="Calibri" pitchFamily="34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4225381"/>
              </p:ext>
            </p:extLst>
          </p:nvPr>
        </p:nvGraphicFramePr>
        <p:xfrm>
          <a:off x="67818" y="1108755"/>
          <a:ext cx="9000000" cy="5616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40000"/>
                <a:gridCol w="576000"/>
                <a:gridCol w="576000"/>
                <a:gridCol w="576000"/>
                <a:gridCol w="576000"/>
                <a:gridCol w="576000"/>
                <a:gridCol w="576000"/>
                <a:gridCol w="576000"/>
                <a:gridCol w="576000"/>
                <a:gridCol w="576000"/>
                <a:gridCol w="576000"/>
              </a:tblGrid>
              <a:tr h="216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Área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2009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2010</a:t>
                      </a: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2011</a:t>
                      </a: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1100" b="1" i="0" u="none" strike="noStrike" dirty="0" smtClean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2012</a:t>
                      </a: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2013</a:t>
                      </a: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</a:tr>
              <a:tr h="216000">
                <a:tc vMerge="1">
                  <a:txBody>
                    <a:bodyPr/>
                    <a:lstStyle/>
                    <a:p>
                      <a:pPr algn="l" fontAlgn="t"/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SIP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SIP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SIP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SIP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SIP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Actuación de Asociaciones Políticas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1,864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2.0%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1,283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1.5%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989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1.1%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870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1.0%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590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0.6%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Control y vigilancia de recursos públicos (en general)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31,820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34.8%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22,315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25.9%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20,536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22.9%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17,065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19.8%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19,602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20.1%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Cultura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625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0.7%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465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0.5%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652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0.7%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600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0.7%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832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0.9%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Deporte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338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0.4%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625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0.7%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276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0.3%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242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0.3%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686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0.7%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Derechos Humanos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639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0.7%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499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0.6%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500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0.6%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674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0.8%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839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0.9%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Educación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1,083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1.2%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814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0.9%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1,047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1.2%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700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0.8%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1,068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1.1%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Empleo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1,959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2.1%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2,405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2.8%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3,684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4.1%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3,708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4.3%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3,132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3.2%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Fomento a las actividades económicas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1,713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1.9%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1,127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1.3%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1,643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1.8%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1,351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1.6%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1,405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1.4%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Impartición de justicia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3,066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3.3%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3,217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3.7%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4,233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4.7%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4,136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4.8%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4,093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4.2%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Legislación, Desarrollo legislativo (en general)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1,391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1.5%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1,196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1.4%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1,956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2.2%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1,926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2.2%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2,330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2.4%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Medio ambiente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2,293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2.5%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2,923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3.4%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2,406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2.7%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2,101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2.4%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1,083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1.1%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Movilizaciones, conflictos sociales y políticos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119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0.1%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139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0.2%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238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0.3%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176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0.2%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574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0.6%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Obra pública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3,015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3.3%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3,438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4.0%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4,173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4.7%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3,491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4.0%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2,183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2.2%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Procesos electorales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650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0.7%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487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0.6%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806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0.9%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1,489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1.7%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427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0.4%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Programas de desarrollo urbano (uso de suelo)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3,122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3.4%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3,481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4.0%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4,689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5.2%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6,061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7.0%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4,885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5.0%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Programas sociales de subsidio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1,037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1.1%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2,081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2.4%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2,874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3.2%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2,042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2.4%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2,735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2.8%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Salud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2,854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3.1%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1,021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1.2%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950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1.1%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847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1.0%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1,325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1.4%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Seguridad pública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1,097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1.2%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1,067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1.2%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2,240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2.5%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2,150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2.5%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4,969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5.1%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Servicios Urbanos (limpieza, jardines, bacheo, </a:t>
                      </a:r>
                      <a:r>
                        <a:rPr lang="es-MX" sz="1100" b="1" i="0" u="none" strike="noStrike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etc</a:t>
                      </a:r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)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1,145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1.3%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878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1.0%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1,992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2.2%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2,152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2.5%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1,922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2.0%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Turismo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0.1%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188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0.2%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177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0.2%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219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0.3%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206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0.2%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Vialidad y transporte público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2,040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2.2%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1,577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1.8%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3,506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3.9%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3,898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4.5%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2,390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2.5%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Vivienda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1,516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1.7%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1,947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2.3%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2,716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3.0%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2,359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2.7%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2,698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2.8%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Otro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28,069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30.7%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33,076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38.3%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27,327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30.5%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28,084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32.5%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37,402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38.4%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Total 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rgbClr val="FFFFFF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91,523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FFFFFF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100%</a:t>
                      </a:r>
                      <a:endParaRPr kumimoji="0" lang="es-MX" sz="1100" b="1" i="0" u="none" strike="noStrike" kern="1200" dirty="0">
                        <a:solidFill>
                          <a:srgbClr val="FFFFFF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rgbClr val="FFFFFF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86,249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FFFFFF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100%</a:t>
                      </a:r>
                      <a:endParaRPr kumimoji="0" lang="es-MX" sz="1100" b="1" i="0" u="none" strike="noStrike" kern="1200" dirty="0">
                        <a:solidFill>
                          <a:srgbClr val="FFFFFF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rgbClr val="FFFFFF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89,610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FFFFFF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100%</a:t>
                      </a:r>
                      <a:endParaRPr kumimoji="0" lang="es-MX" sz="1100" b="1" i="0" u="none" strike="noStrike" kern="1200" dirty="0">
                        <a:solidFill>
                          <a:srgbClr val="FFFFFF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rgbClr val="FFFFFF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86,341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FFFFFF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100%</a:t>
                      </a:r>
                      <a:endParaRPr kumimoji="0" lang="es-MX" sz="1100" b="1" i="0" u="none" strike="noStrike" kern="1200" dirty="0">
                        <a:solidFill>
                          <a:srgbClr val="FFFFFF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rgbClr val="FFFFFF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97,376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FFFFFF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100%</a:t>
                      </a:r>
                      <a:endParaRPr kumimoji="0" lang="es-MX" sz="1100" b="1" i="0" u="none" strike="noStrike" kern="1200" dirty="0">
                        <a:solidFill>
                          <a:srgbClr val="FFFFFF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343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 algn="ctr"/>
            <a:r>
              <a:rPr lang="es-MX" b="1" dirty="0" smtClean="0">
                <a:latin typeface="Calibri" pitchFamily="34" charset="0"/>
              </a:rPr>
              <a:t>2.8.1 Información pública de oficio</a:t>
            </a:r>
          </a:p>
          <a:p>
            <a:pPr algn="ctr"/>
            <a:r>
              <a:rPr lang="es-MX" sz="1400" b="1" i="1" dirty="0" smtClean="0">
                <a:latin typeface="Calibri" pitchFamily="34" charset="0"/>
              </a:rPr>
              <a:t>2008 - 2013</a:t>
            </a:r>
            <a:endParaRPr lang="es-MX" sz="1400" b="1" i="1" dirty="0">
              <a:latin typeface="Calibri" pitchFamily="34" charset="0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37</a:t>
            </a:fld>
            <a:endParaRPr lang="es-MX" b="1" dirty="0">
              <a:latin typeface="Calibri" pitchFamily="34" charset="0"/>
            </a:endParaRPr>
          </a:p>
        </p:txBody>
      </p:sp>
      <p:graphicFrame>
        <p:nvGraphicFramePr>
          <p:cNvPr id="6" name="5 Gráfico"/>
          <p:cNvGraphicFramePr/>
          <p:nvPr>
            <p:extLst/>
          </p:nvPr>
        </p:nvGraphicFramePr>
        <p:xfrm>
          <a:off x="971600" y="1268760"/>
          <a:ext cx="7200799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3973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 algn="ctr"/>
            <a:r>
              <a:rPr lang="es-MX" b="1" dirty="0">
                <a:latin typeface="Calibri" pitchFamily="34" charset="0"/>
              </a:rPr>
              <a:t>2.8.2 Tiempo promedio de respuesta </a:t>
            </a:r>
            <a:r>
              <a:rPr lang="es-MX" b="1" dirty="0" smtClean="0">
                <a:latin typeface="Calibri" pitchFamily="34" charset="0"/>
              </a:rPr>
              <a:t>para las solicitudes de información</a:t>
            </a:r>
          </a:p>
          <a:p>
            <a:pPr lvl="0" algn="ctr"/>
            <a:r>
              <a:rPr lang="es-MX" b="1" dirty="0" smtClean="0">
                <a:latin typeface="Calibri" pitchFamily="34" charset="0"/>
              </a:rPr>
              <a:t>pública de oficio</a:t>
            </a:r>
          </a:p>
          <a:p>
            <a:pPr algn="ctr"/>
            <a:r>
              <a:rPr lang="es-MX" sz="1400" b="1" i="1" dirty="0" smtClean="0">
                <a:latin typeface="Calibri" pitchFamily="34" charset="0"/>
              </a:rPr>
              <a:t>2008 - 2013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38</a:t>
            </a:fld>
            <a:endParaRPr lang="es-MX" b="1" dirty="0">
              <a:latin typeface="Calibri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420972" y="1423662"/>
            <a:ext cx="63193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i="1" u="sng" dirty="0" smtClean="0">
                <a:latin typeface="Calibri" pitchFamily="34" charset="0"/>
              </a:rPr>
              <a:t>(Sólo solicitudes con información total de oficio y “Tramitadas y atendidas” )</a:t>
            </a:r>
            <a:endParaRPr lang="es-MX" sz="1100" b="1" dirty="0" smtClean="0">
              <a:latin typeface="Calibri" pitchFamily="34" charset="0"/>
            </a:endParaRPr>
          </a:p>
          <a:p>
            <a:pPr algn="ctr"/>
            <a:endParaRPr lang="es-MX" sz="1100" b="1" dirty="0" smtClean="0">
              <a:latin typeface="Calibri" pitchFamily="34" charset="0"/>
            </a:endParaRPr>
          </a:p>
          <a:p>
            <a:pPr algn="ctr"/>
            <a:r>
              <a:rPr lang="es-MX" sz="1100" b="1" dirty="0" smtClean="0">
                <a:latin typeface="Calibri" pitchFamily="34" charset="0"/>
              </a:rPr>
              <a:t>Promedio de días hábiles transcurridos para las solicitudes de información pública de oficio</a:t>
            </a:r>
          </a:p>
        </p:txBody>
      </p:sp>
      <p:graphicFrame>
        <p:nvGraphicFramePr>
          <p:cNvPr id="10" name="9 Gráfico"/>
          <p:cNvGraphicFramePr>
            <a:graphicFrameLocks/>
          </p:cNvGraphicFramePr>
          <p:nvPr>
            <p:extLst/>
          </p:nvPr>
        </p:nvGraphicFramePr>
        <p:xfrm>
          <a:off x="1187624" y="2420888"/>
          <a:ext cx="6768752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11 Rectángulo"/>
          <p:cNvSpPr/>
          <p:nvPr/>
        </p:nvSpPr>
        <p:spPr>
          <a:xfrm>
            <a:off x="971600" y="1268760"/>
            <a:ext cx="7200800" cy="5040560"/>
          </a:xfrm>
          <a:prstGeom prst="rect">
            <a:avLst/>
          </a:prstGeom>
          <a:noFill/>
          <a:ln w="38100"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4985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>
                <a:latin typeface="Calibri" pitchFamily="34" charset="0"/>
              </a:rPr>
              <a:t>2.9 Tipo de solicitud</a:t>
            </a:r>
          </a:p>
          <a:p>
            <a:pPr algn="ctr"/>
            <a:r>
              <a:rPr lang="es-MX" sz="1400" b="1" i="1" dirty="0" smtClean="0">
                <a:latin typeface="Calibri" pitchFamily="34" charset="0"/>
              </a:rPr>
              <a:t>2006 - 2013</a:t>
            </a:r>
            <a:endParaRPr lang="es-MX" sz="1400" b="1" i="1" dirty="0">
              <a:latin typeface="Calibri" pitchFamily="34" charset="0"/>
            </a:endParaRPr>
          </a:p>
        </p:txBody>
      </p:sp>
      <p:graphicFrame>
        <p:nvGraphicFramePr>
          <p:cNvPr id="7" name="6 Gráfico"/>
          <p:cNvGraphicFramePr/>
          <p:nvPr>
            <p:extLst>
              <p:ext uri="{D42A27DB-BD31-4B8C-83A1-F6EECF244321}">
                <p14:modId xmlns:p14="http://schemas.microsoft.com/office/powerpoint/2010/main" val="3611201423"/>
              </p:ext>
            </p:extLst>
          </p:nvPr>
        </p:nvGraphicFramePr>
        <p:xfrm>
          <a:off x="158556" y="1285860"/>
          <a:ext cx="8805932" cy="442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4 Rectángulo"/>
          <p:cNvSpPr/>
          <p:nvPr/>
        </p:nvSpPr>
        <p:spPr>
          <a:xfrm>
            <a:off x="777022" y="6000768"/>
            <a:ext cx="7572428" cy="707886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wrap="square" anchor="ctr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s-MX" sz="1000" b="1" i="0" u="none" strike="noStrike" kern="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</a:t>
            </a:r>
            <a:r>
              <a:rPr kumimoji="0" lang="es-MX" sz="1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</a:t>
            </a:r>
            <a:r>
              <a:rPr lang="es-MX" sz="1000" b="1" kern="0" dirty="0" smtClean="0">
                <a:solidFill>
                  <a:sysClr val="windowText" lastClr="000000"/>
                </a:solidFill>
                <a:latin typeface="Calibri" pitchFamily="34" charset="0"/>
              </a:rPr>
              <a:t>En el año 2006, el tipo de solicitud se obtenía  de las solicitudes de información pública “Tramitadas y atendidas”.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000" b="1" kern="0" baseline="30000" dirty="0" smtClean="0">
                <a:solidFill>
                  <a:sysClr val="windowText" lastClr="000000"/>
                </a:solidFill>
                <a:latin typeface="Calibri" pitchFamily="34" charset="0"/>
              </a:rPr>
              <a:t>2</a:t>
            </a:r>
            <a:r>
              <a:rPr lang="es-MX" sz="1000" b="1" kern="0" dirty="0" smtClean="0">
                <a:solidFill>
                  <a:sysClr val="windowText" lastClr="000000"/>
                </a:solidFill>
                <a:latin typeface="Calibri" pitchFamily="34" charset="0"/>
              </a:rPr>
              <a:t>  Para el año 2009, únicamente se presenta información estadística de las solicitudes de información pública, respecto a datos personales,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000" b="1" kern="0" dirty="0" smtClean="0">
                <a:solidFill>
                  <a:sysClr val="windowText" lastClr="000000"/>
                </a:solidFill>
                <a:latin typeface="Calibri" pitchFamily="34" charset="0"/>
              </a:rPr>
              <a:t>   esta se describe en su propio informe.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000" b="1" kern="0" baseline="30000" dirty="0" smtClean="0">
                <a:solidFill>
                  <a:sysClr val="windowText" lastClr="000000"/>
                </a:solidFill>
                <a:latin typeface="Calibri" pitchFamily="34" charset="0"/>
              </a:rPr>
              <a:t>3</a:t>
            </a:r>
            <a:r>
              <a:rPr kumimoji="0" lang="es-MX" sz="1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En el año 2007, se</a:t>
            </a:r>
            <a:r>
              <a:rPr kumimoji="0" lang="es-MX" sz="1000" b="1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incorpora esta </a:t>
            </a:r>
            <a:r>
              <a:rPr lang="es-MX" sz="1000" b="1" kern="0" dirty="0" smtClean="0">
                <a:solidFill>
                  <a:sysClr val="windowText" lastClr="000000"/>
                </a:solidFill>
                <a:latin typeface="Calibri" pitchFamily="34" charset="0"/>
              </a:rPr>
              <a:t>clasificación en el Tipo de solicitud.</a:t>
            </a:r>
            <a:endParaRPr kumimoji="0" lang="es-MX" sz="10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023256" y="1329090"/>
            <a:ext cx="3164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smtClean="0">
                <a:latin typeface="Calibri" pitchFamily="34" charset="0"/>
              </a:rPr>
              <a:t>1</a:t>
            </a:r>
            <a:endParaRPr lang="es-MX" sz="1100" b="1" dirty="0">
              <a:latin typeface="Calibri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8498532" y="1297335"/>
            <a:ext cx="2983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smtClean="0">
                <a:latin typeface="Calibri" pitchFamily="34" charset="0"/>
              </a:rPr>
              <a:t>2</a:t>
            </a:r>
            <a:endParaRPr lang="es-MX" sz="1100" b="1" dirty="0">
              <a:latin typeface="Calibri" pitchFamily="34" charset="0"/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39</a:t>
            </a:fld>
            <a:endParaRPr lang="es-MX" b="1" dirty="0">
              <a:latin typeface="Calibri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988260" y="5373216"/>
            <a:ext cx="4286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smtClean="0">
                <a:latin typeface="Calibri" pitchFamily="34" charset="0"/>
              </a:rPr>
              <a:t>3</a:t>
            </a:r>
            <a:endParaRPr lang="es-MX" sz="11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65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sz="2000" b="1" dirty="0" smtClean="0">
                <a:latin typeface="Calibri" pitchFamily="34" charset="0"/>
              </a:rPr>
              <a:t>Introducción</a:t>
            </a:r>
            <a:endParaRPr lang="es-ES" sz="2000" b="1" i="1" dirty="0">
              <a:latin typeface="Calibri" pitchFamily="34" charset="0"/>
            </a:endParaRPr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22547" y="6441012"/>
            <a:ext cx="366712" cy="365125"/>
          </a:xfrm>
        </p:spPr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4</a:t>
            </a:fld>
            <a:endParaRPr lang="es-MX" b="1" dirty="0">
              <a:latin typeface="Calibri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51520" y="1268760"/>
            <a:ext cx="864096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El principal indicador sobre la forma en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que se ejerce el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Derecho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de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Acceso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a la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Información Pública,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es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el comportamiento de las Solicitudes de Información Pública. Para contar con referentes sobre este derecho, el InfoDF desarrolló, entre los años de 2006 y 2010, el </a:t>
            </a:r>
            <a:r>
              <a:rPr lang="es-ES" sz="1600" b="1" i="1" dirty="0" smtClean="0">
                <a:latin typeface="Calibri" pitchFamily="34" charset="0"/>
                <a:cs typeface="Calibri" pitchFamily="34" charset="0"/>
              </a:rPr>
              <a:t>Formato Estadístico de Solicitudes de Información Pública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, el cual utilizaron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los Entes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Obligados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para reportar las variables estadísticas de las solicitudes de información pública y de datos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personales.</a:t>
            </a:r>
          </a:p>
          <a:p>
            <a:pPr algn="just"/>
            <a:endParaRPr lang="es-ES" sz="1000" b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A partir de 2011, con información contenida en la base de datos del Sistema INFOMEX II, se creó el </a:t>
            </a:r>
            <a:r>
              <a:rPr lang="es-ES" sz="1600" b="1" i="1" dirty="0">
                <a:latin typeface="Calibri" pitchFamily="34" charset="0"/>
                <a:cs typeface="Calibri" pitchFamily="34" charset="0"/>
              </a:rPr>
              <a:t>Sistema de Captura de Reportes Estadísticos de Solicitudes de Información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 (SICRESI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), el cual es una herramienta que agiliza la generación de reportes sobre la forma en que se gestionaron las Solicitudes de Información Pública y de Protección de Datos Personales requeridas a los Entes Obligados.</a:t>
            </a:r>
            <a:endParaRPr lang="es-MX" sz="1600" b="1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s-ES" sz="1600" b="1" dirty="0">
                <a:latin typeface="Calibri" pitchFamily="34" charset="0"/>
                <a:cs typeface="Calibri" pitchFamily="34" charset="0"/>
              </a:rPr>
              <a:t> </a:t>
            </a:r>
            <a:endParaRPr lang="es-ES" sz="1600" b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s-ES" sz="1600" b="1" u="sng" dirty="0" smtClean="0">
                <a:latin typeface="Calibri" pitchFamily="34" charset="0"/>
                <a:cs typeface="Calibri" pitchFamily="34" charset="0"/>
              </a:rPr>
              <a:t>Mejoras en el instrumento de captura de solicitudes</a:t>
            </a:r>
            <a:endParaRPr lang="es-ES" sz="1600" b="1" u="sng" dirty="0">
              <a:latin typeface="Calibri" pitchFamily="34" charset="0"/>
              <a:cs typeface="Calibri" pitchFamily="34" charset="0"/>
            </a:endParaRPr>
          </a:p>
          <a:p>
            <a:pPr algn="just"/>
            <a:endParaRPr lang="es-MX" sz="1000" b="1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La evolución del instrumento que capta la información de las Solicitudes de Información ha sido muy dinámica. Cabe mencionar que el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primer cambio importante que tuvo el formato de captura de solicitudes fue en 2007, al pasar de 13 a 24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variables, siendo aprobado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por el Pleno del InfoDF el 8 de mayo de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2007,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mediante acuerdo 082/SE/08-05/2007.</a:t>
            </a:r>
            <a:endParaRPr lang="es-MX" sz="1600" b="1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s-ES" sz="1600" b="1" dirty="0">
                <a:latin typeface="Calibri" pitchFamily="34" charset="0"/>
                <a:cs typeface="Calibri" pitchFamily="34" charset="0"/>
              </a:rPr>
              <a:t> </a:t>
            </a:r>
            <a:endParaRPr lang="es-MX" sz="1000" b="1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s-ES" sz="1600" b="1" dirty="0">
                <a:latin typeface="Calibri" pitchFamily="34" charset="0"/>
                <a:cs typeface="Calibri" pitchFamily="34" charset="0"/>
              </a:rPr>
              <a:t>El segundo cambio realizado al formato de captura fue en el año 2008, y de 24 variables pasa a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28, siendo aprobado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por el Pleno del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InfoDF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el 15 de abril de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2008,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mediante acuerdo 143/SE/15-04/2008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.</a:t>
            </a:r>
            <a:endParaRPr lang="es-MX" sz="16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00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>
                <a:latin typeface="Calibri" pitchFamily="34" charset="0"/>
              </a:rPr>
              <a:t>2.10 Atención a las solicitudes de información</a:t>
            </a:r>
          </a:p>
          <a:p>
            <a:pPr algn="ctr"/>
            <a:r>
              <a:rPr lang="es-MX" sz="1400" b="1" i="1" dirty="0" smtClean="0">
                <a:latin typeface="Calibri" pitchFamily="34" charset="0"/>
              </a:rPr>
              <a:t>2006 - 2013</a:t>
            </a:r>
            <a:endParaRPr lang="es-MX" sz="1400" b="1" i="1" dirty="0">
              <a:latin typeface="Calibri" pitchFamily="34" charset="0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40</a:t>
            </a:fld>
            <a:endParaRPr lang="es-MX" b="1" dirty="0">
              <a:latin typeface="Calibri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67924" y="5828554"/>
            <a:ext cx="7572428" cy="24622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wrap="square" anchor="ctr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1" i="0" u="none" strike="noStrike" kern="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5 </a:t>
            </a:r>
            <a:r>
              <a:rPr kumimoji="0" lang="es-MX" sz="1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</a:t>
            </a:r>
            <a:r>
              <a:rPr lang="es-MX" sz="1000" b="1" kern="0" dirty="0" smtClean="0">
                <a:solidFill>
                  <a:sysClr val="windowText" lastClr="000000"/>
                </a:solidFill>
                <a:latin typeface="Calibri" pitchFamily="34" charset="0"/>
              </a:rPr>
              <a:t>stas clasificaciones se incluyeron en el  año 2007, mientras que en 2006 se denominaban en el rubro “Cancelada”</a:t>
            </a:r>
            <a:endParaRPr kumimoji="0" lang="es-MX" sz="10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900339"/>
              </p:ext>
            </p:extLst>
          </p:nvPr>
        </p:nvGraphicFramePr>
        <p:xfrm>
          <a:off x="165262" y="1916832"/>
          <a:ext cx="8820000" cy="3888000"/>
        </p:xfrm>
        <a:graphic>
          <a:graphicData uri="http://schemas.openxmlformats.org/drawingml/2006/table">
            <a:tbl>
              <a:tblPr/>
              <a:tblGrid>
                <a:gridCol w="1332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</a:tblGrid>
              <a:tr h="432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Estado en el que se encontraba la solicitud al final del </a:t>
                      </a:r>
                      <a:r>
                        <a:rPr lang="es-MX" sz="1100" b="1" i="0" u="none" strike="noStrike" baseline="0" dirty="0" smtClean="0">
                          <a:solidFill>
                            <a:srgbClr val="FFFFFF"/>
                          </a:solidFill>
                          <a:latin typeface="Calibri"/>
                        </a:rPr>
                        <a:t> periodo</a:t>
                      </a:r>
                      <a:endParaRPr lang="es-MX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2006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2007</a:t>
                      </a: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2008</a:t>
                      </a: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6350" cap="flat" cmpd="sng" algn="ctr">
                      <a:solidFill>
                        <a:srgbClr val="0F4B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F4B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F4B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F4B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737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2009</a:t>
                      </a: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13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F4B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2010</a:t>
                      </a: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100" b="1" i="0" u="none" strike="noStrike" dirty="0" smtClean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2011</a:t>
                      </a: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100" b="1" i="0" u="none" strike="noStrike" dirty="0" smtClean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2012</a:t>
                      </a: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2013</a:t>
                      </a: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320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SIP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%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SIP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%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SIP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%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SIP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%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SIP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%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SIP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%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SIP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%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SIP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%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marL="44450" indent="0" algn="l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Tramitada </a:t>
                      </a:r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 atendida</a:t>
                      </a:r>
                    </a:p>
                  </a:txBody>
                  <a:tcPr marL="8164" marR="8164" marT="8164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6,089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92.0%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17,824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93.6%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38,043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92.4%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84,182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92.0%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79,411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92.1%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81,363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90.8%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78,024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90.4%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87,625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90.0%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marL="44450" indent="0" algn="l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Pendiente</a:t>
                      </a:r>
                    </a:p>
                  </a:txBody>
                  <a:tcPr marL="8164" marR="8164" marT="8164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1,996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4.8%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3,780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2,166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2,551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2,029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3,241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marL="44450" indent="0" algn="l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Prevenida</a:t>
                      </a:r>
                    </a:p>
                  </a:txBody>
                  <a:tcPr marL="8164" marR="8164" marT="8164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431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marL="44450" indent="0"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Cancelada porque el solicitante no atendió la </a:t>
                      </a:r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prevención </a:t>
                      </a:r>
                      <a:r>
                        <a:rPr lang="es-MX" sz="1100" b="1" i="0" u="none" strike="noStrike" baseline="300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es-MX" sz="1100" b="1" i="0" u="none" strike="noStrike" baseline="300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3.8%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658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1,065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3,475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4,576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5.3%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5,359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6.0%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5,811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6.7%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5,775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5.9%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marL="44450" indent="0"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Cancelada a petición del </a:t>
                      </a:r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solicitante </a:t>
                      </a:r>
                      <a:r>
                        <a:rPr lang="es-MX" sz="1100" b="1" i="0" u="none" strike="noStrike" baseline="300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fontAlgn="t"/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fontAlgn="t"/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0.04%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0.04%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0.03%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marL="44450" indent="0" algn="l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 Total </a:t>
                      </a:r>
                    </a:p>
                  </a:txBody>
                  <a:tcPr marL="8164" marR="8164" marT="8164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6,621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19,044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41,164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91,523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86,249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89,610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86,341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97,376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847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 algn="ctr"/>
            <a:r>
              <a:rPr lang="es-MX" b="1" dirty="0" smtClean="0">
                <a:latin typeface="Calibri" pitchFamily="34" charset="0"/>
              </a:rPr>
              <a:t>2.11 ¿Hubo prevención al solicitante antes de darle trámite a la solicitud?</a:t>
            </a:r>
          </a:p>
          <a:p>
            <a:pPr algn="ctr"/>
            <a:r>
              <a:rPr lang="es-MX" sz="1400" b="1" i="1" dirty="0" smtClean="0">
                <a:latin typeface="Calibri" pitchFamily="34" charset="0"/>
              </a:rPr>
              <a:t>2007 - 2013</a:t>
            </a:r>
            <a:endParaRPr lang="es-MX" sz="1400" b="1" i="1" dirty="0">
              <a:latin typeface="Calibri" pitchFamily="34" charset="0"/>
            </a:endParaRPr>
          </a:p>
        </p:txBody>
      </p:sp>
      <p:graphicFrame>
        <p:nvGraphicFramePr>
          <p:cNvPr id="8" name="7 Gráfico"/>
          <p:cNvGraphicFramePr/>
          <p:nvPr>
            <p:extLst/>
          </p:nvPr>
        </p:nvGraphicFramePr>
        <p:xfrm>
          <a:off x="1000100" y="1628800"/>
          <a:ext cx="7143800" cy="4812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11 CuadroTexto"/>
          <p:cNvSpPr txBox="1"/>
          <p:nvPr/>
        </p:nvSpPr>
        <p:spPr>
          <a:xfrm>
            <a:off x="2112118" y="1152510"/>
            <a:ext cx="49067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s-MX" sz="1100" b="1" i="1" u="sng" dirty="0" smtClean="0">
                <a:latin typeface="Calibri" pitchFamily="34" charset="0"/>
              </a:rPr>
              <a:t>Sólo solicitudes “Tramitadas y atendidas”</a:t>
            </a:r>
            <a:endParaRPr lang="es-ES" sz="1100" b="1" i="1" u="sng" dirty="0">
              <a:latin typeface="Calibri" pitchFamily="34" charset="0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41</a:t>
            </a:fld>
            <a:endParaRPr lang="es-MX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33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 algn="ctr"/>
            <a:r>
              <a:rPr lang="es-MX" b="1" dirty="0" smtClean="0">
                <a:latin typeface="Calibri" pitchFamily="34" charset="0"/>
              </a:rPr>
              <a:t>2.12 ¿Se notificó al solicitante ampliación del plazo para entregar la información?</a:t>
            </a:r>
          </a:p>
          <a:p>
            <a:pPr algn="ctr"/>
            <a:r>
              <a:rPr lang="es-MX" sz="1400" b="1" i="1" dirty="0" smtClean="0">
                <a:latin typeface="Calibri" pitchFamily="34" charset="0"/>
              </a:rPr>
              <a:t>2008 - 2013</a:t>
            </a:r>
            <a:endParaRPr lang="es-MX" sz="1400" b="1" i="1" dirty="0">
              <a:latin typeface="Calibri" pitchFamily="34" charset="0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42</a:t>
            </a:fld>
            <a:endParaRPr lang="es-MX" b="1" dirty="0">
              <a:latin typeface="Calibri" pitchFamily="34" charset="0"/>
            </a:endParaRPr>
          </a:p>
        </p:txBody>
      </p:sp>
      <p:sp>
        <p:nvSpPr>
          <p:cNvPr id="10" name="11 CuadroTexto"/>
          <p:cNvSpPr txBox="1"/>
          <p:nvPr/>
        </p:nvSpPr>
        <p:spPr>
          <a:xfrm>
            <a:off x="2112118" y="1152510"/>
            <a:ext cx="49067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s-MX" sz="1100" b="1" i="1" u="sng" dirty="0" smtClean="0">
                <a:latin typeface="Calibri" pitchFamily="34" charset="0"/>
              </a:rPr>
              <a:t>Sólo solicitudes “Tramitadas y atendidas”</a:t>
            </a:r>
            <a:endParaRPr lang="es-ES" sz="1100" b="1" i="1" u="sng" dirty="0">
              <a:latin typeface="Calibri" pitchFamily="34" charset="0"/>
            </a:endParaRPr>
          </a:p>
        </p:txBody>
      </p:sp>
      <p:graphicFrame>
        <p:nvGraphicFramePr>
          <p:cNvPr id="6" name="5 Gráfico"/>
          <p:cNvGraphicFramePr/>
          <p:nvPr>
            <p:extLst/>
          </p:nvPr>
        </p:nvGraphicFramePr>
        <p:xfrm>
          <a:off x="251520" y="1628800"/>
          <a:ext cx="864096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3271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>
                <a:latin typeface="Calibri" pitchFamily="34" charset="0"/>
              </a:rPr>
              <a:t>2.13 Tipo de respuesta</a:t>
            </a:r>
          </a:p>
          <a:p>
            <a:pPr algn="ctr"/>
            <a:r>
              <a:rPr lang="es-MX" sz="1400" b="1" i="1" dirty="0" smtClean="0">
                <a:latin typeface="Calibri" pitchFamily="34" charset="0"/>
              </a:rPr>
              <a:t>2006 - 2013</a:t>
            </a:r>
            <a:endParaRPr lang="es-MX" sz="1400" b="1" i="1" dirty="0">
              <a:latin typeface="Calibri" pitchFamily="34" charset="0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43</a:t>
            </a:fld>
            <a:endParaRPr lang="es-MX" b="1" dirty="0">
              <a:latin typeface="Calibri" pitchFamily="34" charset="0"/>
            </a:endParaRPr>
          </a:p>
        </p:txBody>
      </p:sp>
      <p:sp>
        <p:nvSpPr>
          <p:cNvPr id="19" name="11 CuadroTexto"/>
          <p:cNvSpPr txBox="1"/>
          <p:nvPr/>
        </p:nvSpPr>
        <p:spPr>
          <a:xfrm>
            <a:off x="2112118" y="1335273"/>
            <a:ext cx="49067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s-MX" sz="1100" b="1" i="1" u="sng" dirty="0" smtClean="0">
                <a:latin typeface="Calibri" pitchFamily="34" charset="0"/>
              </a:rPr>
              <a:t>Sólo solicitudes “Tramitadas y atendidas” </a:t>
            </a: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8730732"/>
              </p:ext>
            </p:extLst>
          </p:nvPr>
        </p:nvGraphicFramePr>
        <p:xfrm>
          <a:off x="206726" y="1988840"/>
          <a:ext cx="8748000" cy="3888000"/>
        </p:xfrm>
        <a:graphic>
          <a:graphicData uri="http://schemas.openxmlformats.org/drawingml/2006/table">
            <a:tbl>
              <a:tblPr/>
              <a:tblGrid>
                <a:gridCol w="1260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</a:tblGrid>
              <a:tr h="432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Tipo de respuesta</a:t>
                      </a:r>
                      <a:endParaRPr lang="es-MX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2006 </a:t>
                      </a:r>
                      <a:endParaRPr lang="es-MX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2007</a:t>
                      </a:r>
                      <a:endParaRPr lang="es-MX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2008</a:t>
                      </a:r>
                      <a:endParaRPr lang="es-MX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0F4B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F4B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F4B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F4B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737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2009</a:t>
                      </a:r>
                      <a:endParaRPr lang="es-MX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F4B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2010</a:t>
                      </a:r>
                      <a:endParaRPr lang="es-MX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2011</a:t>
                      </a:r>
                      <a:endParaRPr lang="es-MX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2012</a:t>
                      </a:r>
                      <a:endParaRPr lang="es-MX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2013</a:t>
                      </a:r>
                      <a:endParaRPr lang="es-MX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320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SIP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%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SIP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%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SIP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%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SIP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%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SIP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%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SIP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%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SIP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%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SIP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%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Aceptada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4,974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81.7%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14,521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81.5%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32,621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85.7%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73,452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87.3%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62,881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79.2%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60,661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74.6%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56,840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72.8%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60,136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68.6%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Acceso restringido </a:t>
                      </a:r>
                      <a:r>
                        <a:rPr lang="es-MX" sz="11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</a:t>
                      </a:r>
                      <a:endParaRPr lang="es-MX" sz="11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201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3.3%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539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3.0%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666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1.8%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798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1,042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1.3%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1,634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2.0%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1,618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2,397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2.7%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Inexistencia de</a:t>
                      </a:r>
                    </a:p>
                    <a:p>
                      <a:pPr algn="l" fontAlgn="t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información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235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3.9%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4.6%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957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295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109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Orientada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11.2%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1,950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10.9%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2,479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3,269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3.9%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4,293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5.4%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5,654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6.9%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7,187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9.2%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8,708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9.9%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Turnada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1,320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6,220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7.4%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10,988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13.8%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12,912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15.9%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11,709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15.0%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15,255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17.4%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Improcedente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148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98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339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721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Total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6,089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100%</a:t>
                      </a:r>
                      <a:endParaRPr lang="es-MX" sz="9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17,824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100%</a:t>
                      </a:r>
                      <a:endParaRPr lang="es-MX" sz="9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38,043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100%</a:t>
                      </a:r>
                      <a:endParaRPr lang="es-MX" sz="9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84,182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100%</a:t>
                      </a:r>
                      <a:endParaRPr lang="es-MX" sz="9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79,411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100%</a:t>
                      </a:r>
                      <a:endParaRPr lang="es-MX" sz="9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81,363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100%</a:t>
                      </a:r>
                      <a:endParaRPr lang="es-MX" sz="9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78,024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100%</a:t>
                      </a:r>
                      <a:endParaRPr lang="es-MX" sz="9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87,625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100%</a:t>
                      </a:r>
                      <a:endParaRPr lang="es-MX" sz="9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</a:tr>
            </a:tbl>
          </a:graphicData>
        </a:graphic>
      </p:graphicFrame>
      <p:sp>
        <p:nvSpPr>
          <p:cNvPr id="10" name="9 Rectángulo"/>
          <p:cNvSpPr/>
          <p:nvPr/>
        </p:nvSpPr>
        <p:spPr>
          <a:xfrm>
            <a:off x="167924" y="5918140"/>
            <a:ext cx="7572428" cy="24622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wrap="square" anchor="ctr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1" i="0" u="none" strike="noStrike" kern="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6 </a:t>
            </a:r>
            <a:r>
              <a:rPr kumimoji="0" lang="es-MX" sz="1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Se cambió el</a:t>
            </a:r>
            <a:r>
              <a:rPr kumimoji="0" lang="es-MX" sz="1000" b="1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nombre de e</a:t>
            </a:r>
            <a:r>
              <a:rPr lang="es-MX" sz="1000" b="1" kern="0" dirty="0" smtClean="0">
                <a:solidFill>
                  <a:sysClr val="windowText" lastClr="000000"/>
                </a:solidFill>
                <a:latin typeface="Calibri" pitchFamily="34" charset="0"/>
              </a:rPr>
              <a:t>sta clasificación en el  año 2007, en 2006 se denominaba “Negada”.</a:t>
            </a:r>
            <a:endParaRPr kumimoji="0" lang="es-MX" sz="10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85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>
                <a:latin typeface="Calibri" pitchFamily="34" charset="0"/>
              </a:rPr>
              <a:t>2.14.1 Promedio de Entes obligados a los que se turnó la solicitud</a:t>
            </a:r>
          </a:p>
          <a:p>
            <a:pPr algn="ctr"/>
            <a:r>
              <a:rPr lang="es-MX" sz="1400" b="1" i="1" dirty="0" smtClean="0">
                <a:latin typeface="Calibri" pitchFamily="34" charset="0"/>
              </a:rPr>
              <a:t>2009 - 2013</a:t>
            </a:r>
            <a:endParaRPr lang="es-MX" sz="1400" b="1" i="1" dirty="0">
              <a:latin typeface="Calibri" pitchFamily="34" charset="0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44</a:t>
            </a:fld>
            <a:endParaRPr lang="es-MX" b="1" dirty="0">
              <a:latin typeface="Calibri" pitchFamily="34" charset="0"/>
            </a:endParaRPr>
          </a:p>
        </p:txBody>
      </p:sp>
      <p:sp>
        <p:nvSpPr>
          <p:cNvPr id="19" name="11 CuadroTexto"/>
          <p:cNvSpPr txBox="1"/>
          <p:nvPr/>
        </p:nvSpPr>
        <p:spPr>
          <a:xfrm>
            <a:off x="2112118" y="1267930"/>
            <a:ext cx="49067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s-MX" sz="1100" b="1" i="1" u="sng" dirty="0" smtClean="0">
                <a:latin typeface="Calibri" pitchFamily="34" charset="0"/>
              </a:rPr>
              <a:t>Sólo solicitudes “Tramitadas y atendidas” y “Turnadas” </a:t>
            </a:r>
          </a:p>
        </p:txBody>
      </p:sp>
      <p:graphicFrame>
        <p:nvGraphicFramePr>
          <p:cNvPr id="8" name="7 Gráfico"/>
          <p:cNvGraphicFramePr>
            <a:graphicFrameLocks/>
          </p:cNvGraphicFramePr>
          <p:nvPr>
            <p:extLst/>
          </p:nvPr>
        </p:nvGraphicFramePr>
        <p:xfrm>
          <a:off x="636287" y="2089625"/>
          <a:ext cx="7827882" cy="4143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9 CuadroTexto"/>
          <p:cNvSpPr txBox="1"/>
          <p:nvPr/>
        </p:nvSpPr>
        <p:spPr>
          <a:xfrm>
            <a:off x="3458708" y="1877616"/>
            <a:ext cx="22145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 smtClean="0">
                <a:latin typeface="Calibri" pitchFamily="34" charset="0"/>
              </a:rPr>
              <a:t>Promedio</a:t>
            </a:r>
            <a:endParaRPr lang="es-ES" sz="11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65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>
                <a:latin typeface="Calibri" pitchFamily="34" charset="0"/>
              </a:rPr>
              <a:t>2.14.2 Número de Entes Obligados a los que se turnó la solicitud</a:t>
            </a:r>
          </a:p>
          <a:p>
            <a:pPr algn="ctr"/>
            <a:r>
              <a:rPr lang="es-MX" sz="1400" b="1" i="1" dirty="0" smtClean="0">
                <a:latin typeface="Calibri" pitchFamily="34" charset="0"/>
              </a:rPr>
              <a:t>2009 - 2013</a:t>
            </a:r>
            <a:endParaRPr lang="es-MX" sz="1400" b="1" i="1" dirty="0">
              <a:latin typeface="Calibri" pitchFamily="34" charset="0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45</a:t>
            </a:fld>
            <a:endParaRPr lang="es-MX" b="1" dirty="0">
              <a:latin typeface="Calibri" pitchFamily="34" charset="0"/>
            </a:endParaRPr>
          </a:p>
        </p:txBody>
      </p:sp>
      <p:sp>
        <p:nvSpPr>
          <p:cNvPr id="19" name="11 CuadroTexto"/>
          <p:cNvSpPr txBox="1"/>
          <p:nvPr/>
        </p:nvSpPr>
        <p:spPr>
          <a:xfrm>
            <a:off x="2112118" y="1267930"/>
            <a:ext cx="49067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s-MX" sz="1100" b="1" i="1" u="sng" dirty="0" smtClean="0">
                <a:latin typeface="Calibri" pitchFamily="34" charset="0"/>
              </a:rPr>
              <a:t>Sólo solicitudes “Tramitadas y atendidas” y “Turnadas”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3109988" y="1875294"/>
            <a:ext cx="29051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 smtClean="0">
                <a:latin typeface="Calibri" pitchFamily="34" charset="0"/>
              </a:rPr>
              <a:t>Distribución del número de Entes Obligados a los que se turnó la solicitud</a:t>
            </a:r>
            <a:endParaRPr lang="es-ES" sz="1100" b="1" dirty="0">
              <a:latin typeface="Calibri" pitchFamily="34" charset="0"/>
            </a:endParaRPr>
          </a:p>
        </p:txBody>
      </p:sp>
      <p:graphicFrame>
        <p:nvGraphicFramePr>
          <p:cNvPr id="7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680827"/>
              </p:ext>
            </p:extLst>
          </p:nvPr>
        </p:nvGraphicFramePr>
        <p:xfrm>
          <a:off x="877820" y="2500299"/>
          <a:ext cx="7380000" cy="3888000"/>
        </p:xfrm>
        <a:graphic>
          <a:graphicData uri="http://schemas.openxmlformats.org/drawingml/2006/table">
            <a:tbl>
              <a:tblPr/>
              <a:tblGrid>
                <a:gridCol w="1260000"/>
                <a:gridCol w="612000"/>
                <a:gridCol w="612000"/>
                <a:gridCol w="612000"/>
                <a:gridCol w="612000"/>
                <a:gridCol w="612000"/>
                <a:gridCol w="612000"/>
                <a:gridCol w="612000"/>
                <a:gridCol w="612000"/>
                <a:gridCol w="612000"/>
                <a:gridCol w="612000"/>
              </a:tblGrid>
              <a:tr h="432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Número de Entes O</a:t>
                      </a:r>
                      <a:r>
                        <a:rPr lang="es-MX" sz="1100" b="1" i="0" u="none" strike="noStrike" baseline="0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bligados </a:t>
                      </a:r>
                      <a:r>
                        <a:rPr lang="es-MX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a los que se turnó la solicitud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8467" marR="8467" marT="8467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2009</a:t>
                      </a: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13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F4B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2010</a:t>
                      </a: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100" b="1" i="0" u="none" strike="noStrike" dirty="0" smtClean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2011</a:t>
                      </a: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100" b="1" i="0" u="none" strike="noStrike" dirty="0" smtClean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2012</a:t>
                      </a: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2013</a:t>
                      </a: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320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SIP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8467" marR="8467" marT="846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%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8467" marR="8467" marT="846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SIP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8467" marR="8467" marT="846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%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8467" marR="8467" marT="846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SIP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8467" marR="8467" marT="846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%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8467" marR="8467" marT="846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SIP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8467" marR="8467" marT="846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%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8467" marR="8467" marT="846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SIP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8467" marR="8467" marT="846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%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8467" marR="8467" marT="846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5,342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85.9%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9,143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83.2%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10,245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8,900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76.0%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11,654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76.4%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1,728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1,618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2,229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9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0.03%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0.03%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10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0.02%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11 o más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 Total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6,220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100%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10,988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100%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12,912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100%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11,709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100%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15,255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100%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034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>
                <a:latin typeface="Calibri" pitchFamily="34" charset="0"/>
              </a:rPr>
              <a:t>2.15.1 Modalidad de respuesta. “Aceptadas”</a:t>
            </a:r>
          </a:p>
          <a:p>
            <a:pPr algn="ctr"/>
            <a:r>
              <a:rPr lang="es-MX" sz="1400" b="1" i="1" dirty="0" smtClean="0">
                <a:latin typeface="Calibri" pitchFamily="34" charset="0"/>
              </a:rPr>
              <a:t>2006 - 2013</a:t>
            </a:r>
            <a:endParaRPr lang="es-MX" sz="1400" b="1" i="1" dirty="0">
              <a:latin typeface="Calibri" pitchFamily="34" charset="0"/>
            </a:endParaRPr>
          </a:p>
        </p:txBody>
      </p:sp>
      <p:graphicFrame>
        <p:nvGraphicFramePr>
          <p:cNvPr id="7" name="6 Gráfico"/>
          <p:cNvGraphicFramePr/>
          <p:nvPr>
            <p:extLst>
              <p:ext uri="{D42A27DB-BD31-4B8C-83A1-F6EECF244321}">
                <p14:modId xmlns:p14="http://schemas.microsoft.com/office/powerpoint/2010/main" val="35475481"/>
              </p:ext>
            </p:extLst>
          </p:nvPr>
        </p:nvGraphicFramePr>
        <p:xfrm>
          <a:off x="323528" y="1704457"/>
          <a:ext cx="8496606" cy="4460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13 CuadroTexto"/>
          <p:cNvSpPr txBox="1"/>
          <p:nvPr/>
        </p:nvSpPr>
        <p:spPr>
          <a:xfrm>
            <a:off x="3951668" y="2636912"/>
            <a:ext cx="12318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u="sng" dirty="0" smtClean="0">
                <a:latin typeface="Calibri" pitchFamily="34" charset="0"/>
              </a:rPr>
              <a:t>Porcentajes</a:t>
            </a:r>
            <a:endParaRPr lang="es-ES" sz="1100" b="1" u="sng" dirty="0">
              <a:latin typeface="Calibri" pitchFamily="34" charset="0"/>
            </a:endParaRPr>
          </a:p>
        </p:txBody>
      </p:sp>
      <p:sp>
        <p:nvSpPr>
          <p:cNvPr id="25" name="2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46</a:t>
            </a:fld>
            <a:endParaRPr lang="es-MX" b="1" dirty="0">
              <a:latin typeface="Calibri" pitchFamily="34" charset="0"/>
            </a:endParaRPr>
          </a:p>
        </p:txBody>
      </p:sp>
      <p:sp>
        <p:nvSpPr>
          <p:cNvPr id="20" name="11 CuadroTexto"/>
          <p:cNvSpPr txBox="1"/>
          <p:nvPr/>
        </p:nvSpPr>
        <p:spPr>
          <a:xfrm>
            <a:off x="2424460" y="1134580"/>
            <a:ext cx="42862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s-MX" sz="1100" b="1" i="1" u="sng" dirty="0" smtClean="0">
                <a:latin typeface="Calibri" pitchFamily="34" charset="0"/>
              </a:rPr>
              <a:t>Sólo solicitudes “Tramitadas y atendidas” y “Aceptadas” </a:t>
            </a:r>
          </a:p>
        </p:txBody>
      </p:sp>
      <p:sp>
        <p:nvSpPr>
          <p:cNvPr id="8" name="7 Rectángulo"/>
          <p:cNvSpPr/>
          <p:nvPr/>
        </p:nvSpPr>
        <p:spPr>
          <a:xfrm>
            <a:off x="76168" y="6374636"/>
            <a:ext cx="8388001" cy="40011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wrap="square" anchor="ctr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s-MX" sz="1000" b="1" i="0" u="none" strike="noStrike" kern="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7 </a:t>
            </a:r>
            <a:r>
              <a:rPr lang="es-MX" sz="1000" b="1" kern="0" dirty="0" smtClean="0">
                <a:solidFill>
                  <a:sysClr val="windowText" lastClr="000000"/>
                </a:solidFill>
                <a:latin typeface="Calibri" pitchFamily="34" charset="0"/>
              </a:rPr>
              <a:t>A partir del año 2008 se quitó como modalidad de respuesta </a:t>
            </a:r>
            <a:r>
              <a:rPr lang="es-MX" sz="1000" b="1" i="1" kern="0" dirty="0" smtClean="0">
                <a:solidFill>
                  <a:sysClr val="windowText" lastClr="000000"/>
                </a:solidFill>
                <a:latin typeface="Calibri" pitchFamily="34" charset="0"/>
              </a:rPr>
              <a:t>ACEPTADA</a:t>
            </a:r>
            <a:r>
              <a:rPr lang="es-MX" sz="1000" b="1" kern="0" dirty="0" smtClean="0">
                <a:solidFill>
                  <a:sysClr val="windowText" lastClr="000000"/>
                </a:solidFill>
                <a:latin typeface="Calibri" pitchFamily="34" charset="0"/>
              </a:rPr>
              <a:t> y se incorporó en la variable de entrega de información. En 2007 se nombró como </a:t>
            </a:r>
            <a:r>
              <a:rPr lang="es-MX" sz="1000" b="1" i="1" kern="0" dirty="0" smtClean="0">
                <a:solidFill>
                  <a:sysClr val="windowText" lastClr="000000"/>
                </a:solidFill>
                <a:latin typeface="Calibri" pitchFamily="34" charset="0"/>
              </a:rPr>
              <a:t>Sin entrega por no pagar cuota de reproducción</a:t>
            </a:r>
            <a:r>
              <a:rPr lang="es-MX" sz="1000" b="1" kern="0" dirty="0" smtClean="0">
                <a:solidFill>
                  <a:sysClr val="windowText" lastClr="000000"/>
                </a:solidFill>
                <a:latin typeface="Calibri" pitchFamily="34" charset="0"/>
              </a:rPr>
              <a:t>, </a:t>
            </a:r>
            <a:r>
              <a:rPr lang="es-MX" sz="1000" b="1" kern="0" dirty="0">
                <a:solidFill>
                  <a:sysClr val="windowText" lastClr="000000"/>
                </a:solidFill>
                <a:latin typeface="Calibri" pitchFamily="34" charset="0"/>
              </a:rPr>
              <a:t>en 2006 se registraba como "Sin recoger por el </a:t>
            </a:r>
            <a:r>
              <a:rPr lang="es-MX" sz="1000" b="1" kern="0" dirty="0" smtClean="0">
                <a:solidFill>
                  <a:sysClr val="windowText" lastClr="000000"/>
                </a:solidFill>
                <a:latin typeface="Calibri" pitchFamily="34" charset="0"/>
              </a:rPr>
              <a:t>solicitante“.</a:t>
            </a:r>
            <a:endParaRPr lang="es-MX" sz="1000" b="1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7524328" y="5816150"/>
            <a:ext cx="238975" cy="24622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wrap="square" anchor="ctr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04045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>
                <a:latin typeface="Calibri" pitchFamily="34" charset="0"/>
              </a:rPr>
              <a:t>2.15.2 Modalidad de respuesta. “Acceso restringido”</a:t>
            </a:r>
          </a:p>
          <a:p>
            <a:pPr algn="ctr"/>
            <a:r>
              <a:rPr lang="es-MX" sz="1400" b="1" i="1" dirty="0" smtClean="0">
                <a:latin typeface="Calibri" pitchFamily="34" charset="0"/>
              </a:rPr>
              <a:t>2006 - 2013</a:t>
            </a:r>
            <a:endParaRPr lang="es-MX" sz="1400" b="1" i="1" dirty="0">
              <a:latin typeface="Calibri" pitchFamily="34" charset="0"/>
            </a:endParaRPr>
          </a:p>
        </p:txBody>
      </p:sp>
      <p:graphicFrame>
        <p:nvGraphicFramePr>
          <p:cNvPr id="9" name="8 Gráfico"/>
          <p:cNvGraphicFramePr/>
          <p:nvPr>
            <p:extLst/>
          </p:nvPr>
        </p:nvGraphicFramePr>
        <p:xfrm>
          <a:off x="526574" y="1628800"/>
          <a:ext cx="8077874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14 CuadroTexto"/>
          <p:cNvSpPr txBox="1"/>
          <p:nvPr/>
        </p:nvSpPr>
        <p:spPr>
          <a:xfrm>
            <a:off x="3929001" y="2852936"/>
            <a:ext cx="1268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u="sng" dirty="0" smtClean="0">
                <a:latin typeface="Calibri" pitchFamily="34" charset="0"/>
              </a:rPr>
              <a:t>Porcentajes</a:t>
            </a:r>
            <a:endParaRPr lang="es-ES" sz="1100" b="1" u="sng" dirty="0">
              <a:latin typeface="Calibri" pitchFamily="34" charset="0"/>
            </a:endParaRPr>
          </a:p>
        </p:txBody>
      </p:sp>
      <p:sp>
        <p:nvSpPr>
          <p:cNvPr id="25" name="2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47</a:t>
            </a:fld>
            <a:endParaRPr lang="es-MX" b="1" dirty="0">
              <a:latin typeface="Calibri" pitchFamily="34" charset="0"/>
            </a:endParaRPr>
          </a:p>
        </p:txBody>
      </p:sp>
      <p:sp>
        <p:nvSpPr>
          <p:cNvPr id="26" name="11 CuadroTexto"/>
          <p:cNvSpPr txBox="1"/>
          <p:nvPr/>
        </p:nvSpPr>
        <p:spPr>
          <a:xfrm>
            <a:off x="1674148" y="1134019"/>
            <a:ext cx="57781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s-MX" sz="1100" b="1" i="1" u="sng" dirty="0" smtClean="0">
                <a:latin typeface="Calibri" pitchFamily="34" charset="0"/>
              </a:rPr>
              <a:t>Sólo solicitudes “Tramitadas y atendidas” y “Acceso restringido” </a:t>
            </a:r>
          </a:p>
        </p:txBody>
      </p:sp>
    </p:spTree>
    <p:extLst>
      <p:ext uri="{BB962C8B-B14F-4D97-AF65-F5344CB8AC3E}">
        <p14:creationId xmlns:p14="http://schemas.microsoft.com/office/powerpoint/2010/main" val="275644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>
                <a:latin typeface="Calibri" pitchFamily="34" charset="0"/>
              </a:rPr>
              <a:t>2.16.1 ¿El solicitante recogió la información o le fue enviada por otro medio?</a:t>
            </a:r>
          </a:p>
          <a:p>
            <a:pPr algn="ctr"/>
            <a:r>
              <a:rPr lang="es-MX" sz="1400" b="1" i="1" dirty="0" smtClean="0">
                <a:latin typeface="Calibri" pitchFamily="34" charset="0"/>
              </a:rPr>
              <a:t>2007 - 2013</a:t>
            </a:r>
            <a:endParaRPr lang="es-MX" sz="1400" b="1" i="1" dirty="0">
              <a:latin typeface="Calibri" pitchFamily="34" charset="0"/>
            </a:endParaRPr>
          </a:p>
        </p:txBody>
      </p:sp>
      <p:sp>
        <p:nvSpPr>
          <p:cNvPr id="7" name="11 CuadroTexto"/>
          <p:cNvSpPr txBox="1"/>
          <p:nvPr/>
        </p:nvSpPr>
        <p:spPr>
          <a:xfrm>
            <a:off x="643018" y="1142984"/>
            <a:ext cx="78404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s-MX" sz="1100" b="1" i="1" u="sng" dirty="0" smtClean="0">
                <a:latin typeface="Calibri" pitchFamily="34" charset="0"/>
              </a:rPr>
              <a:t>Sólo solicitudes “Tramitadas y atendidas” y “Aceptadas con información total/parcial”</a:t>
            </a:r>
            <a:endParaRPr lang="es-ES" sz="1100" b="1" i="1" u="sng" dirty="0">
              <a:latin typeface="Calibri" pitchFamily="34" charset="0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48</a:t>
            </a:fld>
            <a:endParaRPr lang="es-MX" b="1" dirty="0">
              <a:latin typeface="Calibri" pitchFamily="34" charset="0"/>
            </a:endParaRPr>
          </a:p>
        </p:txBody>
      </p:sp>
      <p:graphicFrame>
        <p:nvGraphicFramePr>
          <p:cNvPr id="10" name="9 Gráfico"/>
          <p:cNvGraphicFramePr/>
          <p:nvPr>
            <p:extLst/>
          </p:nvPr>
        </p:nvGraphicFramePr>
        <p:xfrm>
          <a:off x="933778" y="1928802"/>
          <a:ext cx="7238622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11 CuadroTexto"/>
          <p:cNvSpPr txBox="1"/>
          <p:nvPr/>
        </p:nvSpPr>
        <p:spPr>
          <a:xfrm>
            <a:off x="3817193" y="1569856"/>
            <a:ext cx="14920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s-MX" sz="1100" b="1" u="sng" dirty="0" smtClean="0">
                <a:latin typeface="Calibri" pitchFamily="34" charset="0"/>
              </a:rPr>
              <a:t>GENERAL</a:t>
            </a:r>
            <a:endParaRPr lang="es-ES" sz="1100" b="1" u="sng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99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1 CuadroTexto"/>
          <p:cNvSpPr txBox="1"/>
          <p:nvPr/>
        </p:nvSpPr>
        <p:spPr>
          <a:xfrm>
            <a:off x="643018" y="1142984"/>
            <a:ext cx="78404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s-MX" sz="1100" b="1" i="1" u="sng" dirty="0" smtClean="0">
                <a:latin typeface="Calibri" pitchFamily="34" charset="0"/>
              </a:rPr>
              <a:t>Sólo solicitudes “Tramitadas y atendidas” y “Aceptadas con información total/parcial”</a:t>
            </a:r>
            <a:endParaRPr lang="es-ES" sz="1100" b="1" i="1" u="sng" dirty="0">
              <a:latin typeface="Calibri" pitchFamily="34" charset="0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49</a:t>
            </a:fld>
            <a:endParaRPr lang="es-MX" b="1" dirty="0">
              <a:latin typeface="Calibri" pitchFamily="34" charset="0"/>
            </a:endParaRPr>
          </a:p>
        </p:txBody>
      </p:sp>
      <p:sp>
        <p:nvSpPr>
          <p:cNvPr id="14" name="11 CuadroTexto"/>
          <p:cNvSpPr txBox="1"/>
          <p:nvPr/>
        </p:nvSpPr>
        <p:spPr>
          <a:xfrm>
            <a:off x="3817279" y="1535112"/>
            <a:ext cx="14920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s-MX" sz="1100" b="1" u="sng" dirty="0" smtClean="0">
                <a:latin typeface="Calibri" pitchFamily="34" charset="0"/>
              </a:rPr>
              <a:t>DESGLOSE</a:t>
            </a:r>
            <a:endParaRPr lang="es-ES" sz="1100" b="1" u="sng" dirty="0">
              <a:latin typeface="Calibri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3792452" y="1873435"/>
            <a:ext cx="1571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u="sng" dirty="0" smtClean="0">
                <a:latin typeface="Calibri" pitchFamily="34" charset="0"/>
              </a:rPr>
              <a:t>Porcentajes</a:t>
            </a:r>
            <a:endParaRPr lang="es-MX" sz="1100" b="1" u="sng" dirty="0">
              <a:latin typeface="Calibri" pitchFamily="34" charset="0"/>
            </a:endParaRPr>
          </a:p>
        </p:txBody>
      </p:sp>
      <p:graphicFrame>
        <p:nvGraphicFramePr>
          <p:cNvPr id="16" name="15 Gráfico"/>
          <p:cNvGraphicFramePr/>
          <p:nvPr>
            <p:extLst/>
          </p:nvPr>
        </p:nvGraphicFramePr>
        <p:xfrm>
          <a:off x="712436" y="2180868"/>
          <a:ext cx="7675988" cy="456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11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>
                <a:latin typeface="Calibri" pitchFamily="34" charset="0"/>
              </a:rPr>
              <a:t>2.16.2 ¿El solicitante recogió la información o le fue enviada por otro medio?</a:t>
            </a:r>
          </a:p>
          <a:p>
            <a:pPr algn="ctr"/>
            <a:r>
              <a:rPr lang="es-MX" sz="1400" b="1" i="1" dirty="0" smtClean="0">
                <a:latin typeface="Calibri" pitchFamily="34" charset="0"/>
              </a:rPr>
              <a:t>2008 - 2013</a:t>
            </a:r>
            <a:endParaRPr lang="es-MX" sz="1400" b="1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33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22547" y="6441012"/>
            <a:ext cx="366712" cy="365125"/>
          </a:xfrm>
        </p:spPr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5</a:t>
            </a:fld>
            <a:endParaRPr lang="es-MX" b="1" dirty="0">
              <a:latin typeface="Calibri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51520" y="1268760"/>
            <a:ext cx="86409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Con la aprobación de la Ley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de Protección de Datos Personales para el Distrito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Federal,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el formato de captura de solicitudes cambia en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2009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, y se presentan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a la consideración del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Pleno del InfoDF dos formatos, uno para capturar las solicitudes de información pública (29 variables) y otro formato para capturar las solicitudes de datos personales (25 variables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), mismos que fueron aprobados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por el Pleno del InfoDF el 20 de mayo de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2009,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mediante acuerdo 243/SO/20-05/2009</a:t>
            </a:r>
            <a:endParaRPr lang="es-MX" sz="1600" b="1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s-ES" sz="1600" b="1" dirty="0">
                <a:latin typeface="Calibri" pitchFamily="34" charset="0"/>
                <a:cs typeface="Calibri" pitchFamily="34" charset="0"/>
              </a:rPr>
              <a:t> </a:t>
            </a:r>
            <a:endParaRPr lang="es-MX" sz="1600" b="1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En 2010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, la Dirección de Evaluación y Estudios con apoyo de la Dirección de Tecnologías de la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Información, transformó los formatos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de captura y se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creó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el </a:t>
            </a:r>
            <a:r>
              <a:rPr lang="es-ES" sz="1600" b="1" i="1" dirty="0">
                <a:latin typeface="Calibri" pitchFamily="34" charset="0"/>
                <a:cs typeface="Calibri" pitchFamily="34" charset="0"/>
              </a:rPr>
              <a:t>Sistema de Captura de Reportes Estadísticos de Solicitudes de Información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 (SICRESI). Con este sistema, a partir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de 2011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, los Entes obligados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estuvieron en condiciones de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capturar directamente esta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información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vía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internet, logrando los siguientes beneficios: validación expedita de la información, ahorro de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trabajo a las Oficinas de Información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Pública, al tiempo de contar con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esta información de manera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oportuna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. El uso de este sistema se aprobó por el Pleno del </a:t>
            </a:r>
            <a:r>
              <a:rPr lang="es-ES" sz="1600" b="1" dirty="0" err="1">
                <a:latin typeface="Calibri" pitchFamily="34" charset="0"/>
                <a:cs typeface="Calibri" pitchFamily="34" charset="0"/>
              </a:rPr>
              <a:t>InfoDF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 el 6 de abril de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2011,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mediante acuerdo 0383/SO/06-04/2011.</a:t>
            </a:r>
            <a:endParaRPr lang="es-MX" sz="1600" b="1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s-MX" sz="1600" b="1" dirty="0">
                <a:latin typeface="Calibri" pitchFamily="34" charset="0"/>
                <a:cs typeface="Calibri" pitchFamily="34" charset="0"/>
              </a:rPr>
              <a:t> </a:t>
            </a:r>
          </a:p>
          <a:p>
            <a:pPr algn="just"/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De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2007 a la fecha, la Dirección de Evaluación y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Estudios junto con las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Oficinas de Información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Pública,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han venido realizando de manera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trimestral,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el llenado de los informes y la publicación de los resultados del Ejercicio del Derecho de Acceso a la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Información con el propósito de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obtener datos más precisos para dar seguimiento al cumplimiento de diversos aspectos de la Ley de Transparencia y Acceso a la Información Pública del Distrito Federal (LTAIPDF) y de la Ley de Protección de Datos Personales para el Distrito Federal (LPDPDF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).</a:t>
            </a:r>
            <a:endParaRPr lang="es-MX" sz="1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sz="2000" b="1" dirty="0" smtClean="0">
                <a:latin typeface="Calibri" pitchFamily="34" charset="0"/>
              </a:rPr>
              <a:t>Introducción</a:t>
            </a:r>
            <a:endParaRPr lang="es-ES" sz="2000" b="1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62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>
                <a:latin typeface="Calibri" pitchFamily="34" charset="0"/>
              </a:rPr>
              <a:t>2.17.1 Para la entrega de información, ¿se le requirió al solicitante algún monto por concepto de reproducción?</a:t>
            </a:r>
          </a:p>
          <a:p>
            <a:pPr algn="ctr"/>
            <a:r>
              <a:rPr lang="es-MX" sz="1400" b="1" i="1" dirty="0" smtClean="0">
                <a:latin typeface="Calibri" pitchFamily="34" charset="0"/>
              </a:rPr>
              <a:t>2007 - 2013</a:t>
            </a:r>
            <a:endParaRPr lang="es-MX" sz="1400" b="1" i="1" dirty="0">
              <a:latin typeface="Calibri" pitchFamily="34" charset="0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50</a:t>
            </a:fld>
            <a:endParaRPr lang="es-MX" b="1" dirty="0">
              <a:latin typeface="Calibri" pitchFamily="34" charset="0"/>
            </a:endParaRPr>
          </a:p>
        </p:txBody>
      </p:sp>
      <p:sp>
        <p:nvSpPr>
          <p:cNvPr id="10" name="11 CuadroTexto"/>
          <p:cNvSpPr txBox="1"/>
          <p:nvPr/>
        </p:nvSpPr>
        <p:spPr>
          <a:xfrm>
            <a:off x="643018" y="1142984"/>
            <a:ext cx="78404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s-MX" sz="1100" b="1" i="1" u="sng" dirty="0" smtClean="0">
                <a:latin typeface="Calibri" pitchFamily="34" charset="0"/>
              </a:rPr>
              <a:t>Sólo solicitudes “Tramitadas y atendidas” y “Aceptadas con información total/parcial”</a:t>
            </a:r>
            <a:endParaRPr lang="es-ES" sz="1100" b="1" i="1" u="sng" dirty="0">
              <a:latin typeface="Calibri" pitchFamily="34" charset="0"/>
            </a:endParaRPr>
          </a:p>
        </p:txBody>
      </p:sp>
      <p:sp>
        <p:nvSpPr>
          <p:cNvPr id="14" name="11 CuadroTexto"/>
          <p:cNvSpPr txBox="1"/>
          <p:nvPr/>
        </p:nvSpPr>
        <p:spPr>
          <a:xfrm>
            <a:off x="3815869" y="1584036"/>
            <a:ext cx="14920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s-MX" sz="1100" b="1" u="sng" dirty="0" smtClean="0">
                <a:latin typeface="Calibri" pitchFamily="34" charset="0"/>
              </a:rPr>
              <a:t>GENERAL</a:t>
            </a:r>
            <a:endParaRPr lang="es-ES" sz="1100" b="1" u="sng" dirty="0">
              <a:latin typeface="Calibri" pitchFamily="34" charset="0"/>
            </a:endParaRPr>
          </a:p>
        </p:txBody>
      </p:sp>
      <p:graphicFrame>
        <p:nvGraphicFramePr>
          <p:cNvPr id="16" name="15 Gráfico"/>
          <p:cNvGraphicFramePr/>
          <p:nvPr>
            <p:extLst/>
          </p:nvPr>
        </p:nvGraphicFramePr>
        <p:xfrm>
          <a:off x="933778" y="1928802"/>
          <a:ext cx="7238622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1379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>
                <a:latin typeface="Calibri" pitchFamily="34" charset="0"/>
              </a:rPr>
              <a:t>2.17.2 Para la entrega de información, ¿se le requirió al solicitante algún monto por concepto de reproducción?</a:t>
            </a:r>
          </a:p>
          <a:p>
            <a:pPr algn="ctr"/>
            <a:r>
              <a:rPr lang="es-MX" sz="1400" b="1" i="1" dirty="0" smtClean="0">
                <a:latin typeface="Calibri" pitchFamily="34" charset="0"/>
              </a:rPr>
              <a:t>2008 - 2013</a:t>
            </a:r>
            <a:endParaRPr lang="es-MX" sz="1400" b="1" i="1" dirty="0">
              <a:latin typeface="Calibri" pitchFamily="34" charset="0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51</a:t>
            </a:fld>
            <a:endParaRPr lang="es-MX" b="1" dirty="0">
              <a:latin typeface="Calibri" pitchFamily="34" charset="0"/>
            </a:endParaRPr>
          </a:p>
        </p:txBody>
      </p:sp>
      <p:sp>
        <p:nvSpPr>
          <p:cNvPr id="10" name="11 CuadroTexto"/>
          <p:cNvSpPr txBox="1"/>
          <p:nvPr/>
        </p:nvSpPr>
        <p:spPr>
          <a:xfrm>
            <a:off x="643018" y="1142984"/>
            <a:ext cx="78404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s-MX" sz="1100" b="1" i="1" u="sng" dirty="0" smtClean="0">
                <a:latin typeface="Calibri" pitchFamily="34" charset="0"/>
              </a:rPr>
              <a:t>Sólo solicitudes “Tramitadas y atendidas” y “Aceptadas con información total/parcial”</a:t>
            </a:r>
            <a:endParaRPr lang="es-ES" sz="1100" b="1" i="1" u="sng" dirty="0">
              <a:latin typeface="Calibri" pitchFamily="34" charset="0"/>
            </a:endParaRPr>
          </a:p>
        </p:txBody>
      </p:sp>
      <p:graphicFrame>
        <p:nvGraphicFramePr>
          <p:cNvPr id="13" name="12 Gráfico"/>
          <p:cNvGraphicFramePr/>
          <p:nvPr>
            <p:extLst/>
          </p:nvPr>
        </p:nvGraphicFramePr>
        <p:xfrm>
          <a:off x="866532" y="2071677"/>
          <a:ext cx="7377876" cy="4734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11 CuadroTexto"/>
          <p:cNvSpPr txBox="1"/>
          <p:nvPr/>
        </p:nvSpPr>
        <p:spPr>
          <a:xfrm>
            <a:off x="3822319" y="1589542"/>
            <a:ext cx="14920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s-MX" sz="1100" b="1" u="sng" dirty="0" smtClean="0">
                <a:latin typeface="Calibri" pitchFamily="34" charset="0"/>
              </a:rPr>
              <a:t>DESGLOSE</a:t>
            </a:r>
            <a:endParaRPr lang="es-ES" sz="1100" b="1" u="sng" dirty="0">
              <a:latin typeface="Calibri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779912" y="2783106"/>
            <a:ext cx="1571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u="sng" dirty="0" smtClean="0">
                <a:latin typeface="Calibri" pitchFamily="34" charset="0"/>
              </a:rPr>
              <a:t>Porcentajes</a:t>
            </a:r>
            <a:endParaRPr lang="es-MX" sz="1100" b="1" u="sng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85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>
                <a:latin typeface="Calibri" pitchFamily="34" charset="0"/>
              </a:rPr>
              <a:t>2.18.1 Promedio de días hábiles transcurridos entre la recepción y la respuesta</a:t>
            </a:r>
          </a:p>
          <a:p>
            <a:pPr algn="ctr"/>
            <a:r>
              <a:rPr lang="es-MX" sz="1400" b="1" i="1" dirty="0" smtClean="0">
                <a:latin typeface="Calibri" pitchFamily="34" charset="0"/>
              </a:rPr>
              <a:t>2006 - 2013</a:t>
            </a:r>
            <a:endParaRPr lang="es-MX" sz="1400" b="1" i="1" dirty="0">
              <a:latin typeface="Calibri" pitchFamily="34" charset="0"/>
            </a:endParaRPr>
          </a:p>
        </p:txBody>
      </p:sp>
      <p:graphicFrame>
        <p:nvGraphicFramePr>
          <p:cNvPr id="5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5299765"/>
              </p:ext>
            </p:extLst>
          </p:nvPr>
        </p:nvGraphicFramePr>
        <p:xfrm>
          <a:off x="231836" y="1988840"/>
          <a:ext cx="8660644" cy="4440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10 CuadroTexto"/>
          <p:cNvSpPr txBox="1"/>
          <p:nvPr/>
        </p:nvSpPr>
        <p:spPr>
          <a:xfrm>
            <a:off x="2862457" y="1578162"/>
            <a:ext cx="34052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 smtClean="0">
                <a:latin typeface="Calibri" pitchFamily="34" charset="0"/>
              </a:rPr>
              <a:t>Promedio de días hábiles transcurridos</a:t>
            </a:r>
            <a:endParaRPr lang="es-ES" sz="1100" b="1" dirty="0">
              <a:latin typeface="Calibri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236932" y="1071546"/>
            <a:ext cx="66212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s-MX" sz="1100" b="1" i="1" u="sng" dirty="0" smtClean="0">
                <a:latin typeface="Calibri" pitchFamily="34" charset="0"/>
              </a:rPr>
              <a:t>Sólo solicitudes “Tramitadas y atendidas”</a:t>
            </a:r>
            <a:endParaRPr lang="es-ES" sz="1100" b="1" i="1" u="sng" dirty="0">
              <a:latin typeface="Calibri" pitchFamily="34" charset="0"/>
            </a:endParaRP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52</a:t>
            </a:fld>
            <a:endParaRPr lang="es-MX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76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>
                <a:latin typeface="Calibri" pitchFamily="34" charset="0"/>
              </a:rPr>
              <a:t>2.18.2 Días hábiles transcurridos entre la recepción y la respuesta</a:t>
            </a:r>
          </a:p>
          <a:p>
            <a:pPr algn="ctr"/>
            <a:r>
              <a:rPr lang="es-MX" sz="1400" b="1" i="1" dirty="0" smtClean="0">
                <a:latin typeface="Calibri" pitchFamily="34" charset="0"/>
              </a:rPr>
              <a:t>2006 - 2013</a:t>
            </a:r>
            <a:endParaRPr lang="es-MX" sz="1400" b="1" i="1" dirty="0">
              <a:latin typeface="Calibri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750291" y="1571612"/>
            <a:ext cx="36242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 smtClean="0">
                <a:latin typeface="Calibri" pitchFamily="34" charset="0"/>
              </a:rPr>
              <a:t>Distribución de días hábiles transcurridos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1236932" y="1071546"/>
            <a:ext cx="66212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s-MX" sz="1100" b="1" i="1" u="sng" dirty="0" smtClean="0">
                <a:latin typeface="Calibri" pitchFamily="34" charset="0"/>
              </a:rPr>
              <a:t>Sólo solicitudes “Tramitadas y atendidas”</a:t>
            </a:r>
            <a:endParaRPr lang="es-ES" sz="1100" b="1" i="1" u="sng" dirty="0">
              <a:latin typeface="Calibri" pitchFamily="34" charset="0"/>
            </a:endParaRP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53</a:t>
            </a:fld>
            <a:endParaRPr lang="es-MX" b="1" dirty="0">
              <a:latin typeface="Calibri" pitchFamily="34" charset="0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450018"/>
              </p:ext>
            </p:extLst>
          </p:nvPr>
        </p:nvGraphicFramePr>
        <p:xfrm>
          <a:off x="213138" y="2050905"/>
          <a:ext cx="8712000" cy="4572000"/>
        </p:xfrm>
        <a:graphic>
          <a:graphicData uri="http://schemas.openxmlformats.org/drawingml/2006/table">
            <a:tbl>
              <a:tblPr/>
              <a:tblGrid>
                <a:gridCol w="648000"/>
                <a:gridCol w="504000"/>
                <a:gridCol w="504000"/>
                <a:gridCol w="504000"/>
                <a:gridCol w="504000"/>
                <a:gridCol w="504000"/>
                <a:gridCol w="504000"/>
                <a:gridCol w="504000"/>
                <a:gridCol w="504000"/>
                <a:gridCol w="504000"/>
                <a:gridCol w="504000"/>
                <a:gridCol w="504000"/>
                <a:gridCol w="504000"/>
                <a:gridCol w="504000"/>
                <a:gridCol w="504000"/>
                <a:gridCol w="504000"/>
                <a:gridCol w="504000"/>
              </a:tblGrid>
              <a:tr h="216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Días</a:t>
                      </a:r>
                    </a:p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hábiles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2006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2007</a:t>
                      </a: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2008</a:t>
                      </a: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6350" cap="flat" cmpd="sng" algn="ctr">
                      <a:solidFill>
                        <a:srgbClr val="0F4B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F4B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F4B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F4B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737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2009</a:t>
                      </a: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13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F4B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2010</a:t>
                      </a: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100" b="1" i="0" u="none" strike="noStrike" dirty="0" smtClean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2011</a:t>
                      </a: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100" b="1" i="0" u="none" strike="noStrike" dirty="0" smtClean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2012</a:t>
                      </a: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2013</a:t>
                      </a: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160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SIP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%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SIP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%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SIP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%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SIP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%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SIP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%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SIP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%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SIP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%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SIP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%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85" marR="7785" marT="778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2.9%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932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2.4%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2,425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2.9%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2,569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3.2%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5,843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7.2%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5,699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7.3%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5,126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5.8%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85" marR="7785" marT="778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8.9%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1,296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7.3%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1,864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4.9%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5,468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6,185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7.8%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4,766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5.9%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4,390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5.6%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4,804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785" marR="7785" marT="778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293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4.8%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4.0%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1,604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4.2%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4,429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5.3%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4,274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5.4%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3,829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4.7%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3,716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4.8%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4,220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4.8%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785" marR="7785" marT="778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761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4.3%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2,221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5.8%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5,267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6.3%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4,763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6.0%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4,232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5.2%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4,033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5.2%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4,445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785" marR="7785" marT="778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348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5.7%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902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3,096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6,375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7.6%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6,008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7.6%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5,837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7.2%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5,589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7.2%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6,154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7.0%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785" marR="7785" marT="778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509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8.4%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1,116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6.3%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4,608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12.1%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10,746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12.8%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11,145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14.0%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11,322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13.9%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10,718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13.7%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12,007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13.7%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7785" marR="7785" marT="778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372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1,257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2,700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4,543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5.4%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4,163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5.2%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3,690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3,760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4.8%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3,774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4.3%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7785" marR="7785" marT="778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397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1,423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8.0%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2,876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7.6%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4,398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5.2%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4,217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5.3%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3,860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4.7%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3,738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4.8%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3,736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4.3%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7785" marR="7785" marT="778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6.9%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1,586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8.9%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3,015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7.9%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5,103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4,302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5.4%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4,024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4.9%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3,971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4,155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4.7%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7785" marR="7785" marT="778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534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8.8%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1,963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11.0%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3,702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9.7%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6,387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7.6%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5,772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7.3%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5,943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7.3%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5,620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7.2%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6,264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7785" marR="7785" marT="778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1,229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20.2%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3,029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17.0%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7,040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18.5%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18,881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22.4%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16,965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21.4%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19,202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23.6%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17,021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21.8%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19,828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22.6%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7785" marR="7785" marT="778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171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2.8%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355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2.0%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1.2%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1,535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1.8%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996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1.3%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1.0%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699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930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7785" marR="7785" marT="778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1.9%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260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660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792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1.0%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504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621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7785" marR="7785" marT="778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1.3%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184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1.0%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261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461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452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377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443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7785" marR="7785" marT="778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1.0%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197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247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439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397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7785" marR="7785" marT="778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1.6%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562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456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598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7785" marR="7785" marT="778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121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236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385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357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557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7785" marR="7785" marT="778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146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190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455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361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461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595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7785" marR="7785" marT="778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1.3%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266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428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572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1.0%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7785" marR="7785" marT="778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277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1.6%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452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1.2%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939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990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1.3%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1,367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1.6%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7785" marR="7785" marT="778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1.4%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642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3.6%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1,285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3.4%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3,339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4.0%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3,120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3.9%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4,049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5.0%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4,323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5,999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6.8%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 o más</a:t>
                      </a:r>
                    </a:p>
                  </a:txBody>
                  <a:tcPr marL="7785" marR="7785" marT="778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190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547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346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915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1.0%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430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marL="44450" indent="0" algn="l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 Total </a:t>
                      </a:r>
                    </a:p>
                  </a:txBody>
                  <a:tcPr marL="8164" marR="8164" marT="8164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6,089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100%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17,824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100%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38,043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100%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84,182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100%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79,411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100%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81,363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100%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78,024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100%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87,625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100%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970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>
                <a:latin typeface="Calibri" pitchFamily="34" charset="0"/>
              </a:rPr>
              <a:t>2.18.3 Días hábiles transcurridos entre la recepción y la respuesta </a:t>
            </a:r>
          </a:p>
          <a:p>
            <a:pPr algn="ctr"/>
            <a:r>
              <a:rPr lang="es-MX" b="1" i="1" dirty="0" smtClean="0">
                <a:latin typeface="Calibri" pitchFamily="34" charset="0"/>
              </a:rPr>
              <a:t>(Promedio por Órgano de gobierno)</a:t>
            </a:r>
          </a:p>
          <a:p>
            <a:pPr algn="ctr"/>
            <a:r>
              <a:rPr lang="es-MX" sz="1400" b="1" i="1" dirty="0" smtClean="0">
                <a:latin typeface="Calibri" pitchFamily="34" charset="0"/>
              </a:rPr>
              <a:t>2006 - 2013</a:t>
            </a:r>
            <a:endParaRPr lang="es-MX" sz="1400" b="1" i="1" dirty="0">
              <a:latin typeface="Calibri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762106" y="1118700"/>
            <a:ext cx="5595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>
                <a:latin typeface="Calibri" pitchFamily="34" charset="0"/>
              </a:rPr>
              <a:t>Promedio de días hábiles transcurridos por Órgano de gobierno</a:t>
            </a:r>
          </a:p>
          <a:p>
            <a:pPr algn="ctr"/>
            <a:r>
              <a:rPr lang="es-MX" sz="1200" b="1" i="1" dirty="0" smtClean="0">
                <a:latin typeface="Calibri" pitchFamily="34" charset="0"/>
              </a:rPr>
              <a:t>(Sólo solicitudes “Tramitadas y atendidas”)</a:t>
            </a:r>
            <a:endParaRPr lang="es-ES" sz="1200" b="1" i="1" u="sng" dirty="0">
              <a:latin typeface="Calibri" pitchFamily="34" charset="0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54</a:t>
            </a:fld>
            <a:endParaRPr lang="es-MX" b="1" dirty="0">
              <a:latin typeface="Calibri" pitchFamily="34" charset="0"/>
            </a:endParaRPr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/>
          </p:nvPr>
        </p:nvGraphicFramePr>
        <p:xfrm>
          <a:off x="251520" y="1834744"/>
          <a:ext cx="8649646" cy="4320000"/>
        </p:xfrm>
        <a:graphic>
          <a:graphicData uri="http://schemas.openxmlformats.org/drawingml/2006/table">
            <a:tbl>
              <a:tblPr/>
              <a:tblGrid>
                <a:gridCol w="154902"/>
                <a:gridCol w="1294744"/>
                <a:gridCol w="900000"/>
                <a:gridCol w="900000"/>
                <a:gridCol w="900000"/>
                <a:gridCol w="900000"/>
                <a:gridCol w="900000"/>
                <a:gridCol w="900000"/>
                <a:gridCol w="900000"/>
                <a:gridCol w="900000"/>
              </a:tblGrid>
              <a:tr h="3600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latin typeface="Calibri" pitchFamily="34" charset="0"/>
                          <a:cs typeface="Calibri" pitchFamily="34" charset="0"/>
                        </a:rPr>
                        <a:t>Órgano de </a:t>
                      </a:r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Calibri" pitchFamily="34" charset="0"/>
                        </a:rPr>
                        <a:t>gobierno 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2006</a:t>
                      </a: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2007</a:t>
                      </a: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2008</a:t>
                      </a: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2009</a:t>
                      </a: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2010</a:t>
                      </a: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2011</a:t>
                      </a: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2012</a:t>
                      </a: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2013</a:t>
                      </a: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  <a:tr h="3600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Ejecutivo 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7.6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8268" marR="8268" marT="826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fontAlgn="ctr">
                        <a:tabLst>
                          <a:tab pos="1165225" algn="l"/>
                        </a:tabLst>
                      </a:pPr>
                      <a:r>
                        <a:rPr lang="es-ES" sz="1100" b="1" i="1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Administración</a:t>
                      </a:r>
                    </a:p>
                    <a:p>
                      <a:pPr algn="l" fontAlgn="ctr">
                        <a:tabLst/>
                      </a:pPr>
                      <a:r>
                        <a:rPr lang="es-ES" sz="1100" b="1" i="1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Pública Central</a:t>
                      </a:r>
                      <a:endParaRPr lang="es-ES" sz="1100" b="1" i="1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6.6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8268" marR="8268" marT="826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1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Desconcentrados y Paraestatales </a:t>
                      </a:r>
                      <a:r>
                        <a:rPr lang="es-ES" sz="1100" b="1" i="1" u="none" strike="noStrike" baseline="300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r>
                        <a:rPr lang="es-ES" sz="1100" b="1" i="1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es-ES" sz="1100" b="1" i="1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7.6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6.6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8268" marR="8268" marT="826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1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Delegaciones </a:t>
                      </a:r>
                    </a:p>
                    <a:p>
                      <a:pPr algn="l" fontAlgn="ctr"/>
                      <a:r>
                        <a:rPr lang="es-ES" sz="1100" b="1" i="1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Políticas</a:t>
                      </a:r>
                      <a:endParaRPr lang="es-ES" sz="1100" b="1" i="1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9.2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9.2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9.0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9.0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9.6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9.6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Judicial </a:t>
                      </a:r>
                    </a:p>
                  </a:txBody>
                  <a:tcPr marL="8268" marR="8268" marT="826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</a:tr>
              <a:tr h="3600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Legislativo </a:t>
                      </a:r>
                    </a:p>
                  </a:txBody>
                  <a:tcPr marL="8268" marR="8268" marT="826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9.4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</a:tr>
              <a:tr h="3600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Autónomo</a:t>
                      </a:r>
                    </a:p>
                  </a:txBody>
                  <a:tcPr marL="8268" marR="8268" marT="826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</a:tr>
              <a:tr h="540000">
                <a:tc gridSpan="2"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s-ES" sz="1100" b="1" i="0" u="none" strike="noStrike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Partidos</a:t>
                      </a:r>
                      <a:r>
                        <a:rPr kumimoji="0" lang="es-ES" sz="1100" b="1" i="0" u="none" strike="noStrike" kern="120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Políticos en el</a:t>
                      </a:r>
                    </a:p>
                    <a:p>
                      <a:pPr marL="0" algn="l" rtl="0" eaLnBrk="1" fontAlgn="b" latinLnBrk="0" hangingPunct="1"/>
                      <a:r>
                        <a:rPr kumimoji="0" lang="es-ES" sz="1100" b="1" i="0" u="none" strike="noStrike" kern="120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Distrito Federal</a:t>
                      </a:r>
                      <a:endParaRPr kumimoji="0" lang="es-ES" sz="1100" b="1" i="0" u="none" strike="noStrike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8.6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6.6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</a:tr>
              <a:tr h="3600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s-ES" sz="1100" b="1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Total </a:t>
                      </a:r>
                    </a:p>
                  </a:txBody>
                  <a:tcPr marL="8268" marR="8268" marT="826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8.0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8.5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7.7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7.5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7.3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7.3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7.4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7.8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79512" y="6250257"/>
            <a:ext cx="8352928" cy="419103"/>
          </a:xfrm>
          <a:prstGeom prst="rect">
            <a:avLst/>
          </a:prstGeom>
        </p:spPr>
        <p:txBody>
          <a:bodyPr/>
          <a:lstStyle/>
          <a:p>
            <a:pPr marL="85725" indent="-85725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000" b="1" kern="0" baseline="3000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1 </a:t>
            </a:r>
            <a:r>
              <a:rPr lang="es-MX" sz="1000" b="1" dirty="0" smtClean="0">
                <a:latin typeface="Calibri" pitchFamily="34" charset="0"/>
              </a:rPr>
              <a:t>Conforme al artículo 97 del Estatuto de Gobierno del D.F., la Administración Pública Paraestatal está integrada por los Organismos Descentralizados, las Empresas de Participación Estatal Mayoritaria y los Fideicomisos Públicos</a:t>
            </a:r>
            <a:r>
              <a:rPr lang="es-MX" sz="1000" b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s-MX" sz="1000" b="1" kern="0" dirty="0">
              <a:solidFill>
                <a:sysClr val="windowText" lastClr="000000"/>
              </a:solidFill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22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>
                <a:latin typeface="Calibri" pitchFamily="34" charset="0"/>
              </a:rPr>
              <a:t>2.18.4.1 Días hábiles transcurridos entre la recepción y la respuesta</a:t>
            </a:r>
          </a:p>
          <a:p>
            <a:pPr algn="ctr"/>
            <a:r>
              <a:rPr lang="es-MX" b="1" i="1" dirty="0" smtClean="0">
                <a:latin typeface="Calibri" pitchFamily="34" charset="0"/>
              </a:rPr>
              <a:t>(Quienes solicitaron ampliación de plazo)</a:t>
            </a:r>
          </a:p>
          <a:p>
            <a:pPr algn="ctr"/>
            <a:r>
              <a:rPr lang="es-MX" sz="1400" b="1" i="1" dirty="0" smtClean="0">
                <a:latin typeface="Calibri" pitchFamily="34" charset="0"/>
              </a:rPr>
              <a:t>2008 - 2013</a:t>
            </a:r>
            <a:endParaRPr lang="es-MX" sz="1400" b="1" i="1" dirty="0">
              <a:latin typeface="Calibri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236932" y="1071546"/>
            <a:ext cx="66212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s-MX" sz="1100" b="1" i="1" u="sng" dirty="0" smtClean="0">
                <a:latin typeface="Calibri" pitchFamily="34" charset="0"/>
              </a:rPr>
              <a:t>Sólo solicitudes “Tramitadas y atendidas”</a:t>
            </a:r>
            <a:endParaRPr lang="es-ES" sz="1100" b="1" i="1" u="sng" dirty="0">
              <a:latin typeface="Calibri" pitchFamily="34" charset="0"/>
            </a:endParaRP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55</a:t>
            </a:fld>
            <a:endParaRPr lang="es-MX" b="1" dirty="0">
              <a:latin typeface="Calibri" pitchFamily="34" charset="0"/>
            </a:endParaRPr>
          </a:p>
        </p:txBody>
      </p:sp>
      <p:graphicFrame>
        <p:nvGraphicFramePr>
          <p:cNvPr id="9" name="8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5002360"/>
              </p:ext>
            </p:extLst>
          </p:nvPr>
        </p:nvGraphicFramePr>
        <p:xfrm>
          <a:off x="528666" y="2420888"/>
          <a:ext cx="8086668" cy="4000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14 CuadroTexto"/>
          <p:cNvSpPr txBox="1"/>
          <p:nvPr/>
        </p:nvSpPr>
        <p:spPr>
          <a:xfrm>
            <a:off x="2700920" y="1757110"/>
            <a:ext cx="37430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 smtClean="0">
                <a:latin typeface="Calibri" pitchFamily="34" charset="0"/>
              </a:rPr>
              <a:t>Promedio de días hábiles transcurridos</a:t>
            </a:r>
          </a:p>
          <a:p>
            <a:pPr algn="ctr"/>
            <a:r>
              <a:rPr lang="es-MX" sz="1100" b="1" dirty="0" smtClean="0">
                <a:latin typeface="Calibri" pitchFamily="34" charset="0"/>
              </a:rPr>
              <a:t>(sólo quienes solicitaron ampliación de plazo)</a:t>
            </a:r>
            <a:endParaRPr lang="es-ES" sz="105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60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>
                <a:latin typeface="Calibri" pitchFamily="34" charset="0"/>
              </a:rPr>
              <a:t>2.18.4.2 Días hábiles transcurridos entre la recepción y la respuesta</a:t>
            </a:r>
          </a:p>
          <a:p>
            <a:pPr algn="ctr"/>
            <a:r>
              <a:rPr lang="es-MX" b="1" i="1" dirty="0" smtClean="0">
                <a:latin typeface="Calibri" pitchFamily="34" charset="0"/>
              </a:rPr>
              <a:t>(Quienes solicitaron ampliación de plazo)</a:t>
            </a:r>
          </a:p>
          <a:p>
            <a:pPr algn="ctr"/>
            <a:r>
              <a:rPr lang="es-MX" sz="1400" b="1" i="1" dirty="0" smtClean="0">
                <a:latin typeface="Calibri" pitchFamily="34" charset="0"/>
              </a:rPr>
              <a:t>2008 - 2013</a:t>
            </a:r>
            <a:endParaRPr lang="es-MX" sz="1400" b="1" i="1" dirty="0">
              <a:latin typeface="Calibri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236932" y="1071546"/>
            <a:ext cx="66212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s-MX" sz="1100" b="1" i="1" u="sng" dirty="0" smtClean="0">
                <a:latin typeface="Calibri" pitchFamily="34" charset="0"/>
              </a:rPr>
              <a:t>Sólo solicitudes “Tramitadas y atendidas”</a:t>
            </a:r>
            <a:endParaRPr lang="es-ES" sz="1100" b="1" i="1" u="sng" dirty="0">
              <a:latin typeface="Calibri" pitchFamily="34" charset="0"/>
            </a:endParaRP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56</a:t>
            </a:fld>
            <a:endParaRPr lang="es-MX" b="1" dirty="0">
              <a:latin typeface="Calibri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2507714" y="1762772"/>
            <a:ext cx="41151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 smtClean="0">
                <a:latin typeface="Calibri" pitchFamily="34" charset="0"/>
              </a:rPr>
              <a:t>Promedio de días hábiles transcurridos</a:t>
            </a:r>
          </a:p>
          <a:p>
            <a:pPr algn="ctr"/>
            <a:r>
              <a:rPr lang="es-MX" sz="1100" b="1" dirty="0" smtClean="0">
                <a:latin typeface="Calibri" pitchFamily="34" charset="0"/>
              </a:rPr>
              <a:t>(sólo quienes NO solicitaron ampliación de plazo)</a:t>
            </a:r>
            <a:endParaRPr lang="es-ES" sz="1050" b="1" dirty="0">
              <a:latin typeface="Calibri" pitchFamily="34" charset="0"/>
            </a:endParaRPr>
          </a:p>
        </p:txBody>
      </p:sp>
      <p:graphicFrame>
        <p:nvGraphicFramePr>
          <p:cNvPr id="17" name="16 Gráfico"/>
          <p:cNvGraphicFramePr>
            <a:graphicFrameLocks/>
          </p:cNvGraphicFramePr>
          <p:nvPr>
            <p:extLst/>
          </p:nvPr>
        </p:nvGraphicFramePr>
        <p:xfrm>
          <a:off x="539554" y="2428868"/>
          <a:ext cx="8064894" cy="4000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2466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>
                <a:latin typeface="Calibri" pitchFamily="34" charset="0"/>
              </a:rPr>
              <a:t>2.19.1 Promedio de servidores públicos involucrados en la respuesta</a:t>
            </a:r>
          </a:p>
          <a:p>
            <a:pPr algn="ctr"/>
            <a:r>
              <a:rPr lang="es-MX" sz="1400" b="1" i="1" dirty="0" smtClean="0">
                <a:latin typeface="Calibri" pitchFamily="34" charset="0"/>
              </a:rPr>
              <a:t>2006 - 2013</a:t>
            </a:r>
            <a:endParaRPr lang="es-MX" sz="1400" b="1" i="1" dirty="0">
              <a:latin typeface="Calibri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687092" y="1928802"/>
            <a:ext cx="37624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 smtClean="0">
                <a:latin typeface="Calibri" pitchFamily="34" charset="0"/>
              </a:rPr>
              <a:t>Promedio de servidores públicos involucrados</a:t>
            </a:r>
            <a:endParaRPr lang="es-ES" sz="1100" b="1" dirty="0">
              <a:latin typeface="Calibri" pitchFamily="34" charset="0"/>
            </a:endParaRP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57</a:t>
            </a:fld>
            <a:endParaRPr lang="es-MX" b="1" dirty="0">
              <a:latin typeface="Calibri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236932" y="1071546"/>
            <a:ext cx="66212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s-MX" sz="1100" b="1" i="1" u="sng" dirty="0" smtClean="0">
                <a:latin typeface="Calibri" pitchFamily="34" charset="0"/>
              </a:rPr>
              <a:t>Sólo solicitudes “Tramitadas y atendidas”</a:t>
            </a:r>
            <a:endParaRPr lang="es-ES" sz="1000" b="1" i="1" u="sng" dirty="0">
              <a:latin typeface="Calibri" pitchFamily="34" charset="0"/>
            </a:endParaRPr>
          </a:p>
        </p:txBody>
      </p:sp>
      <p:graphicFrame>
        <p:nvGraphicFramePr>
          <p:cNvPr id="8" name="4 Gráfico"/>
          <p:cNvGraphicFramePr>
            <a:graphicFrameLocks/>
          </p:cNvGraphicFramePr>
          <p:nvPr>
            <p:extLst/>
          </p:nvPr>
        </p:nvGraphicFramePr>
        <p:xfrm>
          <a:off x="231836" y="1988840"/>
          <a:ext cx="8660644" cy="4440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6466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>
                <a:latin typeface="Calibri" pitchFamily="34" charset="0"/>
              </a:rPr>
              <a:t>2.19.2 Servidores públicos involucrados en la respuesta</a:t>
            </a:r>
          </a:p>
          <a:p>
            <a:pPr algn="ctr"/>
            <a:r>
              <a:rPr lang="es-MX" sz="1400" b="1" i="1" dirty="0" smtClean="0">
                <a:latin typeface="Calibri" pitchFamily="34" charset="0"/>
              </a:rPr>
              <a:t>2006 - 2013</a:t>
            </a:r>
            <a:endParaRPr lang="es-MX" sz="1400" b="1" i="1" dirty="0">
              <a:latin typeface="Calibri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833638" y="1981795"/>
            <a:ext cx="35004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>
                <a:latin typeface="Calibri" pitchFamily="34" charset="0"/>
              </a:rPr>
              <a:t>Número de servidores públicos involucrados</a:t>
            </a:r>
            <a:endParaRPr lang="es-ES" sz="1050" b="1" i="1" u="sng" dirty="0">
              <a:latin typeface="Calibri" pitchFamily="34" charset="0"/>
            </a:endParaRP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58</a:t>
            </a:fld>
            <a:endParaRPr lang="es-MX" b="1" dirty="0">
              <a:latin typeface="Calibri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236932" y="1279793"/>
            <a:ext cx="66212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s-MX" sz="1100" b="1" i="1" u="sng" dirty="0" smtClean="0">
                <a:latin typeface="Calibri" pitchFamily="34" charset="0"/>
              </a:rPr>
              <a:t>Sólo solicitudes “Tramitadas y atendidas”</a:t>
            </a:r>
            <a:endParaRPr lang="es-ES" sz="1000" b="1" i="1" u="sng" dirty="0">
              <a:latin typeface="Calibri" pitchFamily="34" charset="0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1431710"/>
              </p:ext>
            </p:extLst>
          </p:nvPr>
        </p:nvGraphicFramePr>
        <p:xfrm>
          <a:off x="161934" y="1916832"/>
          <a:ext cx="8784000" cy="4032000"/>
        </p:xfrm>
        <a:graphic>
          <a:graphicData uri="http://schemas.openxmlformats.org/drawingml/2006/table">
            <a:tbl>
              <a:tblPr/>
              <a:tblGrid>
                <a:gridCol w="720000"/>
                <a:gridCol w="504000"/>
                <a:gridCol w="504000"/>
                <a:gridCol w="504000"/>
                <a:gridCol w="504000"/>
                <a:gridCol w="504000"/>
                <a:gridCol w="504000"/>
                <a:gridCol w="504000"/>
                <a:gridCol w="504000"/>
                <a:gridCol w="504000"/>
                <a:gridCol w="504000"/>
                <a:gridCol w="504000"/>
                <a:gridCol w="504000"/>
                <a:gridCol w="504000"/>
                <a:gridCol w="504000"/>
                <a:gridCol w="504000"/>
                <a:gridCol w="504000"/>
              </a:tblGrid>
              <a:tr h="288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Servidores públicos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2006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2007</a:t>
                      </a: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2008</a:t>
                      </a: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6350" cap="flat" cmpd="sng" algn="ctr">
                      <a:solidFill>
                        <a:srgbClr val="0F4B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F4B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F4B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F4B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737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2009</a:t>
                      </a: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13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F4B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2010</a:t>
                      </a: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100" b="1" i="0" u="none" strike="noStrike" dirty="0" smtClean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2011</a:t>
                      </a: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100" b="1" i="0" u="none" strike="noStrike" dirty="0" smtClean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2012</a:t>
                      </a: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2013</a:t>
                      </a: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880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SIP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%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SIP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%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SIP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%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SIP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%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SIP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%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SIP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%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SIP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%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SIP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%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85" marR="7785" marT="778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2,178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35.8%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3,289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18.5%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5,795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15.2%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13,734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16.3%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13,627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17.2%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14,574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17.9%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14,756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18.9%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16,965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19.4%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785" marR="7785" marT="778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2,193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36.0%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7,508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42.1%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16,244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42.7%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31,579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37.5%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29,004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36.5%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28,369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34.9%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27,268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34.9%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32,198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36.7%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785" marR="7785" marT="778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786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12.9%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3,834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21.5%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7,722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20.3%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16,078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19.1%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12,613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15.9%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15,495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19.0%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15,033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19.3%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14,010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16.0%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785" marR="7785" marT="778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243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4.0%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1,208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6.8%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4,142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10.9%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8,013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9.5%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9,064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11.4%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9,532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11.7%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7,779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10.0%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12,186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13.9%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785" marR="7785" marT="778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501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2.8%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1,713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7,762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9.2%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5,783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7.3%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4,785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5.9%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6,254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8.0%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4,405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5.0%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7785" marR="7785" marT="778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141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2.3%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3.4%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1,348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3,111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3.7%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4,813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4,567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5.6%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3,775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4.8%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4,382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5.0%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7785" marR="7785" marT="778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1.9%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954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1,138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1.4%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1,655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2.0%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1,549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2.0%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2,224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7785" marR="7785" marT="778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1.8%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270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1,628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1.9%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754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542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361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7785" marR="7785" marT="778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131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184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678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366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229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187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7785" marR="7785" marT="778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434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562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429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 </a:t>
                      </a:r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 más</a:t>
                      </a:r>
                    </a:p>
                  </a:txBody>
                  <a:tcPr marL="7785" marR="7785" marT="778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1,865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2.3%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916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591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495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44450" indent="0" algn="l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 Total </a:t>
                      </a:r>
                    </a:p>
                  </a:txBody>
                  <a:tcPr marL="8164" marR="8164" marT="8164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6,089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100%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17,824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100%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38,043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100%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84,182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100%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79,411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100%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81,363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100%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78,024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100%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87,625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100%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559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>
                <a:latin typeface="Calibri" pitchFamily="34" charset="0"/>
              </a:rPr>
              <a:t>2.19.3 Servidores públicos involucrados en la respuesta</a:t>
            </a:r>
          </a:p>
          <a:p>
            <a:pPr algn="ctr"/>
            <a:r>
              <a:rPr lang="es-MX" b="1" i="1" dirty="0" smtClean="0">
                <a:latin typeface="Calibri" pitchFamily="34" charset="0"/>
              </a:rPr>
              <a:t>(Promedio por Órgano de gobierno)</a:t>
            </a:r>
          </a:p>
          <a:p>
            <a:pPr algn="ctr"/>
            <a:r>
              <a:rPr lang="es-MX" sz="1400" b="1" i="1" dirty="0" smtClean="0">
                <a:latin typeface="Calibri" pitchFamily="34" charset="0"/>
              </a:rPr>
              <a:t>2006 - 2013</a:t>
            </a:r>
            <a:endParaRPr lang="es-MX" sz="1400" b="1" i="1" dirty="0">
              <a:latin typeface="Calibri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619230" y="1118700"/>
            <a:ext cx="588172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 smtClean="0">
                <a:latin typeface="Calibri" pitchFamily="34" charset="0"/>
              </a:rPr>
              <a:t>Promedio de servidores públicos involucrados por Órgano de Gobierno</a:t>
            </a:r>
            <a:endParaRPr lang="es-ES" sz="1100" b="1" dirty="0" smtClean="0">
              <a:latin typeface="Calibri" pitchFamily="34" charset="0"/>
            </a:endParaRPr>
          </a:p>
          <a:p>
            <a:pPr algn="ctr"/>
            <a:r>
              <a:rPr lang="es-MX" sz="1100" b="1" i="1" dirty="0" smtClean="0">
                <a:latin typeface="Calibri" pitchFamily="34" charset="0"/>
              </a:rPr>
              <a:t>(Sólo solicitudes “Tramitadas y atendidas”)</a:t>
            </a:r>
            <a:endParaRPr lang="es-ES" sz="1100" b="1" i="1" u="sng" dirty="0">
              <a:latin typeface="Calibri" pitchFamily="34" charset="0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59</a:t>
            </a:fld>
            <a:endParaRPr lang="es-MX" b="1" dirty="0">
              <a:latin typeface="Calibri" pitchFamily="34" charset="0"/>
            </a:endParaRPr>
          </a:p>
        </p:txBody>
      </p:sp>
      <p:graphicFrame>
        <p:nvGraphicFramePr>
          <p:cNvPr id="6" name="9 Tabla"/>
          <p:cNvGraphicFramePr>
            <a:graphicFrameLocks noGrp="1"/>
          </p:cNvGraphicFramePr>
          <p:nvPr>
            <p:extLst/>
          </p:nvPr>
        </p:nvGraphicFramePr>
        <p:xfrm>
          <a:off x="251520" y="1834744"/>
          <a:ext cx="8649646" cy="4320000"/>
        </p:xfrm>
        <a:graphic>
          <a:graphicData uri="http://schemas.openxmlformats.org/drawingml/2006/table">
            <a:tbl>
              <a:tblPr/>
              <a:tblGrid>
                <a:gridCol w="154902"/>
                <a:gridCol w="1294744"/>
                <a:gridCol w="900000"/>
                <a:gridCol w="900000"/>
                <a:gridCol w="900000"/>
                <a:gridCol w="900000"/>
                <a:gridCol w="900000"/>
                <a:gridCol w="900000"/>
                <a:gridCol w="900000"/>
                <a:gridCol w="900000"/>
              </a:tblGrid>
              <a:tr h="3600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latin typeface="Calibri" pitchFamily="34" charset="0"/>
                          <a:cs typeface="Calibri" pitchFamily="34" charset="0"/>
                        </a:rPr>
                        <a:t>Órgano de </a:t>
                      </a:r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Calibri" pitchFamily="34" charset="0"/>
                        </a:rPr>
                        <a:t>gobierno 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2006</a:t>
                      </a: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2007</a:t>
                      </a: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2008</a:t>
                      </a: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2009</a:t>
                      </a: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2010</a:t>
                      </a: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2011</a:t>
                      </a: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2012</a:t>
                      </a: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2013</a:t>
                      </a: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  <a:tr h="3600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Ejecutivo 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8268" marR="8268" marT="826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fontAlgn="ctr">
                        <a:tabLst>
                          <a:tab pos="1165225" algn="l"/>
                        </a:tabLst>
                      </a:pPr>
                      <a:r>
                        <a:rPr lang="es-ES" sz="1100" b="1" i="1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Administración</a:t>
                      </a:r>
                    </a:p>
                    <a:p>
                      <a:pPr algn="l" fontAlgn="ctr">
                        <a:tabLst/>
                      </a:pPr>
                      <a:r>
                        <a:rPr lang="es-ES" sz="1100" b="1" i="1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Pública Central</a:t>
                      </a:r>
                      <a:endParaRPr lang="es-ES" sz="1100" b="1" i="1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8268" marR="8268" marT="826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1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Desconcentrados y Paraestatales </a:t>
                      </a:r>
                      <a:r>
                        <a:rPr lang="es-ES" sz="1100" b="1" i="1" u="none" strike="noStrike" baseline="300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r>
                        <a:rPr lang="es-ES" sz="1100" b="1" i="1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es-ES" sz="1100" b="1" i="1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8268" marR="8268" marT="826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1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Delegaciones </a:t>
                      </a:r>
                    </a:p>
                    <a:p>
                      <a:pPr algn="l" fontAlgn="ctr"/>
                      <a:r>
                        <a:rPr lang="es-ES" sz="1100" b="1" i="1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Políticas</a:t>
                      </a:r>
                      <a:endParaRPr lang="es-ES" sz="1100" b="1" i="1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2.6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Judicial </a:t>
                      </a:r>
                    </a:p>
                  </a:txBody>
                  <a:tcPr marL="8268" marR="8268" marT="826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</a:tr>
              <a:tr h="3600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Legislativo </a:t>
                      </a:r>
                    </a:p>
                  </a:txBody>
                  <a:tcPr marL="8268" marR="8268" marT="826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4.6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</a:tr>
              <a:tr h="3600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Autónomo</a:t>
                      </a:r>
                    </a:p>
                  </a:txBody>
                  <a:tcPr marL="8268" marR="8268" marT="826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2.6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</a:tr>
              <a:tr h="540000">
                <a:tc gridSpan="2"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s-ES" sz="1100" b="1" i="0" u="none" strike="noStrike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Partidos</a:t>
                      </a:r>
                      <a:r>
                        <a:rPr kumimoji="0" lang="es-ES" sz="1100" b="1" i="0" u="none" strike="noStrike" kern="120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Políticos en el</a:t>
                      </a:r>
                    </a:p>
                    <a:p>
                      <a:pPr marL="0" algn="l" rtl="0" eaLnBrk="1" fontAlgn="b" latinLnBrk="0" hangingPunct="1"/>
                      <a:r>
                        <a:rPr kumimoji="0" lang="es-ES" sz="1100" b="1" i="0" u="none" strike="noStrike" kern="120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Distrito Federal</a:t>
                      </a:r>
                      <a:endParaRPr kumimoji="0" lang="es-ES" sz="1100" b="1" i="0" u="none" strike="noStrike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2.6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</a:tr>
              <a:tr h="3600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s-ES" sz="1100" b="1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Total </a:t>
                      </a:r>
                    </a:p>
                  </a:txBody>
                  <a:tcPr marL="8268" marR="8268" marT="826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3.0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3.1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3.0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748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Rectángulo"/>
          <p:cNvSpPr/>
          <p:nvPr/>
        </p:nvSpPr>
        <p:spPr>
          <a:xfrm>
            <a:off x="680964" y="2332037"/>
            <a:ext cx="77625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600" b="1" dirty="0" smtClean="0">
                <a:solidFill>
                  <a:prstClr val="black"/>
                </a:solidFill>
                <a:latin typeface="Calibri" pitchFamily="34" charset="0"/>
              </a:rPr>
              <a:t>1. Total de solicitudes</a:t>
            </a:r>
          </a:p>
          <a:p>
            <a:pPr algn="ctr"/>
            <a:endParaRPr lang="es-MX" sz="1600" b="1" i="1" dirty="0" smtClean="0">
              <a:solidFill>
                <a:prstClr val="black"/>
              </a:solidFill>
              <a:latin typeface="Calibri" pitchFamily="34" charset="0"/>
            </a:endParaRPr>
          </a:p>
          <a:p>
            <a:pPr algn="ctr"/>
            <a:endParaRPr lang="es-MX" sz="1600" b="1" i="1" dirty="0" smtClean="0">
              <a:solidFill>
                <a:prstClr val="black"/>
              </a:solidFill>
              <a:latin typeface="Calibri" pitchFamily="34" charset="0"/>
            </a:endParaRPr>
          </a:p>
          <a:p>
            <a:pPr algn="ctr"/>
            <a:r>
              <a:rPr lang="es-MX" sz="1600" b="1" i="1" dirty="0" smtClean="0">
                <a:solidFill>
                  <a:prstClr val="black"/>
                </a:solidFill>
                <a:latin typeface="Calibri" pitchFamily="34" charset="0"/>
              </a:rPr>
              <a:t>(Solicitudes de Información Pública y de Datos Personales)</a:t>
            </a:r>
            <a:endParaRPr lang="es-ES" sz="1200" i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4 Rectángulo"/>
          <p:cNvSpPr/>
          <p:nvPr/>
        </p:nvSpPr>
        <p:spPr>
          <a:xfrm>
            <a:off x="1004862" y="1919624"/>
            <a:ext cx="7139038" cy="295465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s-MX" sz="3600" b="1" dirty="0" smtClean="0">
                <a:latin typeface="Calibri" pitchFamily="34" charset="0"/>
              </a:rPr>
              <a:t>3. Perfil sociodemográfico de los solicitantes</a:t>
            </a:r>
          </a:p>
          <a:p>
            <a:pPr algn="ctr"/>
            <a:endParaRPr lang="es-MX" sz="3600" b="1" dirty="0" smtClean="0">
              <a:latin typeface="Calibri" pitchFamily="34" charset="0"/>
            </a:endParaRPr>
          </a:p>
          <a:p>
            <a:pPr algn="ctr"/>
            <a:endParaRPr lang="es-MX" sz="3600" b="1" dirty="0" smtClean="0">
              <a:latin typeface="Calibri" pitchFamily="34" charset="0"/>
            </a:endParaRPr>
          </a:p>
          <a:p>
            <a:pPr algn="just"/>
            <a:r>
              <a:rPr lang="es-MX" sz="1400" b="1" i="1" dirty="0" smtClean="0">
                <a:latin typeface="Calibri" pitchFamily="34" charset="0"/>
              </a:rPr>
              <a:t>La información relativa al perfil del solicitante no corresponde con el total de solicitudes recibidas debido a que se trata de información proporcionada de manera opcional por el solicitante</a:t>
            </a:r>
            <a:endParaRPr lang="es-ES" sz="1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17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61</a:t>
            </a:fld>
            <a:endParaRPr lang="es-MX" b="1" dirty="0">
              <a:latin typeface="Calibri" pitchFamily="34" charset="0"/>
            </a:endParaRPr>
          </a:p>
        </p:txBody>
      </p:sp>
      <p:graphicFrame>
        <p:nvGraphicFramePr>
          <p:cNvPr id="18" name="Gráfico 17"/>
          <p:cNvGraphicFramePr/>
          <p:nvPr>
            <p:extLst>
              <p:ext uri="{D42A27DB-BD31-4B8C-83A1-F6EECF244321}">
                <p14:modId xmlns:p14="http://schemas.microsoft.com/office/powerpoint/2010/main" val="1106010779"/>
              </p:ext>
            </p:extLst>
          </p:nvPr>
        </p:nvGraphicFramePr>
        <p:xfrm>
          <a:off x="323528" y="1700808"/>
          <a:ext cx="8496944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9 CuadroTexto"/>
          <p:cNvSpPr txBox="1"/>
          <p:nvPr/>
        </p:nvSpPr>
        <p:spPr>
          <a:xfrm>
            <a:off x="1236932" y="1279793"/>
            <a:ext cx="6621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s-MX" sz="1200" b="1" u="sng" dirty="0" smtClean="0">
                <a:latin typeface="Calibri" pitchFamily="34" charset="0"/>
              </a:rPr>
              <a:t>Género</a:t>
            </a:r>
            <a:endParaRPr lang="es-ES" sz="1200" b="1" u="sng" dirty="0">
              <a:latin typeface="Calibri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/>
              <a:t>Sociodemográficos</a:t>
            </a:r>
          </a:p>
          <a:p>
            <a:pPr algn="ctr"/>
            <a:r>
              <a:rPr lang="es-MX" sz="1400" b="1" i="1" dirty="0">
                <a:latin typeface="Calibri" pitchFamily="34" charset="0"/>
              </a:rPr>
              <a:t>2007 </a:t>
            </a:r>
            <a:r>
              <a:rPr lang="es-MX" sz="1400" b="1" i="1" dirty="0" smtClean="0">
                <a:latin typeface="Calibri" pitchFamily="34" charset="0"/>
              </a:rPr>
              <a:t>- 2013</a:t>
            </a:r>
            <a:endParaRPr lang="es-ES" sz="1400" b="1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82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62</a:t>
            </a:fld>
            <a:endParaRPr lang="es-MX" b="1" dirty="0">
              <a:latin typeface="Calibri" pitchFamily="34" charset="0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3558292"/>
              </p:ext>
            </p:extLst>
          </p:nvPr>
        </p:nvGraphicFramePr>
        <p:xfrm>
          <a:off x="252480" y="1582362"/>
          <a:ext cx="8640000" cy="4464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</a:tblGrid>
              <a:tr h="39600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Grupos de edad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2007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2008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2009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2010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Calibri" pitchFamily="34" charset="0"/>
                        </a:rPr>
                        <a:t>2011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Calibri" pitchFamily="34" charset="0"/>
                        </a:rPr>
                        <a:t>2012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Calibri" pitchFamily="34" charset="0"/>
                        </a:rPr>
                        <a:t>2013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9600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Solicitantes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Solicitantes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Solicitantes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Solicitantes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Solicitantes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Solicitantes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Solicitantes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Hasta 19 años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20 a 29 años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1,801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2,439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30 a 39 años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2,353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2,239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40 a 49 años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1,905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50 a 59 años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1,090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60 a 69 años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o más años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5,049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6,072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8,769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7,796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8,323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s-MX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s-MX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s-MX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s-MX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r>
                        <a:rPr lang="es-MX" sz="300" b="1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  <a:endParaRPr lang="es-MX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s-MX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s-MX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s-MX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Total </a:t>
                      </a:r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SIP 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9352" marT="9352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19,044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41,164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91,523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86,249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89,610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86,341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97,376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</a:tbl>
          </a:graphicData>
        </a:graphic>
      </p:graphicFrame>
      <p:sp>
        <p:nvSpPr>
          <p:cNvPr id="5" name="5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/>
              <a:t>Sociodemográficos</a:t>
            </a:r>
          </a:p>
          <a:p>
            <a:pPr algn="ctr"/>
            <a:r>
              <a:rPr lang="es-MX" sz="1400" b="1" i="1" dirty="0">
                <a:latin typeface="Calibri" pitchFamily="34" charset="0"/>
              </a:rPr>
              <a:t>2007 </a:t>
            </a:r>
            <a:r>
              <a:rPr lang="es-MX" sz="1400" b="1" i="1" dirty="0" smtClean="0">
                <a:latin typeface="Calibri" pitchFamily="34" charset="0"/>
              </a:rPr>
              <a:t>- 2013</a:t>
            </a:r>
            <a:endParaRPr lang="es-ES" sz="1400" b="1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37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63</a:t>
            </a:fld>
            <a:endParaRPr lang="es-MX" b="1" dirty="0">
              <a:latin typeface="Calibri" pitchFamily="34" charset="0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5085863"/>
              </p:ext>
            </p:extLst>
          </p:nvPr>
        </p:nvGraphicFramePr>
        <p:xfrm>
          <a:off x="252480" y="1737264"/>
          <a:ext cx="8640000" cy="406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</a:tblGrid>
              <a:tr h="39600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Escolaridad del solicitante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2007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2008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2009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2010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Calibri" pitchFamily="34" charset="0"/>
                        </a:rPr>
                        <a:t>2011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Calibri" pitchFamily="34" charset="0"/>
                        </a:rPr>
                        <a:t>2012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Calibri" pitchFamily="34" charset="0"/>
                        </a:rPr>
                        <a:t>2013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9600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Solicitantes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Solicitantes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Solicitantes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Solicitantes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Solicitantes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Solicitantes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Solicitantes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 estudios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Primaria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Secundaria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Bachillerato o carrera técnica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1,153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1,843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1,361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1,462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Licenciatura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3,187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Maestría o doctorado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1,183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1,174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991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5,237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6,421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9,483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8,204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8,750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s-MX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s-MX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s-MX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s-MX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r>
                        <a:rPr lang="es-MX" sz="300" b="1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  <a:endParaRPr lang="es-MX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s-MX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s-MX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s-MX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Total </a:t>
                      </a:r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SIP 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9352" marT="9352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19,044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41,164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91,523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86,249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89,610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86,341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97,376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</a:tbl>
          </a:graphicData>
        </a:graphic>
      </p:graphicFrame>
      <p:sp>
        <p:nvSpPr>
          <p:cNvPr id="5" name="5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/>
              <a:t>Sociodemográficos</a:t>
            </a:r>
          </a:p>
          <a:p>
            <a:pPr algn="ctr"/>
            <a:r>
              <a:rPr lang="es-MX" sz="1400" b="1" i="1" dirty="0">
                <a:latin typeface="Calibri" pitchFamily="34" charset="0"/>
              </a:rPr>
              <a:t>2007 </a:t>
            </a:r>
            <a:r>
              <a:rPr lang="es-MX" sz="1400" b="1" i="1" dirty="0" smtClean="0">
                <a:latin typeface="Calibri" pitchFamily="34" charset="0"/>
              </a:rPr>
              <a:t>- 2013</a:t>
            </a:r>
            <a:endParaRPr lang="es-ES" sz="1400" b="1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28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64</a:t>
            </a:fld>
            <a:endParaRPr lang="es-MX" b="1" dirty="0">
              <a:latin typeface="Calibri" pitchFamily="34" charset="0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3557334"/>
              </p:ext>
            </p:extLst>
          </p:nvPr>
        </p:nvGraphicFramePr>
        <p:xfrm>
          <a:off x="349586" y="1161371"/>
          <a:ext cx="8460000" cy="550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</a:tblGrid>
              <a:tr h="36000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Ocupación del solicitante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438" marR="6438" marT="643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2007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2008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2009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2010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Calibri" pitchFamily="34" charset="0"/>
                        </a:rPr>
                        <a:t>2011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Calibri" pitchFamily="34" charset="0"/>
                        </a:rPr>
                        <a:t>2012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Calibri" pitchFamily="34" charset="0"/>
                        </a:rPr>
                        <a:t>2013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6000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Solicitantes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Solicitantes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Solicitantes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Solicitantes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Solicitantes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Solicitantes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Solicitantes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Empresario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438" marR="6438" marT="643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Medios </a:t>
                      </a:r>
                      <a:r>
                        <a:rPr lang="es-MX" sz="1100" b="1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de</a:t>
                      </a:r>
                    </a:p>
                    <a:p>
                      <a:pPr algn="l" rtl="0" fontAlgn="ctr"/>
                      <a:r>
                        <a:rPr lang="es-MX" sz="1100" b="1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s-MX" sz="11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comunicación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438" marR="6438" marT="643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Comerciante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438" marR="6438" marT="643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s-MX" sz="1100" b="1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Servidor</a:t>
                      </a:r>
                    </a:p>
                    <a:p>
                      <a:pPr algn="l" rtl="0" fontAlgn="ctr"/>
                      <a:r>
                        <a:rPr lang="es-MX" sz="1100" b="1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s-MX" sz="11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público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438" marR="6438" marT="643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ONG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438" marR="6438" marT="643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Académico </a:t>
                      </a:r>
                      <a:r>
                        <a:rPr lang="es-MX" sz="1100" b="1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o</a:t>
                      </a:r>
                    </a:p>
                    <a:p>
                      <a:pPr algn="l" rtl="0" fontAlgn="ctr"/>
                      <a:r>
                        <a:rPr lang="es-MX" sz="1100" b="1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s-MX" sz="11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estudiante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438" marR="6438" marT="643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2,380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1,781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2,768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2,453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Empleado </a:t>
                      </a:r>
                      <a:r>
                        <a:rPr lang="es-MX" sz="1100" b="1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u</a:t>
                      </a:r>
                    </a:p>
                    <a:p>
                      <a:pPr algn="l" rtl="0" fontAlgn="ctr"/>
                      <a:r>
                        <a:rPr lang="es-MX" sz="1100" b="1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s-MX" sz="11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obrero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438" marR="6438" marT="643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1,941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1,680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s-MX" sz="1100" b="1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Asociación</a:t>
                      </a:r>
                    </a:p>
                    <a:p>
                      <a:pPr algn="l" rtl="0" fontAlgn="ctr"/>
                      <a:r>
                        <a:rPr lang="es-MX" sz="1100" b="1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s-MX" sz="11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política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438" marR="6438" marT="643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Hogar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438" marR="6438" marT="643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Otro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438" marR="6438" marT="643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1,226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1,067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1,236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Total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438" marR="6438" marT="643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1,501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2,446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7,893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6,247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9,144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7,891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8,378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s-MX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438" marR="6438" marT="643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s-MX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438" marR="6438" marT="643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s-MX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438" marR="6438" marT="643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s-MX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438" marR="6438" marT="643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s-MX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438" marR="6438" marT="643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s-MX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438" marR="6438" marT="643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s-MX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438" marR="6438" marT="643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s-MX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438" marR="6438" marT="643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s-MX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438" marR="6438" marT="643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Total SIP 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438" marR="6438" marT="643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19,044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41,164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91,523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86,249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89,610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86,341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97,376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</a:tbl>
          </a:graphicData>
        </a:graphic>
      </p:graphicFrame>
      <p:sp>
        <p:nvSpPr>
          <p:cNvPr id="5" name="5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/>
              <a:t>Sociodemográficos</a:t>
            </a:r>
          </a:p>
          <a:p>
            <a:pPr algn="ctr"/>
            <a:r>
              <a:rPr lang="es-MX" sz="1400" b="1" i="1" dirty="0">
                <a:latin typeface="Calibri" pitchFamily="34" charset="0"/>
              </a:rPr>
              <a:t>2007 </a:t>
            </a:r>
            <a:r>
              <a:rPr lang="es-MX" sz="1400" b="1" i="1" dirty="0" smtClean="0">
                <a:latin typeface="Calibri" pitchFamily="34" charset="0"/>
              </a:rPr>
              <a:t>- 2013</a:t>
            </a:r>
            <a:endParaRPr lang="es-ES" sz="1400" b="1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26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CuadroTexto"/>
          <p:cNvSpPr txBox="1"/>
          <p:nvPr/>
        </p:nvSpPr>
        <p:spPr>
          <a:xfrm>
            <a:off x="2438418" y="2876548"/>
            <a:ext cx="3571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>
                <a:solidFill>
                  <a:schemeClr val="bg1"/>
                </a:solidFill>
                <a:latin typeface="Calibri" pitchFamily="34" charset="0"/>
              </a:rPr>
              <a:t>30</a:t>
            </a:r>
            <a:endParaRPr lang="es-ES" sz="1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2433654" y="3209150"/>
            <a:ext cx="4238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>
                <a:solidFill>
                  <a:schemeClr val="bg1"/>
                </a:solidFill>
                <a:latin typeface="Calibri" pitchFamily="34" charset="0"/>
              </a:rPr>
              <a:t>127</a:t>
            </a:r>
            <a:endParaRPr lang="es-ES" sz="1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2433623" y="3537769"/>
            <a:ext cx="3571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>
                <a:solidFill>
                  <a:schemeClr val="bg1"/>
                </a:solidFill>
                <a:latin typeface="Calibri" pitchFamily="34" charset="0"/>
              </a:rPr>
              <a:t>31</a:t>
            </a:r>
            <a:endParaRPr lang="es-ES" sz="1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2428860" y="3871917"/>
            <a:ext cx="3571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>
                <a:solidFill>
                  <a:schemeClr val="bg1"/>
                </a:solidFill>
                <a:latin typeface="Calibri" pitchFamily="34" charset="0"/>
              </a:rPr>
              <a:t>49</a:t>
            </a:r>
            <a:endParaRPr lang="es-ES" sz="1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2386000" y="4210055"/>
            <a:ext cx="3571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>
                <a:solidFill>
                  <a:schemeClr val="bg1"/>
                </a:solidFill>
                <a:latin typeface="Calibri" pitchFamily="34" charset="0"/>
              </a:rPr>
              <a:t>15</a:t>
            </a:r>
            <a:endParaRPr lang="es-ES" sz="1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2433623" y="4533138"/>
            <a:ext cx="4238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>
                <a:solidFill>
                  <a:schemeClr val="bg1"/>
                </a:solidFill>
                <a:latin typeface="Calibri" pitchFamily="34" charset="0"/>
              </a:rPr>
              <a:t>133</a:t>
            </a:r>
            <a:endParaRPr lang="es-ES" sz="1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2433623" y="4866513"/>
            <a:ext cx="4238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>
                <a:solidFill>
                  <a:schemeClr val="bg1"/>
                </a:solidFill>
                <a:latin typeface="Calibri" pitchFamily="34" charset="0"/>
              </a:rPr>
              <a:t>75</a:t>
            </a:r>
            <a:endParaRPr lang="es-ES" sz="1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2390788" y="5540233"/>
            <a:ext cx="3571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>
                <a:solidFill>
                  <a:schemeClr val="bg1"/>
                </a:solidFill>
                <a:latin typeface="Calibri" pitchFamily="34" charset="0"/>
              </a:rPr>
              <a:t>15</a:t>
            </a:r>
            <a:endParaRPr lang="es-ES" sz="1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2428860" y="5861882"/>
            <a:ext cx="4238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>
                <a:solidFill>
                  <a:schemeClr val="bg1"/>
                </a:solidFill>
                <a:latin typeface="Calibri" pitchFamily="34" charset="0"/>
              </a:rPr>
              <a:t>571</a:t>
            </a:r>
            <a:endParaRPr lang="es-ES" sz="1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7" name="1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65</a:t>
            </a:fld>
            <a:endParaRPr lang="es-MX" b="1" dirty="0">
              <a:latin typeface="Calibri" pitchFamily="34" charset="0"/>
            </a:endParaRPr>
          </a:p>
        </p:txBody>
      </p:sp>
      <p:graphicFrame>
        <p:nvGraphicFramePr>
          <p:cNvPr id="15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2431041"/>
              </p:ext>
            </p:extLst>
          </p:nvPr>
        </p:nvGraphicFramePr>
        <p:xfrm>
          <a:off x="74846" y="1146516"/>
          <a:ext cx="9000000" cy="5493171"/>
        </p:xfrm>
        <a:graphic>
          <a:graphicData uri="http://schemas.openxmlformats.org/drawingml/2006/table">
            <a:tbl>
              <a:tblPr/>
              <a:tblGrid>
                <a:gridCol w="1188000"/>
                <a:gridCol w="576000"/>
                <a:gridCol w="540000"/>
                <a:gridCol w="576000"/>
                <a:gridCol w="540000"/>
                <a:gridCol w="576000"/>
                <a:gridCol w="540000"/>
                <a:gridCol w="576000"/>
                <a:gridCol w="540000"/>
                <a:gridCol w="576000"/>
                <a:gridCol w="540000"/>
                <a:gridCol w="576000"/>
                <a:gridCol w="540000"/>
                <a:gridCol w="576000"/>
                <a:gridCol w="540000"/>
              </a:tblGrid>
              <a:tr h="10694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Estado de la República</a:t>
                      </a:r>
                    </a:p>
                  </a:txBody>
                  <a:tcPr marL="5347" marR="5347" marT="5347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2007</a:t>
                      </a:r>
                    </a:p>
                  </a:txBody>
                  <a:tcPr marL="5347" marR="5347" marT="534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2008</a:t>
                      </a:r>
                    </a:p>
                  </a:txBody>
                  <a:tcPr marL="5347" marR="5347" marT="534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2009</a:t>
                      </a:r>
                    </a:p>
                  </a:txBody>
                  <a:tcPr marL="5347" marR="5347" marT="534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2010</a:t>
                      </a:r>
                      <a:endParaRPr lang="es-MX" sz="9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5347" marR="5347" marT="534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2011</a:t>
                      </a:r>
                      <a:endParaRPr lang="es-MX" sz="9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5347" marR="5347" marT="534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2012</a:t>
                      </a:r>
                      <a:endParaRPr lang="es-MX" sz="9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5347" marR="5347" marT="534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Calibri" pitchFamily="34" charset="0"/>
                        </a:rPr>
                        <a:t>201</a:t>
                      </a:r>
                      <a:r>
                        <a:rPr lang="es-MX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lang="es-MX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438" marR="6438" marT="643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0694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Solicitantes</a:t>
                      </a:r>
                      <a:endParaRPr lang="es-MX" sz="9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5347" marR="5347" marT="534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%</a:t>
                      </a:r>
                    </a:p>
                  </a:txBody>
                  <a:tcPr marL="5347" marR="5347" marT="534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Solicitantes</a:t>
                      </a:r>
                      <a:endParaRPr lang="es-MX" sz="9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5347" marR="5347" marT="534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%</a:t>
                      </a:r>
                    </a:p>
                  </a:txBody>
                  <a:tcPr marL="5347" marR="5347" marT="534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Solicitantes</a:t>
                      </a:r>
                      <a:endParaRPr lang="es-MX" sz="9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5347" marR="5347" marT="534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%</a:t>
                      </a:r>
                    </a:p>
                  </a:txBody>
                  <a:tcPr marL="5347" marR="5347" marT="534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Solicitantes</a:t>
                      </a:r>
                      <a:endParaRPr lang="es-MX" sz="9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5347" marR="5347" marT="534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%</a:t>
                      </a:r>
                    </a:p>
                  </a:txBody>
                  <a:tcPr marL="5347" marR="5347" marT="534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Solicitantes</a:t>
                      </a:r>
                      <a:endParaRPr lang="es-MX" sz="9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5347" marR="5347" marT="534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%</a:t>
                      </a:r>
                    </a:p>
                  </a:txBody>
                  <a:tcPr marL="5347" marR="5347" marT="534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Solicitantes</a:t>
                      </a:r>
                      <a:endParaRPr lang="es-MX" sz="9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5347" marR="5347" marT="534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%</a:t>
                      </a:r>
                    </a:p>
                  </a:txBody>
                  <a:tcPr marL="5347" marR="5347" marT="534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1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Solicitantes</a:t>
                      </a:r>
                      <a:endParaRPr lang="es-MX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438" marR="6438" marT="643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1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  <a:endParaRPr lang="es-MX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438" marR="6438" marT="643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  <a:tr h="10694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Aguascalientes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4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Baja California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4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Baja California Sur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4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Campeche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4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Coahuila de Zaragoza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4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Colima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4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Chiapas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4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Chihuahua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4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Distrito Federal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12,034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83.41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21,625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33,406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86.85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5,291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85.42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84.05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83.88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6,473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84.05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4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Durango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4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Guanajuato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4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Guerrero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4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Hidalgo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4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Jalisco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4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Estado de México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2,039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2,074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4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Michoacán de Ocampo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4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Morelos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4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Nayarit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4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Nuevo León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4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Oaxaca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4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Puebla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4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Querétaro de Arteaga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4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Quintana Roo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4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San Luis Potosí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4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Sinaloa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4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Sonora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4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Tabasco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4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Tamaulipas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4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Tlaxcala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4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Veracruz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4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Yucatán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4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Zacatecas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4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Otro país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4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Total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14,427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24,249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38,465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6,194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7,766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7,034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7,701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  <a:tr h="72000">
                <a:tc>
                  <a:txBody>
                    <a:bodyPr/>
                    <a:lstStyle/>
                    <a:p>
                      <a:pPr algn="l" fontAlgn="b"/>
                      <a:endParaRPr lang="es-MX" sz="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5347" marR="5347" marT="5347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5347" marR="5347" marT="5347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5347" marR="5347" marT="5347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5347" marR="5347" marT="5347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5347" marR="5347" marT="5347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5347" marR="5347" marT="5347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5347" marR="5347" marT="5347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5347" marR="5347" marT="5347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5347" marR="5347" marT="5347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Total SIP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19,044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41,164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91,523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86,249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89,610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86,341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97,376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</a:tbl>
          </a:graphicData>
        </a:graphic>
      </p:graphicFrame>
      <p:sp>
        <p:nvSpPr>
          <p:cNvPr id="14" name="5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/>
              <a:t>Sociodemográficos</a:t>
            </a:r>
          </a:p>
          <a:p>
            <a:pPr algn="ctr"/>
            <a:r>
              <a:rPr lang="es-MX" sz="1400" b="1" i="1" dirty="0">
                <a:latin typeface="Calibri" pitchFamily="34" charset="0"/>
              </a:rPr>
              <a:t>2007 </a:t>
            </a:r>
            <a:r>
              <a:rPr lang="es-MX" sz="1400" b="1" i="1" dirty="0" smtClean="0">
                <a:latin typeface="Calibri" pitchFamily="34" charset="0"/>
              </a:rPr>
              <a:t>- 2013</a:t>
            </a:r>
            <a:endParaRPr lang="es-ES" sz="1400" b="1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87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>
                <a:latin typeface="Calibri" pitchFamily="34" charset="0"/>
              </a:rPr>
              <a:t>Nota</a:t>
            </a:r>
            <a:endParaRPr lang="es-ES" sz="1400" b="1" i="1" dirty="0">
              <a:latin typeface="Calibri" pitchFamily="34" charset="0"/>
            </a:endParaRPr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22547" y="6441012"/>
            <a:ext cx="366712" cy="365125"/>
          </a:xfrm>
        </p:spPr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7</a:t>
            </a:fld>
            <a:endParaRPr lang="es-MX" b="1" dirty="0">
              <a:latin typeface="Calibri" pitchFamily="34" charset="0"/>
            </a:endParaRPr>
          </a:p>
        </p:txBody>
      </p:sp>
      <p:sp>
        <p:nvSpPr>
          <p:cNvPr id="6" name="4 Rectángulo"/>
          <p:cNvSpPr/>
          <p:nvPr/>
        </p:nvSpPr>
        <p:spPr>
          <a:xfrm>
            <a:off x="314918" y="1059044"/>
            <a:ext cx="8516440" cy="567078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/>
            <a:r>
              <a:rPr lang="es-MX" sz="1250" b="1" dirty="0" smtClean="0">
                <a:latin typeface="Calibri" pitchFamily="34" charset="0"/>
                <a:cs typeface="Calibri" pitchFamily="34" charset="0"/>
              </a:rPr>
              <a:t>Para </a:t>
            </a:r>
            <a:r>
              <a:rPr lang="es-MX" sz="1250" b="1" dirty="0">
                <a:latin typeface="Calibri" pitchFamily="34" charset="0"/>
                <a:cs typeface="Calibri" pitchFamily="34" charset="0"/>
              </a:rPr>
              <a:t>el ejercicio </a:t>
            </a:r>
            <a:r>
              <a:rPr lang="es-MX" sz="1250" b="1" dirty="0" smtClean="0">
                <a:latin typeface="Calibri" pitchFamily="34" charset="0"/>
                <a:cs typeface="Calibri" pitchFamily="34" charset="0"/>
              </a:rPr>
              <a:t>2013, el </a:t>
            </a:r>
            <a:r>
              <a:rPr lang="es-MX" sz="1250" b="1" dirty="0">
                <a:latin typeface="Calibri" pitchFamily="34" charset="0"/>
                <a:cs typeface="Calibri" pitchFamily="34" charset="0"/>
              </a:rPr>
              <a:t>total de solicitudes fue de </a:t>
            </a:r>
            <a:r>
              <a:rPr lang="es-MX" sz="1250" b="1" dirty="0" smtClean="0">
                <a:latin typeface="Calibri" pitchFamily="34" charset="0"/>
                <a:cs typeface="Calibri" pitchFamily="34" charset="0"/>
              </a:rPr>
              <a:t>103,470, las cuales se </a:t>
            </a:r>
            <a:r>
              <a:rPr lang="es-MX" sz="1250" b="1" dirty="0">
                <a:latin typeface="Calibri" pitchFamily="34" charset="0"/>
                <a:cs typeface="Calibri" pitchFamily="34" charset="0"/>
              </a:rPr>
              <a:t>distribuyen de la siguiente manera: </a:t>
            </a:r>
            <a:r>
              <a:rPr lang="es-MX" sz="1250" b="1" dirty="0" smtClean="0">
                <a:latin typeface="Calibri" pitchFamily="34" charset="0"/>
                <a:cs typeface="Calibri" pitchFamily="34" charset="0"/>
              </a:rPr>
              <a:t>97,376 corresponden </a:t>
            </a:r>
            <a:r>
              <a:rPr lang="es-MX" sz="1250" b="1" dirty="0">
                <a:latin typeface="Calibri" pitchFamily="34" charset="0"/>
                <a:cs typeface="Calibri" pitchFamily="34" charset="0"/>
              </a:rPr>
              <a:t>a solicitudes de información pública y </a:t>
            </a:r>
            <a:r>
              <a:rPr lang="es-MX" sz="1250" b="1" dirty="0" smtClean="0">
                <a:latin typeface="Calibri" pitchFamily="34" charset="0"/>
                <a:cs typeface="Calibri" pitchFamily="34" charset="0"/>
              </a:rPr>
              <a:t>6,094 a </a:t>
            </a:r>
            <a:r>
              <a:rPr lang="es-MX" sz="1250" b="1" dirty="0">
                <a:latin typeface="Calibri" pitchFamily="34" charset="0"/>
                <a:cs typeface="Calibri" pitchFamily="34" charset="0"/>
              </a:rPr>
              <a:t>solicitudes de datos personales, ambas capturadas por los Entes Obligados en el </a:t>
            </a:r>
            <a:r>
              <a:rPr lang="es-MX" sz="1250" b="1" i="1" kern="0" dirty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Sistema de Captura de Reportes Estadísticos de Solicitudes de Información (SICRESI</a:t>
            </a:r>
            <a:r>
              <a:rPr lang="es-MX" sz="1250" b="1" i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)</a:t>
            </a:r>
            <a:r>
              <a:rPr lang="es-MX" sz="1250" b="1" dirty="0" smtClean="0">
                <a:latin typeface="Calibri" pitchFamily="34" charset="0"/>
                <a:cs typeface="Calibri" pitchFamily="34" charset="0"/>
              </a:rPr>
              <a:t>.</a:t>
            </a:r>
            <a:r>
              <a:rPr lang="es-MX" sz="1250" b="1" kern="0" dirty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 El Consejo Económico y Social de la Ciudad de </a:t>
            </a:r>
            <a:r>
              <a:rPr lang="es-MX" sz="1250" b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México</a:t>
            </a:r>
            <a:r>
              <a:rPr lang="es-MX" sz="1250" b="1" dirty="0">
                <a:latin typeface="Calibri" pitchFamily="34" charset="0"/>
                <a:cs typeface="Calibri" pitchFamily="34" charset="0"/>
              </a:rPr>
              <a:t> y el Fideicomiso Fondo de Apoyo a la Educación y el Empleo de las y los Jóvenes del Distrito Federal no presentaron su informe estadístico de solicitudes de información pública y de </a:t>
            </a:r>
            <a:r>
              <a:rPr lang="es-MX" sz="1250" b="1" dirty="0" smtClean="0">
                <a:latin typeface="Calibri" pitchFamily="34" charset="0"/>
                <a:cs typeface="Calibri" pitchFamily="34" charset="0"/>
              </a:rPr>
              <a:t>datos personales.</a:t>
            </a:r>
            <a:endParaRPr lang="es-MX" sz="1250" b="1" dirty="0">
              <a:latin typeface="Calibri" pitchFamily="34" charset="0"/>
              <a:cs typeface="Calibri" pitchFamily="34" charset="0"/>
            </a:endParaRPr>
          </a:p>
          <a:p>
            <a:pPr algn="just"/>
            <a:endParaRPr lang="es-MX" sz="1250" b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s-MX" sz="1250" b="1" dirty="0" smtClean="0">
                <a:latin typeface="Calibri" pitchFamily="34" charset="0"/>
                <a:cs typeface="Calibri" pitchFamily="34" charset="0"/>
              </a:rPr>
              <a:t>En el 2012, el total de solicitudes fue de 91,576, mismas que se distribuyen de la siguiente manera: 86,341 corresponden a solicitudes de información pública y 5,235 a solicitudes de datos personales, ambas capturadas por los Entes Obligados en el </a:t>
            </a:r>
            <a:r>
              <a:rPr lang="es-MX" sz="1250" b="1" i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SICRESI;</a:t>
            </a:r>
            <a:r>
              <a:rPr lang="es-MX" sz="1250" b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 el </a:t>
            </a:r>
            <a:r>
              <a:rPr lang="es-MX" sz="1250" b="1" dirty="0">
                <a:latin typeface="Calibri" pitchFamily="34" charset="0"/>
                <a:cs typeface="Calibri" pitchFamily="34" charset="0"/>
              </a:rPr>
              <a:t>Fideicomiso Central de Abasto de la Ciudad de México y el Fideicomiso Fondo de Apoyo a la Educación y el Empleo de las y los Jóvenes del </a:t>
            </a:r>
            <a:r>
              <a:rPr lang="es-MX" sz="1250" b="1" dirty="0" smtClean="0">
                <a:latin typeface="Calibri" pitchFamily="34" charset="0"/>
                <a:cs typeface="Calibri" pitchFamily="34" charset="0"/>
              </a:rPr>
              <a:t>Distrito Federal no presentaron su informe estadístico de solicitudes de información pública y de datos personales.</a:t>
            </a:r>
          </a:p>
          <a:p>
            <a:pPr algn="just"/>
            <a:endParaRPr lang="es-MX" sz="1250" b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s-MX" sz="1250" b="1" dirty="0" smtClean="0">
                <a:latin typeface="Calibri" pitchFamily="34" charset="0"/>
                <a:cs typeface="Calibri" pitchFamily="34" charset="0"/>
              </a:rPr>
              <a:t>En el año </a:t>
            </a:r>
            <a:r>
              <a:rPr lang="es-MX" sz="1250" b="1" dirty="0">
                <a:latin typeface="Calibri" pitchFamily="34" charset="0"/>
                <a:cs typeface="Calibri" pitchFamily="34" charset="0"/>
              </a:rPr>
              <a:t>2011 </a:t>
            </a:r>
            <a:r>
              <a:rPr lang="es-MX" sz="1250" b="1" dirty="0" smtClean="0">
                <a:latin typeface="Calibri" pitchFamily="34" charset="0"/>
                <a:cs typeface="Calibri" pitchFamily="34" charset="0"/>
              </a:rPr>
              <a:t>el total de solicitudes fue </a:t>
            </a:r>
            <a:r>
              <a:rPr lang="es-MX" sz="1250" b="1" dirty="0">
                <a:latin typeface="Calibri" pitchFamily="34" charset="0"/>
                <a:cs typeface="Calibri" pitchFamily="34" charset="0"/>
              </a:rPr>
              <a:t>de </a:t>
            </a:r>
            <a:r>
              <a:rPr lang="es-MX" sz="1250" b="1" dirty="0" smtClean="0">
                <a:latin typeface="Calibri" pitchFamily="34" charset="0"/>
                <a:cs typeface="Calibri" pitchFamily="34" charset="0"/>
              </a:rPr>
              <a:t>94,048 </a:t>
            </a:r>
            <a:r>
              <a:rPr lang="es-MX" sz="1250" b="1" dirty="0">
                <a:latin typeface="Calibri" pitchFamily="34" charset="0"/>
                <a:cs typeface="Calibri" pitchFamily="34" charset="0"/>
              </a:rPr>
              <a:t>y está compuesto </a:t>
            </a:r>
            <a:r>
              <a:rPr lang="es-MX" sz="1250" b="1" dirty="0" smtClean="0">
                <a:latin typeface="Calibri" pitchFamily="34" charset="0"/>
                <a:cs typeface="Calibri" pitchFamily="34" charset="0"/>
              </a:rPr>
              <a:t>por: </a:t>
            </a:r>
            <a:r>
              <a:rPr lang="es-MX" sz="1250" b="1" dirty="0">
                <a:latin typeface="Calibri" pitchFamily="34" charset="0"/>
                <a:cs typeface="Calibri" pitchFamily="34" charset="0"/>
              </a:rPr>
              <a:t>89,610 solicitudes de información </a:t>
            </a:r>
            <a:r>
              <a:rPr lang="es-MX" sz="1250" b="1" dirty="0" smtClean="0">
                <a:latin typeface="Calibri" pitchFamily="34" charset="0"/>
                <a:cs typeface="Calibri" pitchFamily="34" charset="0"/>
              </a:rPr>
              <a:t>pública y </a:t>
            </a:r>
            <a:r>
              <a:rPr lang="es-MX" sz="1250" b="1" dirty="0">
                <a:latin typeface="Calibri" pitchFamily="34" charset="0"/>
                <a:cs typeface="Calibri" pitchFamily="34" charset="0"/>
              </a:rPr>
              <a:t>4,288 solicitudes de datos </a:t>
            </a:r>
            <a:r>
              <a:rPr lang="es-MX" sz="1250" b="1" dirty="0" smtClean="0">
                <a:latin typeface="Calibri" pitchFamily="34" charset="0"/>
                <a:cs typeface="Calibri" pitchFamily="34" charset="0"/>
              </a:rPr>
              <a:t>personales, ambas capturadas por los Entes Obligados en el </a:t>
            </a:r>
            <a:r>
              <a:rPr lang="es-MX" sz="1250" b="1" i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SICRESI,</a:t>
            </a:r>
            <a:r>
              <a:rPr lang="es-MX" sz="1250" b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 más </a:t>
            </a:r>
            <a:r>
              <a:rPr lang="es-MX" sz="1250" b="1" dirty="0" smtClean="0">
                <a:latin typeface="Calibri" pitchFamily="34" charset="0"/>
                <a:cs typeface="Calibri" pitchFamily="34" charset="0"/>
              </a:rPr>
              <a:t>150 </a:t>
            </a:r>
            <a:r>
              <a:rPr lang="es-MX" sz="1250" b="1" dirty="0">
                <a:latin typeface="Calibri" pitchFamily="34" charset="0"/>
                <a:cs typeface="Calibri" pitchFamily="34" charset="0"/>
              </a:rPr>
              <a:t>solicitudes del Fideicomiso Central de Abasto de la Ciudad de </a:t>
            </a:r>
            <a:r>
              <a:rPr lang="es-MX" sz="1250" b="1" dirty="0" smtClean="0">
                <a:latin typeface="Calibri" pitchFamily="34" charset="0"/>
                <a:cs typeface="Calibri" pitchFamily="34" charset="0"/>
              </a:rPr>
              <a:t>México. El </a:t>
            </a:r>
            <a:r>
              <a:rPr lang="es-MX" sz="1250" b="1" dirty="0">
                <a:latin typeface="Calibri" pitchFamily="34" charset="0"/>
                <a:cs typeface="Calibri" pitchFamily="34" charset="0"/>
              </a:rPr>
              <a:t>total de solicitudes </a:t>
            </a:r>
            <a:r>
              <a:rPr lang="es-MX" sz="1250" b="1" dirty="0" smtClean="0">
                <a:latin typeface="Calibri" pitchFamily="34" charset="0"/>
                <a:cs typeface="Calibri" pitchFamily="34" charset="0"/>
              </a:rPr>
              <a:t>correspondientes al Fideicomiso </a:t>
            </a:r>
            <a:r>
              <a:rPr lang="es-MX" sz="1250" b="1" dirty="0">
                <a:latin typeface="Calibri" pitchFamily="34" charset="0"/>
                <a:cs typeface="Calibri" pitchFamily="34" charset="0"/>
              </a:rPr>
              <a:t>se consultó en el Sistema de Reportes Estadísticos INFOMEX II ya que </a:t>
            </a:r>
            <a:r>
              <a:rPr lang="es-MX" sz="1250" b="1" dirty="0" smtClean="0">
                <a:latin typeface="Calibri" pitchFamily="34" charset="0"/>
                <a:cs typeface="Calibri" pitchFamily="34" charset="0"/>
              </a:rPr>
              <a:t>dicho </a:t>
            </a:r>
            <a:r>
              <a:rPr lang="es-MX" sz="1250" b="1" dirty="0">
                <a:latin typeface="Calibri" pitchFamily="34" charset="0"/>
                <a:cs typeface="Calibri" pitchFamily="34" charset="0"/>
              </a:rPr>
              <a:t>Ente </a:t>
            </a:r>
            <a:r>
              <a:rPr lang="es-MX" sz="1250" b="1" dirty="0" smtClean="0">
                <a:latin typeface="Calibri" pitchFamily="34" charset="0"/>
                <a:cs typeface="Calibri" pitchFamily="34" charset="0"/>
              </a:rPr>
              <a:t> no capturó sus solicitudes </a:t>
            </a:r>
            <a:r>
              <a:rPr lang="es-MX" sz="1250" b="1" dirty="0">
                <a:latin typeface="Calibri" pitchFamily="34" charset="0"/>
                <a:cs typeface="Calibri" pitchFamily="34" charset="0"/>
              </a:rPr>
              <a:t>en el </a:t>
            </a:r>
            <a:r>
              <a:rPr lang="es-MX" sz="1250" b="1" i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SICRESI</a:t>
            </a:r>
            <a:r>
              <a:rPr lang="es-MX" sz="1250" b="1" dirty="0" smtClean="0">
                <a:latin typeface="Calibri" pitchFamily="34" charset="0"/>
                <a:cs typeface="Calibri" pitchFamily="34" charset="0"/>
              </a:rPr>
              <a:t>.</a:t>
            </a:r>
            <a:endParaRPr lang="es-MX" sz="1250" b="1" dirty="0">
              <a:latin typeface="Calibri" pitchFamily="34" charset="0"/>
              <a:cs typeface="Calibri" pitchFamily="34" charset="0"/>
            </a:endParaRPr>
          </a:p>
          <a:p>
            <a:pPr algn="just"/>
            <a:endParaRPr lang="es-MX" sz="1250" b="1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s-MX" sz="1250" b="1" dirty="0" smtClean="0">
                <a:latin typeface="Calibri" pitchFamily="34" charset="0"/>
                <a:cs typeface="Calibri" pitchFamily="34" charset="0"/>
              </a:rPr>
              <a:t>Para 2010, la cifra fue </a:t>
            </a:r>
            <a:r>
              <a:rPr lang="es-MX" sz="1250" b="1" dirty="0">
                <a:latin typeface="Calibri" pitchFamily="34" charset="0"/>
                <a:cs typeface="Calibri" pitchFamily="34" charset="0"/>
              </a:rPr>
              <a:t>de </a:t>
            </a:r>
            <a:r>
              <a:rPr lang="es-MX" sz="1250" b="1" dirty="0" smtClean="0">
                <a:latin typeface="Calibri" pitchFamily="34" charset="0"/>
                <a:cs typeface="Calibri" pitchFamily="34" charset="0"/>
              </a:rPr>
              <a:t>89,571, </a:t>
            </a:r>
            <a:r>
              <a:rPr lang="es-MX" sz="1250" b="1" dirty="0">
                <a:latin typeface="Calibri" pitchFamily="34" charset="0"/>
                <a:cs typeface="Calibri" pitchFamily="34" charset="0"/>
              </a:rPr>
              <a:t>y está </a:t>
            </a:r>
            <a:r>
              <a:rPr lang="es-MX" sz="1250" b="1" dirty="0" smtClean="0">
                <a:latin typeface="Calibri" pitchFamily="34" charset="0"/>
                <a:cs typeface="Calibri" pitchFamily="34" charset="0"/>
              </a:rPr>
              <a:t>compuesta por </a:t>
            </a:r>
            <a:r>
              <a:rPr lang="es-MX" sz="1250" b="1" dirty="0">
                <a:latin typeface="Calibri" pitchFamily="34" charset="0"/>
                <a:cs typeface="Calibri" pitchFamily="34" charset="0"/>
              </a:rPr>
              <a:t>86,249 solicitudes de información </a:t>
            </a:r>
            <a:r>
              <a:rPr lang="es-MX" sz="1250" b="1" dirty="0" smtClean="0">
                <a:latin typeface="Calibri" pitchFamily="34" charset="0"/>
                <a:cs typeface="Calibri" pitchFamily="34" charset="0"/>
              </a:rPr>
              <a:t>pública y 3,128 </a:t>
            </a:r>
            <a:r>
              <a:rPr lang="es-MX" sz="1250" b="1" dirty="0">
                <a:latin typeface="Calibri" pitchFamily="34" charset="0"/>
                <a:cs typeface="Calibri" pitchFamily="34" charset="0"/>
              </a:rPr>
              <a:t>solicitudes de datos </a:t>
            </a:r>
            <a:r>
              <a:rPr lang="es-MX" sz="1250" b="1" dirty="0" smtClean="0">
                <a:latin typeface="Calibri" pitchFamily="34" charset="0"/>
                <a:cs typeface="Calibri" pitchFamily="34" charset="0"/>
              </a:rPr>
              <a:t>personales, además de 194 </a:t>
            </a:r>
            <a:r>
              <a:rPr lang="es-MX" sz="1250" b="1" dirty="0">
                <a:latin typeface="Calibri" pitchFamily="34" charset="0"/>
                <a:cs typeface="Calibri" pitchFamily="34" charset="0"/>
              </a:rPr>
              <a:t>solicitudes del Fideicomiso Central de Abasto de la Ciudad de </a:t>
            </a:r>
            <a:r>
              <a:rPr lang="es-MX" sz="1250" b="1" dirty="0" smtClean="0">
                <a:latin typeface="Calibri" pitchFamily="34" charset="0"/>
                <a:cs typeface="Calibri" pitchFamily="34" charset="0"/>
              </a:rPr>
              <a:t>México. El </a:t>
            </a:r>
            <a:r>
              <a:rPr lang="es-MX" sz="1250" b="1" dirty="0">
                <a:latin typeface="Calibri" pitchFamily="34" charset="0"/>
                <a:cs typeface="Calibri" pitchFamily="34" charset="0"/>
              </a:rPr>
              <a:t>total de solicitudes del </a:t>
            </a:r>
            <a:r>
              <a:rPr lang="es-MX" sz="1250" b="1" dirty="0" smtClean="0">
                <a:latin typeface="Calibri" pitchFamily="34" charset="0"/>
                <a:cs typeface="Calibri" pitchFamily="34" charset="0"/>
              </a:rPr>
              <a:t>Fideicomiso se </a:t>
            </a:r>
            <a:r>
              <a:rPr lang="es-MX" sz="1250" b="1" dirty="0">
                <a:latin typeface="Calibri" pitchFamily="34" charset="0"/>
                <a:cs typeface="Calibri" pitchFamily="34" charset="0"/>
              </a:rPr>
              <a:t>consultó el Sistema de Reportes Estadísticos INFOMEX </a:t>
            </a:r>
            <a:r>
              <a:rPr lang="es-MX" sz="1250" b="1" dirty="0" smtClean="0">
                <a:latin typeface="Calibri" pitchFamily="34" charset="0"/>
                <a:cs typeface="Calibri" pitchFamily="34" charset="0"/>
              </a:rPr>
              <a:t>II, </a:t>
            </a:r>
            <a:r>
              <a:rPr lang="es-MX" sz="1250" b="1" dirty="0">
                <a:latin typeface="Calibri" pitchFamily="34" charset="0"/>
                <a:cs typeface="Calibri" pitchFamily="34" charset="0"/>
              </a:rPr>
              <a:t>ya que dicho Ente público no entregó su informe estadístico de solicitudes de información pública y de datos personales </a:t>
            </a:r>
            <a:r>
              <a:rPr lang="es-MX" sz="1250" b="1" dirty="0" smtClean="0">
                <a:latin typeface="Calibri" pitchFamily="34" charset="0"/>
                <a:cs typeface="Calibri" pitchFamily="34" charset="0"/>
              </a:rPr>
              <a:t>de 2010</a:t>
            </a:r>
            <a:r>
              <a:rPr lang="es-MX" sz="1250" b="1" dirty="0">
                <a:latin typeface="Calibri" pitchFamily="34" charset="0"/>
                <a:cs typeface="Calibri" pitchFamily="34" charset="0"/>
              </a:rPr>
              <a:t>. </a:t>
            </a:r>
            <a:endParaRPr lang="es-MX" sz="1250" b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es-MX" sz="1250" b="1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s-MX" sz="1250" b="1" dirty="0">
                <a:latin typeface="Calibri" pitchFamily="34" charset="0"/>
                <a:cs typeface="Calibri" pitchFamily="34" charset="0"/>
              </a:rPr>
              <a:t>Para el año 2009, </a:t>
            </a:r>
            <a:r>
              <a:rPr lang="es-MX" sz="1250" b="1" dirty="0" smtClean="0">
                <a:latin typeface="Calibri" pitchFamily="34" charset="0"/>
                <a:cs typeface="Calibri" pitchFamily="34" charset="0"/>
              </a:rPr>
              <a:t>el total de solicitudes fue de 96,233 y está compuesto por: 91,523 solicitudes de información pública y 2,640 solicitudes de datos personales; completan la cifra 390 solicitudes del Fideicomiso </a:t>
            </a:r>
            <a:r>
              <a:rPr lang="es-MX" sz="1250" b="1" dirty="0">
                <a:latin typeface="Calibri" pitchFamily="34" charset="0"/>
                <a:cs typeface="Calibri" pitchFamily="34" charset="0"/>
              </a:rPr>
              <a:t>Central de Abasto de la Ciudad de </a:t>
            </a:r>
            <a:r>
              <a:rPr lang="es-MX" sz="1250" b="1" dirty="0" smtClean="0">
                <a:latin typeface="Calibri" pitchFamily="34" charset="0"/>
                <a:cs typeface="Calibri" pitchFamily="34" charset="0"/>
              </a:rPr>
              <a:t>México; 345 solicitudes del </a:t>
            </a:r>
            <a:r>
              <a:rPr lang="es-MX" sz="1250" b="1" dirty="0">
                <a:latin typeface="Calibri" pitchFamily="34" charset="0"/>
                <a:cs typeface="Calibri" pitchFamily="34" charset="0"/>
              </a:rPr>
              <a:t>Fideicomiso Museo del </a:t>
            </a:r>
            <a:r>
              <a:rPr lang="es-MX" sz="1250" b="1" dirty="0" smtClean="0">
                <a:latin typeface="Calibri" pitchFamily="34" charset="0"/>
                <a:cs typeface="Calibri" pitchFamily="34" charset="0"/>
              </a:rPr>
              <a:t>Estanquillo; </a:t>
            </a:r>
            <a:r>
              <a:rPr lang="es-MX" sz="1250" b="1" dirty="0">
                <a:latin typeface="Calibri" pitchFamily="34" charset="0"/>
                <a:cs typeface="Calibri" pitchFamily="34" charset="0"/>
              </a:rPr>
              <a:t>830 </a:t>
            </a:r>
            <a:r>
              <a:rPr lang="es-MX" sz="1250" b="1" dirty="0" smtClean="0">
                <a:latin typeface="Calibri" pitchFamily="34" charset="0"/>
                <a:cs typeface="Calibri" pitchFamily="34" charset="0"/>
              </a:rPr>
              <a:t>solicitudes de </a:t>
            </a:r>
            <a:r>
              <a:rPr lang="es-MX" sz="1250" b="1" dirty="0">
                <a:latin typeface="Calibri" pitchFamily="34" charset="0"/>
                <a:cs typeface="Calibri" pitchFamily="34" charset="0"/>
              </a:rPr>
              <a:t>la Delegación </a:t>
            </a:r>
            <a:r>
              <a:rPr lang="es-MX" sz="1250" b="1" dirty="0" smtClean="0">
                <a:latin typeface="Calibri" pitchFamily="34" charset="0"/>
                <a:cs typeface="Calibri" pitchFamily="34" charset="0"/>
              </a:rPr>
              <a:t>Xochimilco (correspondientes al cuarto trimestre de 2009) y 505 solicitudes de </a:t>
            </a:r>
            <a:r>
              <a:rPr lang="es-MX" sz="1250" b="1" dirty="0">
                <a:latin typeface="Calibri" pitchFamily="34" charset="0"/>
                <a:cs typeface="Calibri" pitchFamily="34" charset="0"/>
              </a:rPr>
              <a:t>la Universidad Autónoma de la Ciudad de </a:t>
            </a:r>
            <a:r>
              <a:rPr lang="es-MX" sz="1250" b="1" dirty="0" smtClean="0">
                <a:latin typeface="Calibri" pitchFamily="34" charset="0"/>
                <a:cs typeface="Calibri" pitchFamily="34" charset="0"/>
              </a:rPr>
              <a:t>México. Los datos para estos Entes Obligados se </a:t>
            </a:r>
            <a:r>
              <a:rPr lang="es-MX" sz="1250" b="1" dirty="0">
                <a:latin typeface="Calibri" pitchFamily="34" charset="0"/>
                <a:cs typeface="Calibri" pitchFamily="34" charset="0"/>
              </a:rPr>
              <a:t>tomaron del Sistema de Reportes Estadísticos INFOMEX II, ya que dichos Entes públicos NO </a:t>
            </a:r>
            <a:r>
              <a:rPr lang="es-MX" sz="1250" b="1" dirty="0" smtClean="0">
                <a:latin typeface="Calibri" pitchFamily="34" charset="0"/>
                <a:cs typeface="Calibri" pitchFamily="34" charset="0"/>
              </a:rPr>
              <a:t>presentaron o presentaron incompleto (Delegación Xochimilco) su </a:t>
            </a:r>
            <a:r>
              <a:rPr lang="es-MX" sz="1250" b="1" dirty="0">
                <a:latin typeface="Calibri" pitchFamily="34" charset="0"/>
                <a:cs typeface="Calibri" pitchFamily="34" charset="0"/>
              </a:rPr>
              <a:t>informe estadístico de solicitudes de información pública y de datos personales </a:t>
            </a:r>
            <a:r>
              <a:rPr lang="es-MX" sz="1250" b="1" dirty="0" smtClean="0">
                <a:latin typeface="Calibri" pitchFamily="34" charset="0"/>
                <a:cs typeface="Calibri" pitchFamily="34" charset="0"/>
              </a:rPr>
              <a:t>2009.</a:t>
            </a:r>
            <a:endParaRPr lang="es-MX" sz="125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88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CuadroTexto"/>
          <p:cNvSpPr txBox="1"/>
          <p:nvPr/>
        </p:nvSpPr>
        <p:spPr>
          <a:xfrm>
            <a:off x="1700233" y="1268760"/>
            <a:ext cx="57292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 smtClean="0">
                <a:latin typeface="Calibri" pitchFamily="34" charset="0"/>
              </a:rPr>
              <a:t>Total de solicitudes, 2004-2013</a:t>
            </a:r>
            <a:r>
              <a:rPr lang="es-MX" sz="1100" b="1" dirty="0">
                <a:latin typeface="Calibri" pitchFamily="34" charset="0"/>
              </a:rPr>
              <a:t>: </a:t>
            </a:r>
            <a:r>
              <a:rPr lang="es-MX" sz="1100" b="1" dirty="0" smtClean="0">
                <a:latin typeface="Calibri" pitchFamily="34" charset="0"/>
              </a:rPr>
              <a:t>548,751</a:t>
            </a:r>
            <a:endParaRPr lang="es-MX" sz="1100" b="1" dirty="0">
              <a:latin typeface="Calibri" pitchFamily="34" charset="0"/>
            </a:endParaRPr>
          </a:p>
        </p:txBody>
      </p:sp>
      <p:graphicFrame>
        <p:nvGraphicFramePr>
          <p:cNvPr id="24" name="23 Gráfico"/>
          <p:cNvGraphicFramePr/>
          <p:nvPr>
            <p:extLst>
              <p:ext uri="{D42A27DB-BD31-4B8C-83A1-F6EECF244321}">
                <p14:modId xmlns:p14="http://schemas.microsoft.com/office/powerpoint/2010/main" val="4040119582"/>
              </p:ext>
            </p:extLst>
          </p:nvPr>
        </p:nvGraphicFramePr>
        <p:xfrm>
          <a:off x="146854" y="1844824"/>
          <a:ext cx="8856984" cy="4126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2389988" y="6047548"/>
            <a:ext cx="8886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 smtClean="0">
                <a:latin typeface="Calibri" pitchFamily="34" charset="0"/>
              </a:rPr>
              <a:t>Incremento</a:t>
            </a:r>
          </a:p>
          <a:p>
            <a:pPr algn="ctr"/>
            <a:r>
              <a:rPr lang="es-MX" sz="1000" b="1" dirty="0" smtClean="0">
                <a:latin typeface="Calibri" pitchFamily="34" charset="0"/>
              </a:rPr>
              <a:t>2006-2007:</a:t>
            </a:r>
          </a:p>
          <a:p>
            <a:pPr algn="ctr"/>
            <a:r>
              <a:rPr lang="es-MX" sz="1000" b="1" dirty="0" smtClean="0">
                <a:latin typeface="Calibri" pitchFamily="34" charset="0"/>
              </a:rPr>
              <a:t>187.6%</a:t>
            </a:r>
            <a:endParaRPr lang="es-ES" sz="1000" dirty="0">
              <a:latin typeface="Calibri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297628" y="6043354"/>
            <a:ext cx="8285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 smtClean="0">
                <a:latin typeface="Calibri" pitchFamily="34" charset="0"/>
              </a:rPr>
              <a:t>Incremento</a:t>
            </a:r>
          </a:p>
          <a:p>
            <a:pPr algn="ctr"/>
            <a:r>
              <a:rPr lang="es-MX" sz="1000" b="1" dirty="0" smtClean="0">
                <a:latin typeface="Calibri" pitchFamily="34" charset="0"/>
              </a:rPr>
              <a:t>2007-2008:</a:t>
            </a:r>
          </a:p>
          <a:p>
            <a:pPr algn="ctr"/>
            <a:r>
              <a:rPr lang="es-MX" sz="1000" b="1" dirty="0" smtClean="0">
                <a:latin typeface="Calibri" pitchFamily="34" charset="0"/>
              </a:rPr>
              <a:t>116.2%</a:t>
            </a:r>
            <a:endParaRPr lang="es-ES" sz="1000" dirty="0">
              <a:latin typeface="Calibri" pitchFamily="34" charset="0"/>
            </a:endParaRPr>
          </a:p>
        </p:txBody>
      </p:sp>
      <p:sp>
        <p:nvSpPr>
          <p:cNvPr id="11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43966" y="6439217"/>
            <a:ext cx="441297" cy="365125"/>
          </a:xfrm>
        </p:spPr>
        <p:txBody>
          <a:bodyPr/>
          <a:lstStyle>
            <a:lvl1pPr>
              <a:defRPr sz="1000" b="1">
                <a:latin typeface="Calibri" pitchFamily="34" charset="0"/>
              </a:defRPr>
            </a:lvl1pPr>
          </a:lstStyle>
          <a:p>
            <a:pPr>
              <a:defRPr/>
            </a:pPr>
            <a:fld id="{BD43386B-512A-4F48-AC60-1F2A615D5642}" type="slidenum">
              <a:rPr lang="es-MX" smtClean="0"/>
              <a:pPr>
                <a:defRPr/>
              </a:pPr>
              <a:t>8</a:t>
            </a:fld>
            <a:endParaRPr lang="es-MX" dirty="0"/>
          </a:p>
        </p:txBody>
      </p:sp>
      <p:sp>
        <p:nvSpPr>
          <p:cNvPr id="15" name="14 CuadroTexto"/>
          <p:cNvSpPr txBox="1"/>
          <p:nvPr/>
        </p:nvSpPr>
        <p:spPr>
          <a:xfrm>
            <a:off x="4129066" y="6043354"/>
            <a:ext cx="8791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 smtClean="0">
                <a:latin typeface="Calibri" pitchFamily="34" charset="0"/>
              </a:rPr>
              <a:t>Incremento</a:t>
            </a:r>
          </a:p>
          <a:p>
            <a:pPr algn="ctr"/>
            <a:r>
              <a:rPr lang="es-MX" sz="1000" b="1" dirty="0" smtClean="0">
                <a:latin typeface="Calibri" pitchFamily="34" charset="0"/>
              </a:rPr>
              <a:t>2008-2009:</a:t>
            </a:r>
          </a:p>
          <a:p>
            <a:pPr algn="ctr"/>
            <a:r>
              <a:rPr lang="es-MX" sz="1000" b="1" dirty="0" smtClean="0">
                <a:latin typeface="Calibri" pitchFamily="34" charset="0"/>
              </a:rPr>
              <a:t>133.8%</a:t>
            </a:r>
            <a:endParaRPr lang="es-ES" sz="1000" dirty="0">
              <a:latin typeface="Calibri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76168" y="85702"/>
            <a:ext cx="8534432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>
                <a:latin typeface="Calibri" pitchFamily="34" charset="0"/>
              </a:rPr>
              <a:t>1.1 Total de solicitudes a los Entes obligados del Distrito Federal</a:t>
            </a:r>
          </a:p>
          <a:p>
            <a:pPr algn="ctr"/>
            <a:r>
              <a:rPr lang="es-MX" b="1" dirty="0" smtClean="0">
                <a:latin typeface="Calibri" pitchFamily="34" charset="0"/>
              </a:rPr>
              <a:t>(solicitudes de información pública y de datos personales)</a:t>
            </a:r>
          </a:p>
          <a:p>
            <a:pPr algn="ctr"/>
            <a:r>
              <a:rPr lang="es-MX" sz="1400" b="1" i="1" dirty="0">
                <a:latin typeface="Calibri" pitchFamily="34" charset="0"/>
              </a:rPr>
              <a:t>2004 </a:t>
            </a:r>
            <a:r>
              <a:rPr lang="es-MX" sz="1400" b="1" i="1" dirty="0" smtClean="0">
                <a:latin typeface="Calibri" pitchFamily="34" charset="0"/>
              </a:rPr>
              <a:t>- 2013</a:t>
            </a:r>
            <a:endParaRPr lang="es-ES" sz="1400" b="1" i="1" dirty="0">
              <a:latin typeface="Calibri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717388" y="6039160"/>
            <a:ext cx="8055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 smtClean="0">
                <a:latin typeface="Calibri" pitchFamily="34" charset="0"/>
              </a:rPr>
              <a:t>Incremento 2004-2005:</a:t>
            </a:r>
          </a:p>
          <a:p>
            <a:pPr algn="ctr"/>
            <a:r>
              <a:rPr lang="es-MX" sz="1000" b="1" dirty="0" smtClean="0">
                <a:latin typeface="Calibri" pitchFamily="34" charset="0"/>
              </a:rPr>
              <a:t>63.6%</a:t>
            </a:r>
            <a:endParaRPr lang="es-ES" sz="1000" dirty="0">
              <a:latin typeface="Calibri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1525892" y="6043354"/>
            <a:ext cx="9026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 smtClean="0">
                <a:latin typeface="Calibri" pitchFamily="34" charset="0"/>
              </a:rPr>
              <a:t>Incremento</a:t>
            </a:r>
          </a:p>
          <a:p>
            <a:pPr algn="ctr"/>
            <a:r>
              <a:rPr lang="es-MX" sz="1000" b="1" dirty="0" smtClean="0">
                <a:latin typeface="Calibri" pitchFamily="34" charset="0"/>
              </a:rPr>
              <a:t>2005-2006:</a:t>
            </a:r>
          </a:p>
          <a:p>
            <a:pPr algn="ctr"/>
            <a:r>
              <a:rPr lang="es-MX" sz="1000" b="1" dirty="0" smtClean="0">
                <a:latin typeface="Calibri" pitchFamily="34" charset="0"/>
              </a:rPr>
              <a:t>51.9%</a:t>
            </a:r>
            <a:endParaRPr lang="es-ES" sz="1000" dirty="0">
              <a:latin typeface="Calibri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4982276" y="6043354"/>
            <a:ext cx="9104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 smtClean="0">
                <a:latin typeface="Calibri" pitchFamily="34" charset="0"/>
              </a:rPr>
              <a:t>Decremento</a:t>
            </a:r>
          </a:p>
          <a:p>
            <a:pPr algn="ctr"/>
            <a:r>
              <a:rPr lang="es-MX" sz="1000" b="1" dirty="0" smtClean="0">
                <a:latin typeface="Calibri" pitchFamily="34" charset="0"/>
              </a:rPr>
              <a:t>2009-2010:</a:t>
            </a:r>
          </a:p>
          <a:p>
            <a:pPr algn="ctr"/>
            <a:r>
              <a:rPr lang="es-MX" sz="1000" b="1" dirty="0" smtClean="0">
                <a:latin typeface="Calibri" pitchFamily="34" charset="0"/>
              </a:rPr>
              <a:t>-6.9%</a:t>
            </a:r>
            <a:endParaRPr lang="es-ES" sz="1000" dirty="0">
              <a:latin typeface="Calibri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5857258" y="6043354"/>
            <a:ext cx="8777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 smtClean="0">
                <a:latin typeface="Calibri" pitchFamily="34" charset="0"/>
              </a:rPr>
              <a:t>Incremento</a:t>
            </a:r>
          </a:p>
          <a:p>
            <a:pPr algn="ctr"/>
            <a:r>
              <a:rPr lang="es-MX" sz="1000" b="1" dirty="0" smtClean="0">
                <a:latin typeface="Calibri" pitchFamily="34" charset="0"/>
              </a:rPr>
              <a:t>2010-2011:</a:t>
            </a:r>
          </a:p>
          <a:p>
            <a:pPr algn="ctr"/>
            <a:r>
              <a:rPr lang="es-MX" sz="1000" b="1" dirty="0" smtClean="0">
                <a:latin typeface="Calibri" pitchFamily="34" charset="0"/>
              </a:rPr>
              <a:t>5.0%</a:t>
            </a:r>
            <a:endParaRPr lang="es-ES" sz="1000" dirty="0">
              <a:latin typeface="Calibri" pitchFamily="34" charset="0"/>
            </a:endParaRPr>
          </a:p>
        </p:txBody>
      </p:sp>
      <p:sp>
        <p:nvSpPr>
          <p:cNvPr id="13" name="18 CuadroTexto"/>
          <p:cNvSpPr txBox="1"/>
          <p:nvPr/>
        </p:nvSpPr>
        <p:spPr>
          <a:xfrm>
            <a:off x="6731517" y="6043354"/>
            <a:ext cx="8777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 smtClean="0">
                <a:latin typeface="Calibri" pitchFamily="34" charset="0"/>
              </a:rPr>
              <a:t>Decremento</a:t>
            </a:r>
          </a:p>
          <a:p>
            <a:pPr algn="ctr"/>
            <a:r>
              <a:rPr lang="es-MX" sz="1000" b="1" dirty="0" smtClean="0">
                <a:latin typeface="Calibri" pitchFamily="34" charset="0"/>
              </a:rPr>
              <a:t>2011-2012:</a:t>
            </a:r>
          </a:p>
          <a:p>
            <a:pPr algn="ctr"/>
            <a:r>
              <a:rPr lang="es-MX" sz="1000" b="1" dirty="0" smtClean="0">
                <a:latin typeface="Calibri" pitchFamily="34" charset="0"/>
              </a:rPr>
              <a:t>-2.6%</a:t>
            </a:r>
            <a:endParaRPr lang="es-ES" sz="1000" dirty="0">
              <a:latin typeface="Calibri" pitchFamily="34" charset="0"/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6157801" y="5135420"/>
            <a:ext cx="288000" cy="288000"/>
          </a:xfrm>
          <a:prstGeom prst="ellipse">
            <a:avLst/>
          </a:prstGeom>
          <a:solidFill>
            <a:srgbClr val="00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Elipse 17"/>
          <p:cNvSpPr/>
          <p:nvPr/>
        </p:nvSpPr>
        <p:spPr>
          <a:xfrm>
            <a:off x="7021436" y="5138666"/>
            <a:ext cx="288000" cy="288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Flecha derecha 21"/>
          <p:cNvSpPr/>
          <p:nvPr/>
        </p:nvSpPr>
        <p:spPr>
          <a:xfrm rot="2460000">
            <a:off x="7121156" y="5222343"/>
            <a:ext cx="108000" cy="108000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Flecha derecha 24"/>
          <p:cNvSpPr/>
          <p:nvPr/>
        </p:nvSpPr>
        <p:spPr>
          <a:xfrm rot="18720000">
            <a:off x="6245864" y="5217914"/>
            <a:ext cx="108000" cy="108000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6" name="Elipse 25"/>
          <p:cNvSpPr/>
          <p:nvPr/>
        </p:nvSpPr>
        <p:spPr>
          <a:xfrm>
            <a:off x="978292" y="5145390"/>
            <a:ext cx="288000" cy="288000"/>
          </a:xfrm>
          <a:prstGeom prst="ellipse">
            <a:avLst/>
          </a:prstGeom>
          <a:solidFill>
            <a:srgbClr val="00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7" name="Flecha derecha 26"/>
          <p:cNvSpPr/>
          <p:nvPr/>
        </p:nvSpPr>
        <p:spPr>
          <a:xfrm rot="18720000">
            <a:off x="1066355" y="5227884"/>
            <a:ext cx="108000" cy="108000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8" name="Elipse 27"/>
          <p:cNvSpPr/>
          <p:nvPr/>
        </p:nvSpPr>
        <p:spPr>
          <a:xfrm>
            <a:off x="1839922" y="5141196"/>
            <a:ext cx="288000" cy="288000"/>
          </a:xfrm>
          <a:prstGeom prst="ellipse">
            <a:avLst/>
          </a:prstGeom>
          <a:solidFill>
            <a:srgbClr val="00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9" name="Flecha derecha 28"/>
          <p:cNvSpPr/>
          <p:nvPr/>
        </p:nvSpPr>
        <p:spPr>
          <a:xfrm rot="18720000">
            <a:off x="1927985" y="5223690"/>
            <a:ext cx="108000" cy="108000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0" name="Elipse 29"/>
          <p:cNvSpPr/>
          <p:nvPr/>
        </p:nvSpPr>
        <p:spPr>
          <a:xfrm>
            <a:off x="2701552" y="5144564"/>
            <a:ext cx="288000" cy="288000"/>
          </a:xfrm>
          <a:prstGeom prst="ellipse">
            <a:avLst/>
          </a:prstGeom>
          <a:solidFill>
            <a:srgbClr val="00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1" name="Flecha derecha 30"/>
          <p:cNvSpPr/>
          <p:nvPr/>
        </p:nvSpPr>
        <p:spPr>
          <a:xfrm rot="18720000">
            <a:off x="2789615" y="5227058"/>
            <a:ext cx="108000" cy="108000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2" name="Elipse 31"/>
          <p:cNvSpPr/>
          <p:nvPr/>
        </p:nvSpPr>
        <p:spPr>
          <a:xfrm>
            <a:off x="3563920" y="5148331"/>
            <a:ext cx="288000" cy="288000"/>
          </a:xfrm>
          <a:prstGeom prst="ellipse">
            <a:avLst/>
          </a:prstGeom>
          <a:solidFill>
            <a:srgbClr val="00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3" name="Flecha derecha 32"/>
          <p:cNvSpPr/>
          <p:nvPr/>
        </p:nvSpPr>
        <p:spPr>
          <a:xfrm rot="18720000">
            <a:off x="3651983" y="5230825"/>
            <a:ext cx="108000" cy="108000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4" name="Elipse 33"/>
          <p:cNvSpPr/>
          <p:nvPr/>
        </p:nvSpPr>
        <p:spPr>
          <a:xfrm>
            <a:off x="4424812" y="5138762"/>
            <a:ext cx="288000" cy="288000"/>
          </a:xfrm>
          <a:prstGeom prst="ellipse">
            <a:avLst/>
          </a:prstGeom>
          <a:solidFill>
            <a:srgbClr val="00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5" name="Flecha derecha 34"/>
          <p:cNvSpPr/>
          <p:nvPr/>
        </p:nvSpPr>
        <p:spPr>
          <a:xfrm rot="18720000">
            <a:off x="4512875" y="5221256"/>
            <a:ext cx="108000" cy="108000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6" name="Elipse 35"/>
          <p:cNvSpPr/>
          <p:nvPr/>
        </p:nvSpPr>
        <p:spPr>
          <a:xfrm>
            <a:off x="5296306" y="5138762"/>
            <a:ext cx="288000" cy="288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7" name="Flecha derecha 36"/>
          <p:cNvSpPr/>
          <p:nvPr/>
        </p:nvSpPr>
        <p:spPr>
          <a:xfrm rot="2460000">
            <a:off x="5396026" y="5222439"/>
            <a:ext cx="108000" cy="108000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8" name="Elipse 37"/>
          <p:cNvSpPr/>
          <p:nvPr/>
        </p:nvSpPr>
        <p:spPr>
          <a:xfrm>
            <a:off x="7888594" y="5146306"/>
            <a:ext cx="288000" cy="288000"/>
          </a:xfrm>
          <a:prstGeom prst="ellipse">
            <a:avLst/>
          </a:prstGeom>
          <a:solidFill>
            <a:srgbClr val="00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9" name="Flecha derecha 38"/>
          <p:cNvSpPr/>
          <p:nvPr/>
        </p:nvSpPr>
        <p:spPr>
          <a:xfrm rot="18720000">
            <a:off x="7976657" y="5228800"/>
            <a:ext cx="108000" cy="108000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0" name="18 CuadroTexto"/>
          <p:cNvSpPr txBox="1"/>
          <p:nvPr/>
        </p:nvSpPr>
        <p:spPr>
          <a:xfrm>
            <a:off x="7591770" y="6042639"/>
            <a:ext cx="8777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 smtClean="0">
                <a:latin typeface="Calibri" pitchFamily="34" charset="0"/>
              </a:rPr>
              <a:t>Incremento</a:t>
            </a:r>
          </a:p>
          <a:p>
            <a:pPr algn="ctr"/>
            <a:r>
              <a:rPr lang="es-MX" sz="1000" b="1" dirty="0" smtClean="0">
                <a:latin typeface="Calibri" pitchFamily="34" charset="0"/>
              </a:rPr>
              <a:t>2012-2013:</a:t>
            </a:r>
          </a:p>
          <a:p>
            <a:pPr algn="ctr"/>
            <a:r>
              <a:rPr lang="es-MX" sz="1000" b="1" dirty="0" smtClean="0">
                <a:latin typeface="Calibri" pitchFamily="34" charset="0"/>
              </a:rPr>
              <a:t>13.0%</a:t>
            </a:r>
            <a:endParaRPr lang="es-ES" sz="1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68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CuadroTexto"/>
          <p:cNvSpPr txBox="1"/>
          <p:nvPr/>
        </p:nvSpPr>
        <p:spPr>
          <a:xfrm>
            <a:off x="76168" y="85702"/>
            <a:ext cx="8528279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>
                <a:latin typeface="Calibri" pitchFamily="34" charset="0"/>
              </a:rPr>
              <a:t>1.2 Total de solicitudes por año y mes</a:t>
            </a:r>
          </a:p>
          <a:p>
            <a:pPr algn="ctr"/>
            <a:r>
              <a:rPr lang="es-MX" b="1" dirty="0" smtClean="0">
                <a:latin typeface="Calibri" pitchFamily="34" charset="0"/>
              </a:rPr>
              <a:t>(solicitudes de información pública y de datos personales)</a:t>
            </a:r>
          </a:p>
          <a:p>
            <a:pPr algn="ctr"/>
            <a:r>
              <a:rPr lang="es-MX" sz="1400" b="1" i="1" dirty="0" smtClean="0">
                <a:latin typeface="Calibri" pitchFamily="34" charset="0"/>
              </a:rPr>
              <a:t>2006 - 2013</a:t>
            </a:r>
            <a:endParaRPr lang="es-ES" sz="1400" b="1" i="1" dirty="0">
              <a:latin typeface="Calibri" pitchFamily="34" charset="0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22547" y="6441012"/>
            <a:ext cx="366712" cy="365125"/>
          </a:xfrm>
        </p:spPr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9</a:t>
            </a:fld>
            <a:endParaRPr lang="es-MX" b="1" dirty="0">
              <a:latin typeface="Calibri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700233" y="1268760"/>
            <a:ext cx="57292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 smtClean="0">
                <a:latin typeface="Calibri" pitchFamily="34" charset="0"/>
              </a:rPr>
              <a:t>Total de solicitudes, 2006-2013: 541,727</a:t>
            </a:r>
            <a:endParaRPr lang="es-MX" sz="1100" b="1" dirty="0">
              <a:latin typeface="Calibri" pitchFamily="34" charset="0"/>
            </a:endParaRPr>
          </a:p>
        </p:txBody>
      </p:sp>
      <p:graphicFrame>
        <p:nvGraphicFramePr>
          <p:cNvPr id="8" name="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9185379"/>
              </p:ext>
            </p:extLst>
          </p:nvPr>
        </p:nvGraphicFramePr>
        <p:xfrm>
          <a:off x="214313" y="1530369"/>
          <a:ext cx="8715375" cy="5138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Overr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Overr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Overr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Overr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Overr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Overr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Overr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0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  <a:fontScheme name="Vértice">
    <a:majorFont>
      <a:latin typeface="Lucida Sans"/>
      <a:ea typeface=""/>
      <a:cs typeface=""/>
      <a:font script="Grek" typeface="Arial"/>
      <a:font script="Cyrl" typeface="Arial"/>
      <a:font script="Jpan" typeface="HG丸ｺﾞｼｯｸM-PRO"/>
      <a:font script="Hang" typeface="휴먼옛체"/>
      <a:font script="Hans" typeface="黑体"/>
      <a:font script="Hant" typeface="微軟正黑體"/>
      <a:font script="Arab" typeface="Tahoma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明朝B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Vértice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11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  <a:fontScheme name="Vértice">
    <a:majorFont>
      <a:latin typeface="Lucida Sans"/>
      <a:ea typeface=""/>
      <a:cs typeface=""/>
      <a:font script="Grek" typeface="Arial"/>
      <a:font script="Cyrl" typeface="Arial"/>
      <a:font script="Jpan" typeface="HG丸ｺﾞｼｯｸM-PRO"/>
      <a:font script="Hang" typeface="휴먼옛체"/>
      <a:font script="Hans" typeface="黑体"/>
      <a:font script="Hant" typeface="微軟正黑體"/>
      <a:font script="Arab" typeface="Tahoma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明朝B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Vértice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12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  <a:fontScheme name="Vértice">
    <a:majorFont>
      <a:latin typeface="Lucida Sans"/>
      <a:ea typeface=""/>
      <a:cs typeface=""/>
      <a:font script="Grek" typeface="Arial"/>
      <a:font script="Cyrl" typeface="Arial"/>
      <a:font script="Jpan" typeface="HG丸ｺﾞｼｯｸM-PRO"/>
      <a:font script="Hang" typeface="휴먼옛체"/>
      <a:font script="Hans" typeface="黑体"/>
      <a:font script="Hant" typeface="微軟正黑體"/>
      <a:font script="Arab" typeface="Tahoma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明朝B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Vértice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13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  <a:fontScheme name="Vértice">
    <a:majorFont>
      <a:latin typeface="Lucida Sans"/>
      <a:ea typeface=""/>
      <a:cs typeface=""/>
      <a:font script="Grek" typeface="Arial"/>
      <a:font script="Cyrl" typeface="Arial"/>
      <a:font script="Jpan" typeface="HG丸ｺﾞｼｯｸM-PRO"/>
      <a:font script="Hang" typeface="휴먼옛체"/>
      <a:font script="Hans" typeface="黑体"/>
      <a:font script="Hant" typeface="微軟正黑體"/>
      <a:font script="Arab" typeface="Tahoma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明朝B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Vértice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14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  <a:fontScheme name="Vértice">
    <a:majorFont>
      <a:latin typeface="Lucida Sans"/>
      <a:ea typeface=""/>
      <a:cs typeface=""/>
      <a:font script="Grek" typeface="Arial"/>
      <a:font script="Cyrl" typeface="Arial"/>
      <a:font script="Jpan" typeface="HG丸ｺﾞｼｯｸM-PRO"/>
      <a:font script="Hang" typeface="휴먼옛체"/>
      <a:font script="Hans" typeface="黑体"/>
      <a:font script="Hant" typeface="微軟正黑體"/>
      <a:font script="Arab" typeface="Tahoma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明朝B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Vértice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15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Concurrencia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inorFont>
  </a:fontScheme>
  <a:fmtScheme name="Concurrencia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95000" t="-106500" r="5000" b="2065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ppt/theme/themeOverride16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Concurrencia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inorFont>
  </a:fontScheme>
  <a:fmtScheme name="Concurrencia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95000" t="-106500" r="5000" b="2065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ppt/theme/themeOverride17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Concurrencia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inorFont>
  </a:fontScheme>
  <a:fmtScheme name="Concurrencia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95000" t="-106500" r="5000" b="2065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5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Concurrencia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inorFont>
  </a:fontScheme>
  <a:fmtScheme name="Concurrencia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95000" t="-106500" r="5000" b="2065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ppt/theme/themeOverride6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Concurrencia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inorFont>
  </a:fontScheme>
  <a:fmtScheme name="Concurrencia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95000" t="-106500" r="5000" b="2065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ppt/theme/themeOverride7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  <a:fontScheme name="Vértice">
    <a:majorFont>
      <a:latin typeface="Lucida Sans"/>
      <a:ea typeface=""/>
      <a:cs typeface=""/>
      <a:font script="Grek" typeface="Arial"/>
      <a:font script="Cyrl" typeface="Arial"/>
      <a:font script="Jpan" typeface="HG丸ｺﾞｼｯｸM-PRO"/>
      <a:font script="Hang" typeface="휴먼옛체"/>
      <a:font script="Hans" typeface="黑体"/>
      <a:font script="Hant" typeface="微軟正黑體"/>
      <a:font script="Arab" typeface="Tahoma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明朝B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Vértice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8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  <a:fontScheme name="Vértice">
    <a:majorFont>
      <a:latin typeface="Lucida Sans"/>
      <a:ea typeface=""/>
      <a:cs typeface=""/>
      <a:font script="Grek" typeface="Arial"/>
      <a:font script="Cyrl" typeface="Arial"/>
      <a:font script="Jpan" typeface="HG丸ｺﾞｼｯｸM-PRO"/>
      <a:font script="Hang" typeface="휴먼옛체"/>
      <a:font script="Hans" typeface="黑体"/>
      <a:font script="Hant" typeface="微軟正黑體"/>
      <a:font script="Arab" typeface="Tahoma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明朝B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Vértice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9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  <a:fontScheme name="Vértice">
    <a:majorFont>
      <a:latin typeface="Lucida Sans"/>
      <a:ea typeface=""/>
      <a:cs typeface=""/>
      <a:font script="Grek" typeface="Arial"/>
      <a:font script="Cyrl" typeface="Arial"/>
      <a:font script="Jpan" typeface="HG丸ｺﾞｼｯｸM-PRO"/>
      <a:font script="Hang" typeface="휴먼옛체"/>
      <a:font script="Hans" typeface="黑体"/>
      <a:font script="Hant" typeface="微軟正黑體"/>
      <a:font script="Arab" typeface="Tahoma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明朝B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Vértice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18607</TotalTime>
  <Words>11375</Words>
  <Application>Microsoft Office PowerPoint</Application>
  <PresentationFormat>Presentación en pantalla (4:3)</PresentationFormat>
  <Paragraphs>6267</Paragraphs>
  <Slides>65</Slides>
  <Notes>50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65</vt:i4>
      </vt:variant>
    </vt:vector>
  </HeadingPairs>
  <TitlesOfParts>
    <vt:vector size="75" baseType="lpstr">
      <vt:lpstr>Arial</vt:lpstr>
      <vt:lpstr>Calibri</vt:lpstr>
      <vt:lpstr>Lucida Sans Unicode</vt:lpstr>
      <vt:lpstr>Verdana</vt:lpstr>
      <vt:lpstr>Wingdings</vt:lpstr>
      <vt:lpstr>Wingdings 2</vt:lpstr>
      <vt:lpstr>Wingdings 3</vt:lpstr>
      <vt:lpstr>Concurrencia</vt:lpstr>
      <vt:lpstr>Diseño personalizado</vt:lpstr>
      <vt:lpstr>1_Diseño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David Mondragón Centeno</dc:creator>
  <cp:lastModifiedBy>José Cano</cp:lastModifiedBy>
  <cp:revision>3222</cp:revision>
  <cp:lastPrinted>2014-02-17T19:37:22Z</cp:lastPrinted>
  <dcterms:created xsi:type="dcterms:W3CDTF">2007-08-06T19:42:12Z</dcterms:created>
  <dcterms:modified xsi:type="dcterms:W3CDTF">2014-02-19T05:13:22Z</dcterms:modified>
</cp:coreProperties>
</file>