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27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6" r:id="rId2"/>
    <p:sldMasterId id="2147483739" r:id="rId3"/>
  </p:sldMasterIdLst>
  <p:notesMasterIdLst>
    <p:notesMasterId r:id="rId45"/>
  </p:notesMasterIdLst>
  <p:handoutMasterIdLst>
    <p:handoutMasterId r:id="rId46"/>
  </p:handoutMasterIdLst>
  <p:sldIdLst>
    <p:sldId id="258" r:id="rId4"/>
    <p:sldId id="341" r:id="rId5"/>
    <p:sldId id="654" r:id="rId6"/>
    <p:sldId id="460" r:id="rId7"/>
    <p:sldId id="461" r:id="rId8"/>
    <p:sldId id="388" r:id="rId9"/>
    <p:sldId id="447" r:id="rId10"/>
    <p:sldId id="444" r:id="rId11"/>
    <p:sldId id="424" r:id="rId12"/>
    <p:sldId id="425" r:id="rId13"/>
    <p:sldId id="612" r:id="rId14"/>
    <p:sldId id="613" r:id="rId15"/>
    <p:sldId id="614" r:id="rId16"/>
    <p:sldId id="615" r:id="rId17"/>
    <p:sldId id="616" r:id="rId18"/>
    <p:sldId id="617" r:id="rId19"/>
    <p:sldId id="430" r:id="rId20"/>
    <p:sldId id="655" r:id="rId21"/>
    <p:sldId id="657" r:id="rId22"/>
    <p:sldId id="658" r:id="rId23"/>
    <p:sldId id="659" r:id="rId24"/>
    <p:sldId id="660" r:id="rId25"/>
    <p:sldId id="661" r:id="rId26"/>
    <p:sldId id="662" r:id="rId27"/>
    <p:sldId id="663" r:id="rId28"/>
    <p:sldId id="664" r:id="rId29"/>
    <p:sldId id="665" r:id="rId30"/>
    <p:sldId id="666" r:id="rId31"/>
    <p:sldId id="667" r:id="rId32"/>
    <p:sldId id="668" r:id="rId33"/>
    <p:sldId id="669" r:id="rId34"/>
    <p:sldId id="670" r:id="rId35"/>
    <p:sldId id="671" r:id="rId36"/>
    <p:sldId id="672" r:id="rId37"/>
    <p:sldId id="673" r:id="rId38"/>
    <p:sldId id="674" r:id="rId39"/>
    <p:sldId id="675" r:id="rId40"/>
    <p:sldId id="676" r:id="rId41"/>
    <p:sldId id="677" r:id="rId42"/>
    <p:sldId id="678" r:id="rId43"/>
    <p:sldId id="679" r:id="rId44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C36303"/>
    <a:srgbClr val="FFCCFF"/>
    <a:srgbClr val="FFCCCC"/>
    <a:srgbClr val="990033"/>
    <a:srgbClr val="009999"/>
    <a:srgbClr val="33CCCC"/>
    <a:srgbClr val="996633"/>
    <a:srgbClr val="FF99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32" autoAdjust="0"/>
    <p:restoredTop sz="92888" autoAdjust="0"/>
  </p:normalViewPr>
  <p:slideViewPr>
    <p:cSldViewPr>
      <p:cViewPr varScale="1">
        <p:scale>
          <a:sx n="92" d="100"/>
          <a:sy n="92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min.Aguilar\Desktop\INFORME%20ANUAL%20CAP&#205;TULO\Cuadros%20y%20gr&#225;ficas%20cap%204%20y%205%20%201802201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min.Aguilar\Desktop\INFORME%20ANUAL%20CAP&#205;TULO\Cuadros%20y%20gr&#225;ficas%20cap%204%20y%205%20%201802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min.Aguilar\Desktop\INFORME%20ANUAL%20CAP&#205;TULO\Cuadros%20y%20gr&#225;ficas%20cap%204%20y%205%20%2018022014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Fermin.Aguilar\Desktop\INFORME%20ANUAL%20CAP&#205;TULO\Cuadros%20y%20gr&#225;ficas%20cap%204%20y%205%20%2018022014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Fermin.Aguilar\Desktop\INFORME%20ANUAL%20CAP&#205;TULO\Cuadros%20y%20gr&#225;ficas%20cap%204%20y%205%20%2018022014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228988825142115E-2"/>
          <c:y val="6.5743672712394952E-2"/>
          <c:w val="0.97652304667141776"/>
          <c:h val="0.828589966415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00CC6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EB641B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8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9"/>
            <c:invertIfNegative val="0"/>
            <c:bubble3D val="0"/>
            <c:spPr>
              <a:solidFill>
                <a:srgbClr val="39639D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Hoja1!$B$2:$B$11</c:f>
              <c:numCache>
                <c:formatCode>#,##0</c:formatCode>
                <c:ptCount val="10"/>
                <c:pt idx="0">
                  <c:v>2665</c:v>
                </c:pt>
                <c:pt idx="1">
                  <c:v>4359</c:v>
                </c:pt>
                <c:pt idx="2">
                  <c:v>6621</c:v>
                </c:pt>
                <c:pt idx="3">
                  <c:v>19044</c:v>
                </c:pt>
                <c:pt idx="4">
                  <c:v>41164</c:v>
                </c:pt>
                <c:pt idx="5">
                  <c:v>96233</c:v>
                </c:pt>
                <c:pt idx="6">
                  <c:v>89571</c:v>
                </c:pt>
                <c:pt idx="7">
                  <c:v>94048</c:v>
                </c:pt>
                <c:pt idx="8">
                  <c:v>91576</c:v>
                </c:pt>
                <c:pt idx="9">
                  <c:v>103470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25388928"/>
        <c:axId val="25403776"/>
      </c:barChart>
      <c:catAx>
        <c:axId val="2538892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5403776"/>
        <c:crosses val="autoZero"/>
        <c:auto val="1"/>
        <c:lblAlgn val="ctr"/>
        <c:lblOffset val="100"/>
        <c:noMultiLvlLbl val="0"/>
      </c:catAx>
      <c:valAx>
        <c:axId val="25403776"/>
        <c:scaling>
          <c:orientation val="minMax"/>
          <c:max val="1100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5388928"/>
        <c:crosses val="autoZero"/>
        <c:crossBetween val="between"/>
        <c:majorUnit val="20000"/>
      </c:valAx>
    </c:plotArea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CC0066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'Cuadro 4. 9'!$A$42:$A$46</c:f>
              <c:strCache>
                <c:ptCount val="5"/>
                <c:pt idx="0">
                  <c:v>2009: 2, 203 solicitudes ARCO</c:v>
                </c:pt>
                <c:pt idx="1">
                  <c:v>2010: 2, 543 solicitudes ARCO</c:v>
                </c:pt>
                <c:pt idx="2">
                  <c:v>2011: 3, 598 solicitudes ARCO</c:v>
                </c:pt>
                <c:pt idx="3">
                  <c:v>2012: 4, 397 solicitudes ARCO</c:v>
                </c:pt>
                <c:pt idx="4">
                  <c:v>2013: 5, 404 solicitudes ARCO</c:v>
                </c:pt>
              </c:strCache>
            </c:strRef>
          </c:cat>
          <c:val>
            <c:numRef>
              <c:f>'Cuadro 4. 9'!$B$42:$B$46</c:f>
              <c:numCache>
                <c:formatCode>General</c:formatCode>
                <c:ptCount val="5"/>
                <c:pt idx="0">
                  <c:v>4</c:v>
                </c:pt>
                <c:pt idx="1">
                  <c:v>3.5</c:v>
                </c:pt>
                <c:pt idx="2">
                  <c:v>2.4</c:v>
                </c:pt>
                <c:pt idx="3">
                  <c:v>2.2999999999999998</c:v>
                </c:pt>
                <c:pt idx="4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684608"/>
        <c:axId val="85686144"/>
      </c:barChart>
      <c:catAx>
        <c:axId val="85684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es-MX"/>
          </a:p>
        </c:txPr>
        <c:crossAx val="85686144"/>
        <c:crosses val="autoZero"/>
        <c:auto val="1"/>
        <c:lblAlgn val="ctr"/>
        <c:lblOffset val="100"/>
        <c:noMultiLvlLbl val="0"/>
      </c:catAx>
      <c:valAx>
        <c:axId val="85686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568460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
solicitudes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Hoja1!$B$2:$B$13</c:f>
              <c:numCache>
                <c:formatCode>#,##0</c:formatCode>
                <c:ptCount val="12"/>
                <c:pt idx="0">
                  <c:v>348</c:v>
                </c:pt>
                <c:pt idx="1">
                  <c:v>373</c:v>
                </c:pt>
                <c:pt idx="2">
                  <c:v>464</c:v>
                </c:pt>
                <c:pt idx="3">
                  <c:v>430</c:v>
                </c:pt>
                <c:pt idx="4">
                  <c:v>558</c:v>
                </c:pt>
                <c:pt idx="5">
                  <c:v>574</c:v>
                </c:pt>
                <c:pt idx="6">
                  <c:v>490</c:v>
                </c:pt>
                <c:pt idx="7">
                  <c:v>718</c:v>
                </c:pt>
                <c:pt idx="8">
                  <c:v>603</c:v>
                </c:pt>
                <c:pt idx="9">
                  <c:v>746</c:v>
                </c:pt>
                <c:pt idx="10">
                  <c:v>940</c:v>
                </c:pt>
                <c:pt idx="11">
                  <c:v>377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
solicitudes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Hoja1!$C$2:$C$13</c:f>
              <c:numCache>
                <c:formatCode>#,##0</c:formatCode>
                <c:ptCount val="12"/>
                <c:pt idx="0">
                  <c:v>1048</c:v>
                </c:pt>
                <c:pt idx="1">
                  <c:v>1287</c:v>
                </c:pt>
                <c:pt idx="2">
                  <c:v>1299</c:v>
                </c:pt>
                <c:pt idx="3">
                  <c:v>1501</c:v>
                </c:pt>
                <c:pt idx="4">
                  <c:v>1353</c:v>
                </c:pt>
                <c:pt idx="5">
                  <c:v>1332</c:v>
                </c:pt>
                <c:pt idx="6">
                  <c:v>1467</c:v>
                </c:pt>
                <c:pt idx="7">
                  <c:v>1661</c:v>
                </c:pt>
                <c:pt idx="8">
                  <c:v>1843</c:v>
                </c:pt>
                <c:pt idx="9">
                  <c:v>2999</c:v>
                </c:pt>
                <c:pt idx="10">
                  <c:v>2323</c:v>
                </c:pt>
                <c:pt idx="11">
                  <c:v>931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
solicitudes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Hoja1!$D$2:$D$13</c:f>
              <c:numCache>
                <c:formatCode>#,##0</c:formatCode>
                <c:ptCount val="12"/>
                <c:pt idx="0">
                  <c:v>2081</c:v>
                </c:pt>
                <c:pt idx="1">
                  <c:v>1831</c:v>
                </c:pt>
                <c:pt idx="2">
                  <c:v>2193</c:v>
                </c:pt>
                <c:pt idx="3">
                  <c:v>3526</c:v>
                </c:pt>
                <c:pt idx="4">
                  <c:v>4238</c:v>
                </c:pt>
                <c:pt idx="5">
                  <c:v>4996</c:v>
                </c:pt>
                <c:pt idx="6">
                  <c:v>3650</c:v>
                </c:pt>
                <c:pt idx="7">
                  <c:v>3832</c:v>
                </c:pt>
                <c:pt idx="8">
                  <c:v>3520</c:v>
                </c:pt>
                <c:pt idx="9">
                  <c:v>4149</c:v>
                </c:pt>
                <c:pt idx="10">
                  <c:v>3887</c:v>
                </c:pt>
                <c:pt idx="11">
                  <c:v>3261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96,233
solicitudes</c:v>
                </c:pt>
              </c:strCache>
            </c:strRef>
          </c:tx>
          <c:spPr>
            <a:ln>
              <a:solidFill>
                <a:srgbClr val="33CCCC"/>
              </a:solidFill>
            </a:ln>
          </c:spPr>
          <c:marker>
            <c:symbol val="star"/>
            <c:size val="7"/>
            <c:spPr>
              <a:noFill/>
              <a:ln w="15875">
                <a:solidFill>
                  <a:srgbClr val="33CC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Hoja1!$E$2:$E$13</c:f>
              <c:numCache>
                <c:formatCode>#,##0</c:formatCode>
                <c:ptCount val="12"/>
                <c:pt idx="0">
                  <c:v>2942</c:v>
                </c:pt>
                <c:pt idx="1">
                  <c:v>4447</c:v>
                </c:pt>
                <c:pt idx="2">
                  <c:v>6832</c:v>
                </c:pt>
                <c:pt idx="3">
                  <c:v>8074</c:v>
                </c:pt>
                <c:pt idx="4">
                  <c:v>9151</c:v>
                </c:pt>
                <c:pt idx="5">
                  <c:v>13898</c:v>
                </c:pt>
                <c:pt idx="6">
                  <c:v>8191</c:v>
                </c:pt>
                <c:pt idx="7">
                  <c:v>9888</c:v>
                </c:pt>
                <c:pt idx="8">
                  <c:v>6665</c:v>
                </c:pt>
                <c:pt idx="9">
                  <c:v>10750</c:v>
                </c:pt>
                <c:pt idx="10">
                  <c:v>8286</c:v>
                </c:pt>
                <c:pt idx="11">
                  <c:v>7109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89,571
solicitudes</c:v>
                </c:pt>
              </c:strCache>
            </c:strRef>
          </c:tx>
          <c:spPr>
            <a:ln>
              <a:solidFill>
                <a:srgbClr val="996633"/>
              </a:solidFill>
            </a:ln>
          </c:spPr>
          <c:marker>
            <c:symbol val="circle"/>
            <c:size val="8"/>
            <c:spPr>
              <a:solidFill>
                <a:srgbClr val="996633"/>
              </a:soli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Hoja1!$F$2:$F$13</c:f>
              <c:numCache>
                <c:formatCode>#,##0</c:formatCode>
                <c:ptCount val="12"/>
                <c:pt idx="0">
                  <c:v>7733</c:v>
                </c:pt>
                <c:pt idx="1">
                  <c:v>7514</c:v>
                </c:pt>
                <c:pt idx="2">
                  <c:v>6814</c:v>
                </c:pt>
                <c:pt idx="3">
                  <c:v>6521</c:v>
                </c:pt>
                <c:pt idx="4">
                  <c:v>5694</c:v>
                </c:pt>
                <c:pt idx="5">
                  <c:v>10198</c:v>
                </c:pt>
                <c:pt idx="6">
                  <c:v>7680</c:v>
                </c:pt>
                <c:pt idx="7">
                  <c:v>7852</c:v>
                </c:pt>
                <c:pt idx="8">
                  <c:v>8463</c:v>
                </c:pt>
                <c:pt idx="9">
                  <c:v>7544</c:v>
                </c:pt>
                <c:pt idx="10">
                  <c:v>8478</c:v>
                </c:pt>
                <c:pt idx="11">
                  <c:v>5080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94,048
solicitudes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Hoja1!$G$2:$G$13</c:f>
              <c:numCache>
                <c:formatCode>#,##0</c:formatCode>
                <c:ptCount val="12"/>
                <c:pt idx="0">
                  <c:v>6867</c:v>
                </c:pt>
                <c:pt idx="1">
                  <c:v>8106</c:v>
                </c:pt>
                <c:pt idx="2">
                  <c:v>10689</c:v>
                </c:pt>
                <c:pt idx="3">
                  <c:v>7339</c:v>
                </c:pt>
                <c:pt idx="4">
                  <c:v>8271</c:v>
                </c:pt>
                <c:pt idx="5">
                  <c:v>8200</c:v>
                </c:pt>
                <c:pt idx="6">
                  <c:v>4249</c:v>
                </c:pt>
                <c:pt idx="7">
                  <c:v>10445</c:v>
                </c:pt>
                <c:pt idx="8">
                  <c:v>7330</c:v>
                </c:pt>
                <c:pt idx="9">
                  <c:v>8214</c:v>
                </c:pt>
                <c:pt idx="10">
                  <c:v>9172</c:v>
                </c:pt>
                <c:pt idx="11">
                  <c:v>5166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91,576
solicitudes</c:v>
                </c:pt>
              </c:strCache>
            </c:strRef>
          </c:tx>
          <c:spPr>
            <a:ln>
              <a:solidFill>
                <a:srgbClr val="990033"/>
              </a:solidFill>
            </a:ln>
          </c:spPr>
          <c:marker>
            <c:spPr>
              <a:noFill/>
              <a:ln>
                <a:solidFill>
                  <a:srgbClr val="990033"/>
                </a:solidFill>
              </a:ln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Hoja1!$H$2:$H$13</c:f>
              <c:numCache>
                <c:formatCode>#,##0</c:formatCode>
                <c:ptCount val="12"/>
                <c:pt idx="0">
                  <c:v>8880</c:v>
                </c:pt>
                <c:pt idx="1">
                  <c:v>8502</c:v>
                </c:pt>
                <c:pt idx="2">
                  <c:v>8262</c:v>
                </c:pt>
                <c:pt idx="3">
                  <c:v>6918</c:v>
                </c:pt>
                <c:pt idx="4">
                  <c:v>8124</c:v>
                </c:pt>
                <c:pt idx="5">
                  <c:v>8677</c:v>
                </c:pt>
                <c:pt idx="6">
                  <c:v>6214</c:v>
                </c:pt>
                <c:pt idx="7">
                  <c:v>8728</c:v>
                </c:pt>
                <c:pt idx="8">
                  <c:v>5819</c:v>
                </c:pt>
                <c:pt idx="9">
                  <c:v>10105</c:v>
                </c:pt>
                <c:pt idx="10">
                  <c:v>8065</c:v>
                </c:pt>
                <c:pt idx="11">
                  <c:v>3282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103,470
solicitudes</c:v>
                </c:pt>
              </c:strCache>
            </c:strRef>
          </c:tx>
          <c:marker>
            <c:symbol val="x"/>
            <c:size val="7"/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Hoja1!$I$2:$I$13</c:f>
              <c:numCache>
                <c:formatCode>#,##0</c:formatCode>
                <c:ptCount val="12"/>
                <c:pt idx="0">
                  <c:v>10596</c:v>
                </c:pt>
                <c:pt idx="1">
                  <c:v>8346</c:v>
                </c:pt>
                <c:pt idx="2">
                  <c:v>6157</c:v>
                </c:pt>
                <c:pt idx="3">
                  <c:v>10621</c:v>
                </c:pt>
                <c:pt idx="4">
                  <c:v>8988</c:v>
                </c:pt>
                <c:pt idx="5">
                  <c:v>9991</c:v>
                </c:pt>
                <c:pt idx="6">
                  <c:v>6531</c:v>
                </c:pt>
                <c:pt idx="7">
                  <c:v>10800</c:v>
                </c:pt>
                <c:pt idx="8">
                  <c:v>7511</c:v>
                </c:pt>
                <c:pt idx="9">
                  <c:v>10270</c:v>
                </c:pt>
                <c:pt idx="10">
                  <c:v>8674</c:v>
                </c:pt>
                <c:pt idx="11">
                  <c:v>4985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23360"/>
        <c:axId val="24629248"/>
      </c:lineChart>
      <c:catAx>
        <c:axId val="2462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MX"/>
          </a:p>
        </c:txPr>
        <c:crossAx val="24629248"/>
        <c:crosses val="autoZero"/>
        <c:auto val="1"/>
        <c:lblAlgn val="ctr"/>
        <c:lblOffset val="100"/>
        <c:noMultiLvlLbl val="0"/>
      </c:catAx>
      <c:valAx>
        <c:axId val="24629248"/>
        <c:scaling>
          <c:orientation val="minMax"/>
          <c:max val="15000"/>
        </c:scaling>
        <c:delete val="0"/>
        <c:axPos val="l"/>
        <c:majorGridlines/>
        <c:numFmt formatCode="#,##0" sourceLinked="0"/>
        <c:majorTickMark val="cross"/>
        <c:minorTickMark val="none"/>
        <c:tickLblPos val="nextTo"/>
        <c:crossAx val="24623360"/>
        <c:crosses val="autoZero"/>
        <c:crossBetween val="between"/>
        <c:majorUnit val="500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71531083448454E-2"/>
          <c:y val="1.9805337183205547E-2"/>
          <c:w val="0.91760833066629011"/>
          <c:h val="0.91108053991872784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 w="95250" h="101600"/>
              <a:bevelB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95250" h="101600"/>
                <a:bevelB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95250" h="101600"/>
                <a:bevelB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 w="95250" h="101600"/>
                <a:bevelB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metal">
                <a:bevelT w="95250" h="101600"/>
                <a:bevelB/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CC0066"/>
              </a:solidFill>
              <a:scene3d>
                <a:camera prst="orthographicFront"/>
                <a:lightRig rig="threePt" dir="t"/>
              </a:scene3d>
              <a:sp3d prstMaterial="metal">
                <a:bevelT w="95250" h="101600"/>
                <a:bevelB/>
                <a:contourClr>
                  <a:srgbClr val="000000"/>
                </a:contourClr>
              </a:sp3d>
            </c:spPr>
          </c:dPt>
          <c:dLbls>
            <c:txPr>
              <a:bodyPr/>
              <a:lstStyle/>
              <a:p>
                <a:pPr>
                  <a:defRPr sz="1100" b="1">
                    <a:latin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'Total Sol. ARCO GRAFICA 4.1'!$B$3:$B$7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'Total Sol. ARCO GRAFICA 4.1'!$C$3:$C$7</c:f>
              <c:numCache>
                <c:formatCode>#,##0</c:formatCode>
                <c:ptCount val="5"/>
                <c:pt idx="0">
                  <c:v>2640</c:v>
                </c:pt>
                <c:pt idx="1">
                  <c:v>3128</c:v>
                </c:pt>
                <c:pt idx="2">
                  <c:v>4288</c:v>
                </c:pt>
                <c:pt idx="3">
                  <c:v>5235</c:v>
                </c:pt>
                <c:pt idx="4">
                  <c:v>6094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197760"/>
        <c:axId val="128199296"/>
      </c:barChart>
      <c:catAx>
        <c:axId val="12819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Calibri" panose="020F0502020204030204" pitchFamily="34" charset="0"/>
              </a:defRPr>
            </a:pPr>
            <a:endParaRPr lang="es-MX"/>
          </a:p>
        </c:txPr>
        <c:crossAx val="128199296"/>
        <c:crosses val="autoZero"/>
        <c:auto val="1"/>
        <c:lblAlgn val="ctr"/>
        <c:lblOffset val="100"/>
        <c:noMultiLvlLbl val="0"/>
      </c:catAx>
      <c:valAx>
        <c:axId val="128199296"/>
        <c:scaling>
          <c:orientation val="minMax"/>
          <c:max val="7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anose="020F0502020204030204" pitchFamily="34" charset="0"/>
              </a:defRPr>
            </a:pPr>
            <a:endParaRPr lang="es-MX"/>
          </a:p>
        </c:txPr>
        <c:crossAx val="128197760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000" u="sng"/>
            </a:pPr>
            <a:r>
              <a:rPr lang="es-MX" sz="1000" u="sng"/>
              <a:t>Porcentaje</a:t>
            </a:r>
          </a:p>
        </c:rich>
      </c:tx>
      <c:layout>
        <c:manualLayout>
          <c:xMode val="edge"/>
          <c:yMode val="edge"/>
          <c:x val="0.42903513376617375"/>
          <c:y val="0.1946740128558310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5730994152046785E-2"/>
          <c:y val="0.25367576986761148"/>
          <c:w val="0.94853801169590668"/>
          <c:h val="0.61698791783258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'Gráfica 4. 4'!$B$3</c:f>
              <c:strCache>
                <c:ptCount val="1"/>
                <c:pt idx="0">
                  <c:v>2009: 2,640 solicitudes ARCO</c:v>
                </c:pt>
              </c:strCache>
            </c:strRef>
          </c:tx>
          <c:spPr>
            <a:solidFill>
              <a:srgbClr val="C3630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'Gráfica 4. 4'!$A$4:$A$7</c:f>
              <c:strCache>
                <c:ptCount val="4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</c:strCache>
            </c:strRef>
          </c:cat>
          <c:val>
            <c:numRef>
              <c:f>'Gráfica 4. 4'!$B$4:$B$7</c:f>
              <c:numCache>
                <c:formatCode>#,##0.00</c:formatCode>
                <c:ptCount val="4"/>
                <c:pt idx="0">
                  <c:v>76.628787878787875</c:v>
                </c:pt>
                <c:pt idx="1">
                  <c:v>0</c:v>
                </c:pt>
                <c:pt idx="2">
                  <c:v>1.7045454545454544</c:v>
                </c:pt>
                <c:pt idx="3">
                  <c:v>21.666666666666668</c:v>
                </c:pt>
              </c:numCache>
            </c:numRef>
          </c:val>
        </c:ser>
        <c:ser>
          <c:idx val="1"/>
          <c:order val="1"/>
          <c:tx>
            <c:strRef>
              <c:f>'Gráfica 4. 4'!$C$3</c:f>
              <c:strCache>
                <c:ptCount val="1"/>
                <c:pt idx="0">
                  <c:v>2010: 3,128 solicitudes ARCO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'Gráfica 4. 4'!$A$4:$A$7</c:f>
              <c:strCache>
                <c:ptCount val="4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</c:strCache>
            </c:strRef>
          </c:cat>
          <c:val>
            <c:numRef>
              <c:f>'Gráfica 4. 4'!$C$4:$C$7</c:f>
              <c:numCache>
                <c:formatCode>#,##0.00</c:formatCode>
                <c:ptCount val="4"/>
                <c:pt idx="0">
                  <c:v>54.124040920716112</c:v>
                </c:pt>
                <c:pt idx="1">
                  <c:v>1.6943734015345269</c:v>
                </c:pt>
                <c:pt idx="2">
                  <c:v>0.70332480818414322</c:v>
                </c:pt>
                <c:pt idx="3">
                  <c:v>43.478260869565219</c:v>
                </c:pt>
              </c:numCache>
            </c:numRef>
          </c:val>
        </c:ser>
        <c:ser>
          <c:idx val="2"/>
          <c:order val="2"/>
          <c:tx>
            <c:strRef>
              <c:f>'Gráfica 4. 4'!$D$3</c:f>
              <c:strCache>
                <c:ptCount val="1"/>
                <c:pt idx="0">
                  <c:v>2011: 4,288 solicitudes ARCO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'Gráfica 4. 4'!$A$4:$A$7</c:f>
              <c:strCache>
                <c:ptCount val="4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</c:strCache>
            </c:strRef>
          </c:cat>
          <c:val>
            <c:numRef>
              <c:f>'Gráfica 4. 4'!$D$4:$D$7</c:f>
              <c:numCache>
                <c:formatCode>#,##0.00</c:formatCode>
                <c:ptCount val="4"/>
                <c:pt idx="0">
                  <c:v>66.907649253731336</c:v>
                </c:pt>
                <c:pt idx="1">
                  <c:v>4.6408582089552235</c:v>
                </c:pt>
                <c:pt idx="2">
                  <c:v>0.27985074626865669</c:v>
                </c:pt>
                <c:pt idx="3">
                  <c:v>28.171641791044777</c:v>
                </c:pt>
              </c:numCache>
            </c:numRef>
          </c:val>
        </c:ser>
        <c:ser>
          <c:idx val="3"/>
          <c:order val="3"/>
          <c:tx>
            <c:strRef>
              <c:f>'Gráfica 4. 4'!$E$3</c:f>
              <c:strCache>
                <c:ptCount val="1"/>
                <c:pt idx="0">
                  <c:v>2012: 5,235 solicitudes ARCO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'Gráfica 4. 4'!$A$4:$A$7</c:f>
              <c:strCache>
                <c:ptCount val="4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</c:strCache>
            </c:strRef>
          </c:cat>
          <c:val>
            <c:numRef>
              <c:f>'Gráfica 4. 4'!$E$4:$E$7</c:f>
              <c:numCache>
                <c:formatCode>#,##0.00</c:formatCode>
                <c:ptCount val="4"/>
                <c:pt idx="0">
                  <c:v>63.170964660936008</c:v>
                </c:pt>
                <c:pt idx="1">
                  <c:v>6.0936007640878698</c:v>
                </c:pt>
                <c:pt idx="2">
                  <c:v>0.26743075453677173</c:v>
                </c:pt>
                <c:pt idx="3">
                  <c:v>30.46800382043935</c:v>
                </c:pt>
              </c:numCache>
            </c:numRef>
          </c:val>
        </c:ser>
        <c:ser>
          <c:idx val="4"/>
          <c:order val="4"/>
          <c:tx>
            <c:strRef>
              <c:f>'Gráfica 4. 4'!$F$3</c:f>
              <c:strCache>
                <c:ptCount val="1"/>
                <c:pt idx="0">
                  <c:v>2013: 6,094 solicitudes ARCO</c:v>
                </c:pt>
              </c:strCache>
            </c:strRef>
          </c:tx>
          <c:spPr>
            <a:solidFill>
              <a:srgbClr val="CC0066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'Gráfica 4. 4'!$A$4:$A$7</c:f>
              <c:strCache>
                <c:ptCount val="4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</c:strCache>
            </c:strRef>
          </c:cat>
          <c:val>
            <c:numRef>
              <c:f>'Gráfica 4. 4'!$F$4:$F$7</c:f>
              <c:numCache>
                <c:formatCode>#,##0.00</c:formatCode>
                <c:ptCount val="4"/>
                <c:pt idx="0">
                  <c:v>46.914998359041682</c:v>
                </c:pt>
                <c:pt idx="1">
                  <c:v>4.020347883163768</c:v>
                </c:pt>
                <c:pt idx="2">
                  <c:v>0.52510666229077785</c:v>
                </c:pt>
                <c:pt idx="3">
                  <c:v>48.539547095503771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84305024"/>
        <c:axId val="84306560"/>
      </c:barChart>
      <c:catAx>
        <c:axId val="843050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84306560"/>
        <c:crosses val="autoZero"/>
        <c:auto val="1"/>
        <c:lblAlgn val="ctr"/>
        <c:lblOffset val="100"/>
        <c:noMultiLvlLbl val="0"/>
      </c:catAx>
      <c:valAx>
        <c:axId val="8430656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843050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2134811107944529E-2"/>
          <c:y val="2.5995970006376764E-2"/>
          <c:w val="0.2693216454210402"/>
          <c:h val="0.1825149129086136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000" u="sng"/>
            </a:pPr>
            <a:r>
              <a:rPr lang="es-MX" sz="1000" u="sng"/>
              <a:t>Porcentajes</a:t>
            </a:r>
          </a:p>
        </c:rich>
      </c:tx>
      <c:layout>
        <c:manualLayout>
          <c:xMode val="edge"/>
          <c:yMode val="edge"/>
          <c:x val="0.42366961651917406"/>
          <c:y val="0.2116402116402117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958702064896755E-2"/>
          <c:y val="0.31790637281451212"/>
          <c:w val="0.94808259587020283"/>
          <c:h val="0.55788970823091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'Gráfica 4. 5'!$B$3</c:f>
              <c:strCache>
                <c:ptCount val="1"/>
                <c:pt idx="0">
                  <c:v>2009: 2,203 solicitudes ARCO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'Gráfica 4. 5'!$A$4:$A$7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'Gráfica 4. 5'!$B$4:$B$7</c:f>
              <c:numCache>
                <c:formatCode>#,##0.00</c:formatCode>
                <c:ptCount val="4"/>
                <c:pt idx="0">
                  <c:v>21.970040853381754</c:v>
                </c:pt>
                <c:pt idx="1">
                  <c:v>14.026327734906946</c:v>
                </c:pt>
                <c:pt idx="2">
                  <c:v>61.552428506581933</c:v>
                </c:pt>
                <c:pt idx="3">
                  <c:v>2.4512029051293691</c:v>
                </c:pt>
              </c:numCache>
            </c:numRef>
          </c:val>
        </c:ser>
        <c:ser>
          <c:idx val="1"/>
          <c:order val="1"/>
          <c:tx>
            <c:strRef>
              <c:f>'Gráfica 4. 5'!$C$3</c:f>
              <c:strCache>
                <c:ptCount val="1"/>
                <c:pt idx="0">
                  <c:v>2010: 2,543 solicitudes ARCO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'Gráfica 4. 5'!$A$4:$A$7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'Gráfica 4. 5'!$C$4:$C$7</c:f>
              <c:numCache>
                <c:formatCode>#,##0.00</c:formatCode>
                <c:ptCount val="4"/>
                <c:pt idx="0">
                  <c:v>51.553283523397567</c:v>
                </c:pt>
                <c:pt idx="1">
                  <c:v>19.38655131734172</c:v>
                </c:pt>
                <c:pt idx="2">
                  <c:v>27.211954384585134</c:v>
                </c:pt>
                <c:pt idx="3">
                  <c:v>1.84821077467558</c:v>
                </c:pt>
              </c:numCache>
            </c:numRef>
          </c:val>
        </c:ser>
        <c:ser>
          <c:idx val="2"/>
          <c:order val="2"/>
          <c:tx>
            <c:strRef>
              <c:f>'Gráfica 4. 5'!$D$3</c:f>
              <c:strCache>
                <c:ptCount val="1"/>
                <c:pt idx="0">
                  <c:v>2011: 3,598 solicitudes ARCO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'Gráfica 4. 5'!$A$4:$A$7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'Gráfica 4. 5'!$D$4:$D$7</c:f>
              <c:numCache>
                <c:formatCode>#,##0.00</c:formatCode>
                <c:ptCount val="4"/>
                <c:pt idx="0">
                  <c:v>58.226792662590334</c:v>
                </c:pt>
                <c:pt idx="1">
                  <c:v>18.649249583101724</c:v>
                </c:pt>
                <c:pt idx="2">
                  <c:v>19.705391884380212</c:v>
                </c:pt>
                <c:pt idx="3">
                  <c:v>3.4185658699277379</c:v>
                </c:pt>
              </c:numCache>
            </c:numRef>
          </c:val>
        </c:ser>
        <c:ser>
          <c:idx val="3"/>
          <c:order val="3"/>
          <c:tx>
            <c:strRef>
              <c:f>'Gráfica 4. 5'!$E$3</c:f>
              <c:strCache>
                <c:ptCount val="1"/>
                <c:pt idx="0">
                  <c:v>2012: 4,397 solicitudes ARCO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'Gráfica 4. 5'!$A$4:$A$7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'Gráfica 4. 5'!$E$4:$E$7</c:f>
              <c:numCache>
                <c:formatCode>#,##0.00</c:formatCode>
                <c:ptCount val="4"/>
                <c:pt idx="0">
                  <c:v>67.637025244484875</c:v>
                </c:pt>
                <c:pt idx="1">
                  <c:v>21.219012963384124</c:v>
                </c:pt>
                <c:pt idx="2">
                  <c:v>8.460313850352513</c:v>
                </c:pt>
                <c:pt idx="3">
                  <c:v>2.6836479417784855</c:v>
                </c:pt>
              </c:numCache>
            </c:numRef>
          </c:val>
        </c:ser>
        <c:ser>
          <c:idx val="4"/>
          <c:order val="4"/>
          <c:tx>
            <c:strRef>
              <c:f>'Gráfica 4. 5'!$F$3</c:f>
              <c:strCache>
                <c:ptCount val="1"/>
                <c:pt idx="0">
                  <c:v>2013: 5,404 solicitudes ARCO</c:v>
                </c:pt>
              </c:strCache>
            </c:strRef>
          </c:tx>
          <c:spPr>
            <a:solidFill>
              <a:srgbClr val="CC0066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'Gráfica 4. 5'!$A$4:$A$7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'Gráfica 4. 5'!$F$4:$F$7</c:f>
              <c:numCache>
                <c:formatCode>#,##0.00</c:formatCode>
                <c:ptCount val="4"/>
                <c:pt idx="0">
                  <c:v>64.082161361954107</c:v>
                </c:pt>
                <c:pt idx="1">
                  <c:v>24.796447076239822</c:v>
                </c:pt>
                <c:pt idx="2">
                  <c:v>8.6972612879348628</c:v>
                </c:pt>
                <c:pt idx="3">
                  <c:v>2.4241302738712065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88041728"/>
        <c:axId val="88051712"/>
      </c:barChart>
      <c:catAx>
        <c:axId val="8804172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88051712"/>
        <c:crosses val="autoZero"/>
        <c:auto val="1"/>
        <c:lblAlgn val="ctr"/>
        <c:lblOffset val="100"/>
        <c:noMultiLvlLbl val="0"/>
      </c:catAx>
      <c:valAx>
        <c:axId val="8805171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880417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1565785799487135E-3"/>
          <c:y val="8.1026630899476343E-2"/>
          <c:w val="0.2873237095928402"/>
          <c:h val="0.1810432989921694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29605392416159E-2"/>
          <c:y val="0.26800669599247035"/>
          <c:w val="0.93006926917244748"/>
          <c:h val="0.65393602378377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'Cuadro 4.1.3'!$O$4</c:f>
              <c:strCache>
                <c:ptCount val="1"/>
                <c:pt idx="0">
                  <c:v>2009: 2,640 solicitudes ARCO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'Cuadro 4.1.3'!$B$5:$B$8</c:f>
              <c:strCache>
                <c:ptCount val="4"/>
                <c:pt idx="0">
                  <c:v>Acceso a datos personales</c:v>
                </c:pt>
                <c:pt idx="1">
                  <c:v>Rectificación de datos personales</c:v>
                </c:pt>
                <c:pt idx="2">
                  <c:v>Cancelación de datos personales</c:v>
                </c:pt>
                <c:pt idx="3">
                  <c:v>Oposición de datos personales</c:v>
                </c:pt>
              </c:strCache>
            </c:strRef>
          </c:cat>
          <c:val>
            <c:numRef>
              <c:f>'Cuadro 4.1.3'!$D$5:$D$8</c:f>
              <c:numCache>
                <c:formatCode>0.00</c:formatCode>
                <c:ptCount val="4"/>
                <c:pt idx="0">
                  <c:v>98.75</c:v>
                </c:pt>
                <c:pt idx="1">
                  <c:v>0.79545454545454541</c:v>
                </c:pt>
                <c:pt idx="2">
                  <c:v>0.18939393939393939</c:v>
                </c:pt>
                <c:pt idx="3">
                  <c:v>0.26515151515151519</c:v>
                </c:pt>
              </c:numCache>
            </c:numRef>
          </c:val>
        </c:ser>
        <c:ser>
          <c:idx val="1"/>
          <c:order val="1"/>
          <c:tx>
            <c:strRef>
              <c:f>'Cuadro 4.1.3'!$O$5</c:f>
              <c:strCache>
                <c:ptCount val="1"/>
                <c:pt idx="0">
                  <c:v>2010: 3,128 solicitudes ARCO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'Cuadro 4.1.3'!$B$5:$B$8</c:f>
              <c:strCache>
                <c:ptCount val="4"/>
                <c:pt idx="0">
                  <c:v>Acceso a datos personales</c:v>
                </c:pt>
                <c:pt idx="1">
                  <c:v>Rectificación de datos personales</c:v>
                </c:pt>
                <c:pt idx="2">
                  <c:v>Cancelación de datos personales</c:v>
                </c:pt>
                <c:pt idx="3">
                  <c:v>Oposición de datos personales</c:v>
                </c:pt>
              </c:strCache>
            </c:strRef>
          </c:cat>
          <c:val>
            <c:numRef>
              <c:f>'Cuadro 4.1.3'!$F$5:$F$8</c:f>
              <c:numCache>
                <c:formatCode>0.00</c:formatCode>
                <c:ptCount val="4"/>
                <c:pt idx="0">
                  <c:v>97.8</c:v>
                </c:pt>
                <c:pt idx="1">
                  <c:v>2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ser>
          <c:idx val="2"/>
          <c:order val="2"/>
          <c:tx>
            <c:strRef>
              <c:f>'Cuadro 4.1.3'!$O$6</c:f>
              <c:strCache>
                <c:ptCount val="1"/>
                <c:pt idx="0">
                  <c:v>2011: 4,288 solicitudes ARCO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'Cuadro 4.1.3'!$B$5:$B$8</c:f>
              <c:strCache>
                <c:ptCount val="4"/>
                <c:pt idx="0">
                  <c:v>Acceso a datos personales</c:v>
                </c:pt>
                <c:pt idx="1">
                  <c:v>Rectificación de datos personales</c:v>
                </c:pt>
                <c:pt idx="2">
                  <c:v>Cancelación de datos personales</c:v>
                </c:pt>
                <c:pt idx="3">
                  <c:v>Oposición de datos personales</c:v>
                </c:pt>
              </c:strCache>
            </c:strRef>
          </c:cat>
          <c:val>
            <c:numRef>
              <c:f>'Cuadro 4.1.3'!$H$5:$H$8</c:f>
              <c:numCache>
                <c:formatCode>0.00</c:formatCode>
                <c:ptCount val="4"/>
                <c:pt idx="0">
                  <c:v>96.012126865671647</c:v>
                </c:pt>
                <c:pt idx="1">
                  <c:v>2.7285447761194028</c:v>
                </c:pt>
                <c:pt idx="2">
                  <c:v>0.53638059701492535</c:v>
                </c:pt>
                <c:pt idx="3">
                  <c:v>0.72294776119402981</c:v>
                </c:pt>
              </c:numCache>
            </c:numRef>
          </c:val>
        </c:ser>
        <c:ser>
          <c:idx val="3"/>
          <c:order val="3"/>
          <c:tx>
            <c:strRef>
              <c:f>'Cuadro 4.1.3'!$O$7</c:f>
              <c:strCache>
                <c:ptCount val="1"/>
                <c:pt idx="0">
                  <c:v>2012: 5,235 solicitudes ARCO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'Cuadro 4.1.3'!$B$5:$B$8</c:f>
              <c:strCache>
                <c:ptCount val="4"/>
                <c:pt idx="0">
                  <c:v>Acceso a datos personales</c:v>
                </c:pt>
                <c:pt idx="1">
                  <c:v>Rectificación de datos personales</c:v>
                </c:pt>
                <c:pt idx="2">
                  <c:v>Cancelación de datos personales</c:v>
                </c:pt>
                <c:pt idx="3">
                  <c:v>Oposición de datos personales</c:v>
                </c:pt>
              </c:strCache>
            </c:strRef>
          </c:cat>
          <c:val>
            <c:numRef>
              <c:f>'Cuadro 4.1.3'!$J$5:$J$8</c:f>
              <c:numCache>
                <c:formatCode>0.00</c:formatCode>
                <c:ptCount val="4"/>
                <c:pt idx="0">
                  <c:v>96.561604584527217</c:v>
                </c:pt>
                <c:pt idx="1">
                  <c:v>2.2158548233046802</c:v>
                </c:pt>
                <c:pt idx="2">
                  <c:v>0.93600764087870103</c:v>
                </c:pt>
                <c:pt idx="3">
                  <c:v>0.28653295128939826</c:v>
                </c:pt>
              </c:numCache>
            </c:numRef>
          </c:val>
        </c:ser>
        <c:ser>
          <c:idx val="4"/>
          <c:order val="4"/>
          <c:tx>
            <c:strRef>
              <c:f>'Cuadro 4.1.3'!$O$8</c:f>
              <c:strCache>
                <c:ptCount val="1"/>
                <c:pt idx="0">
                  <c:v>2013: 6,094 solicitudes ARCO</c:v>
                </c:pt>
              </c:strCache>
            </c:strRef>
          </c:tx>
          <c:spPr>
            <a:solidFill>
              <a:srgbClr val="CC0066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'Cuadro 4.1.3'!$B$5:$B$8</c:f>
              <c:strCache>
                <c:ptCount val="4"/>
                <c:pt idx="0">
                  <c:v>Acceso a datos personales</c:v>
                </c:pt>
                <c:pt idx="1">
                  <c:v>Rectificación de datos personales</c:v>
                </c:pt>
                <c:pt idx="2">
                  <c:v>Cancelación de datos personales</c:v>
                </c:pt>
                <c:pt idx="3">
                  <c:v>Oposición de datos personales</c:v>
                </c:pt>
              </c:strCache>
            </c:strRef>
          </c:cat>
          <c:val>
            <c:numRef>
              <c:f>'Cuadro 4.1.3'!$L$5:$L$8</c:f>
              <c:numCache>
                <c:formatCode>0.00</c:formatCode>
                <c:ptCount val="4"/>
                <c:pt idx="0">
                  <c:v>94.240236297998024</c:v>
                </c:pt>
                <c:pt idx="1">
                  <c:v>2.8880866425992782</c:v>
                </c:pt>
                <c:pt idx="2">
                  <c:v>2.2973416475221531</c:v>
                </c:pt>
                <c:pt idx="3">
                  <c:v>0.57433541188053827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56800"/>
        <c:axId val="87758336"/>
      </c:barChart>
      <c:catAx>
        <c:axId val="87756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87758336"/>
        <c:crossesAt val="0"/>
        <c:auto val="1"/>
        <c:lblAlgn val="ctr"/>
        <c:lblOffset val="100"/>
        <c:noMultiLvlLbl val="0"/>
      </c:catAx>
      <c:valAx>
        <c:axId val="87758336"/>
        <c:scaling>
          <c:orientation val="minMax"/>
          <c:max val="100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87756800"/>
        <c:crosses val="autoZero"/>
        <c:crossBetween val="between"/>
        <c:majorUnit val="20"/>
        <c:minorUnit val="4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4.3853198661164966E-2"/>
          <c:y val="2.0783958761091841E-2"/>
          <c:w val="0.24849227042718419"/>
          <c:h val="0.19163721847506462"/>
        </c:manualLayout>
      </c:layout>
      <c:overlay val="0"/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u="sng">
                <a:latin typeface="Arial" pitchFamily="34" charset="0"/>
                <a:cs typeface="Arial" pitchFamily="34" charset="0"/>
              </a:defRPr>
            </a:pPr>
            <a:r>
              <a:rPr lang="es-MX" sz="1000" u="sng">
                <a:latin typeface="Arial" pitchFamily="34" charset="0"/>
                <a:cs typeface="Arial" pitchFamily="34" charset="0"/>
              </a:rPr>
              <a:t>Porcentaje</a:t>
            </a:r>
          </a:p>
        </c:rich>
      </c:tx>
      <c:layout>
        <c:manualLayout>
          <c:xMode val="edge"/>
          <c:yMode val="edge"/>
          <c:x val="0.50785151126396677"/>
          <c:y val="0.1298871881337626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681472589035636"/>
          <c:y val="0.16490642373407041"/>
          <c:w val="0.83038015206082461"/>
          <c:h val="0.80922643928768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'Cuadro 4.4 y Gráfica 4.3'!$B$4</c:f>
              <c:strCache>
                <c:ptCount val="1"/>
                <c:pt idx="0">
                  <c:v>2009: 2,640 solicitudes ARCO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scene3d>
              <a:camera prst="orthographicFront"/>
              <a:lightRig rig="soft" dir="t"/>
            </a:scene3d>
            <a:sp3d>
              <a:bevelT w="63500" h="25400"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'Cuadro 4.4 y Gráfica 4.3'!$A$5:$A$14</c:f>
              <c:strCache>
                <c:ptCount val="10"/>
                <c:pt idx="0">
                  <c:v>Datos de identificación</c:v>
                </c:pt>
                <c:pt idx="1">
                  <c:v>Datos laborales</c:v>
                </c:pt>
                <c:pt idx="2">
                  <c:v>Datos patrimoniales</c:v>
                </c:pt>
                <c:pt idx="3">
                  <c:v>Datos sobre procedimientos 
administrativos seguidos
 en forma de juicio
 y/o jurisdiccionales</c:v>
                </c:pt>
                <c:pt idx="4">
                  <c:v>Datos académicos</c:v>
                </c:pt>
                <c:pt idx="5">
                  <c:v>Datos de tránsito y 
movimientos migratorios</c:v>
                </c:pt>
                <c:pt idx="6">
                  <c:v>Datos sobre la
 salud de las personas</c:v>
                </c:pt>
                <c:pt idx="7">
                  <c:v>Datos ideológicos</c:v>
                </c:pt>
                <c:pt idx="8">
                  <c:v>Datos electrónicos</c:v>
                </c:pt>
                <c:pt idx="9">
                  <c:v>Otros</c:v>
                </c:pt>
              </c:strCache>
            </c:strRef>
          </c:cat>
          <c:val>
            <c:numRef>
              <c:f>'Cuadro 4.4 y Gráfica 4.3'!$B$5:$B$14</c:f>
              <c:numCache>
                <c:formatCode>0.00</c:formatCode>
                <c:ptCount val="10"/>
                <c:pt idx="0">
                  <c:v>8.0303030303030312</c:v>
                </c:pt>
                <c:pt idx="1">
                  <c:v>60.643939393939391</c:v>
                </c:pt>
                <c:pt idx="2">
                  <c:v>5.1136363636363642</c:v>
                </c:pt>
                <c:pt idx="3">
                  <c:v>9.3181818181818183</c:v>
                </c:pt>
                <c:pt idx="4">
                  <c:v>0.90909090909090906</c:v>
                </c:pt>
                <c:pt idx="5">
                  <c:v>0.37878787878787878</c:v>
                </c:pt>
                <c:pt idx="6">
                  <c:v>5.5681818181818183</c:v>
                </c:pt>
                <c:pt idx="7">
                  <c:v>0</c:v>
                </c:pt>
                <c:pt idx="8">
                  <c:v>3.787878787878788E-2</c:v>
                </c:pt>
                <c:pt idx="9">
                  <c:v>10</c:v>
                </c:pt>
              </c:numCache>
            </c:numRef>
          </c:val>
        </c:ser>
        <c:ser>
          <c:idx val="1"/>
          <c:order val="1"/>
          <c:tx>
            <c:strRef>
              <c:f>'Cuadro 4.4 y Gráfica 4.3'!$C$4</c:f>
              <c:strCache>
                <c:ptCount val="1"/>
                <c:pt idx="0">
                  <c:v>2010: 3,128 solicitudes ARCO</c:v>
                </c:pt>
              </c:strCache>
            </c:strRef>
          </c:tx>
          <c:spPr>
            <a:solidFill>
              <a:srgbClr val="CC0066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 w="63500" h="25400"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'Cuadro 4.4 y Gráfica 4.3'!$A$5:$A$14</c:f>
              <c:strCache>
                <c:ptCount val="10"/>
                <c:pt idx="0">
                  <c:v>Datos de identificación</c:v>
                </c:pt>
                <c:pt idx="1">
                  <c:v>Datos laborales</c:v>
                </c:pt>
                <c:pt idx="2">
                  <c:v>Datos patrimoniales</c:v>
                </c:pt>
                <c:pt idx="3">
                  <c:v>Datos sobre procedimientos 
administrativos seguidos
 en forma de juicio
 y/o jurisdiccionales</c:v>
                </c:pt>
                <c:pt idx="4">
                  <c:v>Datos académicos</c:v>
                </c:pt>
                <c:pt idx="5">
                  <c:v>Datos de tránsito y 
movimientos migratorios</c:v>
                </c:pt>
                <c:pt idx="6">
                  <c:v>Datos sobre la
 salud de las personas</c:v>
                </c:pt>
                <c:pt idx="7">
                  <c:v>Datos ideológicos</c:v>
                </c:pt>
                <c:pt idx="8">
                  <c:v>Datos electrónicos</c:v>
                </c:pt>
                <c:pt idx="9">
                  <c:v>Otros</c:v>
                </c:pt>
              </c:strCache>
            </c:strRef>
          </c:cat>
          <c:val>
            <c:numRef>
              <c:f>'Cuadro 4.4 y Gráfica 4.3'!$C$5:$C$14</c:f>
              <c:numCache>
                <c:formatCode>0.00</c:formatCode>
                <c:ptCount val="10"/>
                <c:pt idx="0">
                  <c:v>6.3618925831202047</c:v>
                </c:pt>
                <c:pt idx="1">
                  <c:v>55.978260869565219</c:v>
                </c:pt>
                <c:pt idx="2">
                  <c:v>6.1061381074168803</c:v>
                </c:pt>
                <c:pt idx="3">
                  <c:v>8.1521739130434785</c:v>
                </c:pt>
                <c:pt idx="4">
                  <c:v>0.8951406649616368</c:v>
                </c:pt>
                <c:pt idx="5">
                  <c:v>0.2237851662404092</c:v>
                </c:pt>
                <c:pt idx="6">
                  <c:v>7.6726342710997448</c:v>
                </c:pt>
                <c:pt idx="7">
                  <c:v>9.5907928388746802E-2</c:v>
                </c:pt>
                <c:pt idx="8">
                  <c:v>0.15984654731457801</c:v>
                </c:pt>
                <c:pt idx="9">
                  <c:v>14.354219948849106</c:v>
                </c:pt>
              </c:numCache>
            </c:numRef>
          </c:val>
        </c:ser>
        <c:ser>
          <c:idx val="2"/>
          <c:order val="2"/>
          <c:tx>
            <c:strRef>
              <c:f>'Cuadro 4.4 y Gráfica 4.3'!$D$4</c:f>
              <c:strCache>
                <c:ptCount val="1"/>
                <c:pt idx="0">
                  <c:v>2011: 4,288 solicitudes ARCO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 w="63500" h="25400"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'Cuadro 4.4 y Gráfica 4.3'!$A$5:$A$14</c:f>
              <c:strCache>
                <c:ptCount val="10"/>
                <c:pt idx="0">
                  <c:v>Datos de identificación</c:v>
                </c:pt>
                <c:pt idx="1">
                  <c:v>Datos laborales</c:v>
                </c:pt>
                <c:pt idx="2">
                  <c:v>Datos patrimoniales</c:v>
                </c:pt>
                <c:pt idx="3">
                  <c:v>Datos sobre procedimientos 
administrativos seguidos
 en forma de juicio
 y/o jurisdiccionales</c:v>
                </c:pt>
                <c:pt idx="4">
                  <c:v>Datos académicos</c:v>
                </c:pt>
                <c:pt idx="5">
                  <c:v>Datos de tránsito y 
movimientos migratorios</c:v>
                </c:pt>
                <c:pt idx="6">
                  <c:v>Datos sobre la
 salud de las personas</c:v>
                </c:pt>
                <c:pt idx="7">
                  <c:v>Datos ideológicos</c:v>
                </c:pt>
                <c:pt idx="8">
                  <c:v>Datos electrónicos</c:v>
                </c:pt>
                <c:pt idx="9">
                  <c:v>Otros</c:v>
                </c:pt>
              </c:strCache>
            </c:strRef>
          </c:cat>
          <c:val>
            <c:numRef>
              <c:f>'Cuadro 4.4 y Gráfica 4.3'!$D$5:$D$14</c:f>
              <c:numCache>
                <c:formatCode>0.00</c:formatCode>
                <c:ptCount val="10"/>
                <c:pt idx="0">
                  <c:v>8.2322761194029859</c:v>
                </c:pt>
                <c:pt idx="1">
                  <c:v>54.477611940298509</c:v>
                </c:pt>
                <c:pt idx="2">
                  <c:v>8.0457089552238799</c:v>
                </c:pt>
                <c:pt idx="3">
                  <c:v>4.0811567164179108</c:v>
                </c:pt>
                <c:pt idx="4">
                  <c:v>1.2360074626865671</c:v>
                </c:pt>
                <c:pt idx="5">
                  <c:v>0.30317164179104478</c:v>
                </c:pt>
                <c:pt idx="6">
                  <c:v>12.01026119402985</c:v>
                </c:pt>
                <c:pt idx="7">
                  <c:v>0.13992537313432835</c:v>
                </c:pt>
                <c:pt idx="8">
                  <c:v>4.6641791044776115E-2</c:v>
                </c:pt>
                <c:pt idx="9">
                  <c:v>11.42723880597015</c:v>
                </c:pt>
              </c:numCache>
            </c:numRef>
          </c:val>
        </c:ser>
        <c:ser>
          <c:idx val="3"/>
          <c:order val="3"/>
          <c:tx>
            <c:strRef>
              <c:f>'Cuadro 4.4 y Gráfica 4.3'!$E$4</c:f>
              <c:strCache>
                <c:ptCount val="1"/>
                <c:pt idx="0">
                  <c:v>2012: 5,235 solicitudes ARCO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 w="63500" h="25400"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'Cuadro 4.4 y Gráfica 4.3'!$A$5:$A$14</c:f>
              <c:strCache>
                <c:ptCount val="10"/>
                <c:pt idx="0">
                  <c:v>Datos de identificación</c:v>
                </c:pt>
                <c:pt idx="1">
                  <c:v>Datos laborales</c:v>
                </c:pt>
                <c:pt idx="2">
                  <c:v>Datos patrimoniales</c:v>
                </c:pt>
                <c:pt idx="3">
                  <c:v>Datos sobre procedimientos 
administrativos seguidos
 en forma de juicio
 y/o jurisdiccionales</c:v>
                </c:pt>
                <c:pt idx="4">
                  <c:v>Datos académicos</c:v>
                </c:pt>
                <c:pt idx="5">
                  <c:v>Datos de tránsito y 
movimientos migratorios</c:v>
                </c:pt>
                <c:pt idx="6">
                  <c:v>Datos sobre la
 salud de las personas</c:v>
                </c:pt>
                <c:pt idx="7">
                  <c:v>Datos ideológicos</c:v>
                </c:pt>
                <c:pt idx="8">
                  <c:v>Datos electrónicos</c:v>
                </c:pt>
                <c:pt idx="9">
                  <c:v>Otros</c:v>
                </c:pt>
              </c:strCache>
            </c:strRef>
          </c:cat>
          <c:val>
            <c:numRef>
              <c:f>'Cuadro 4.4 y Gráfica 4.3'!$E$5:$E$14</c:f>
              <c:numCache>
                <c:formatCode>0.00</c:formatCode>
                <c:ptCount val="10"/>
                <c:pt idx="0">
                  <c:v>7.6217765042979941</c:v>
                </c:pt>
                <c:pt idx="1">
                  <c:v>54.765998089780325</c:v>
                </c:pt>
                <c:pt idx="2">
                  <c:v>5.7497612225405925</c:v>
                </c:pt>
                <c:pt idx="3">
                  <c:v>4.4126074498567336</c:v>
                </c:pt>
                <c:pt idx="4">
                  <c:v>0.70678127984718242</c:v>
                </c:pt>
                <c:pt idx="5">
                  <c:v>0.19102196752626552</c:v>
                </c:pt>
                <c:pt idx="6">
                  <c:v>13.982808022922637</c:v>
                </c:pt>
                <c:pt idx="7">
                  <c:v>9.5510983763132759E-2</c:v>
                </c:pt>
                <c:pt idx="8">
                  <c:v>0.17191977077363896</c:v>
                </c:pt>
                <c:pt idx="9">
                  <c:v>12.3018147086915</c:v>
                </c:pt>
              </c:numCache>
            </c:numRef>
          </c:val>
        </c:ser>
        <c:ser>
          <c:idx val="4"/>
          <c:order val="4"/>
          <c:tx>
            <c:strRef>
              <c:f>'Cuadro 4.4 y Gráfica 4.3'!$F$4</c:f>
              <c:strCache>
                <c:ptCount val="1"/>
                <c:pt idx="0">
                  <c:v>2013: 6,094 solicitudes ARCO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'Cuadro 4.4 y Gráfica 4.3'!$A$5:$A$14</c:f>
              <c:strCache>
                <c:ptCount val="10"/>
                <c:pt idx="0">
                  <c:v>Datos de identificación</c:v>
                </c:pt>
                <c:pt idx="1">
                  <c:v>Datos laborales</c:v>
                </c:pt>
                <c:pt idx="2">
                  <c:v>Datos patrimoniales</c:v>
                </c:pt>
                <c:pt idx="3">
                  <c:v>Datos sobre procedimientos 
administrativos seguidos
 en forma de juicio
 y/o jurisdiccionales</c:v>
                </c:pt>
                <c:pt idx="4">
                  <c:v>Datos académicos</c:v>
                </c:pt>
                <c:pt idx="5">
                  <c:v>Datos de tránsito y 
movimientos migratorios</c:v>
                </c:pt>
                <c:pt idx="6">
                  <c:v>Datos sobre la
 salud de las personas</c:v>
                </c:pt>
                <c:pt idx="7">
                  <c:v>Datos ideológicos</c:v>
                </c:pt>
                <c:pt idx="8">
                  <c:v>Datos electrónicos</c:v>
                </c:pt>
                <c:pt idx="9">
                  <c:v>Otros</c:v>
                </c:pt>
              </c:strCache>
            </c:strRef>
          </c:cat>
          <c:val>
            <c:numRef>
              <c:f>'Cuadro 4.4 y Gráfica 4.3'!$F$5:$F$14</c:f>
              <c:numCache>
                <c:formatCode>0.00</c:formatCode>
                <c:ptCount val="10"/>
                <c:pt idx="0">
                  <c:v>11.601575319986873</c:v>
                </c:pt>
                <c:pt idx="1">
                  <c:v>48.621595011486711</c:v>
                </c:pt>
                <c:pt idx="2">
                  <c:v>5.1033803741384967</c:v>
                </c:pt>
                <c:pt idx="3">
                  <c:v>4.6439120446340665</c:v>
                </c:pt>
                <c:pt idx="4">
                  <c:v>0.73843124384640635</c:v>
                </c:pt>
                <c:pt idx="5">
                  <c:v>0.2133245815556285</c:v>
                </c:pt>
                <c:pt idx="6">
                  <c:v>20.347883163767641</c:v>
                </c:pt>
                <c:pt idx="7">
                  <c:v>0.44305874630784375</c:v>
                </c:pt>
                <c:pt idx="8">
                  <c:v>0.18050541516245489</c:v>
                </c:pt>
                <c:pt idx="9">
                  <c:v>8.1063340991138819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39299456"/>
        <c:axId val="139313536"/>
      </c:barChart>
      <c:catAx>
        <c:axId val="139299456"/>
        <c:scaling>
          <c:orientation val="maxMin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</c:spPr>
        <c:txPr>
          <a:bodyPr rot="0"/>
          <a:lstStyle/>
          <a:p>
            <a:pPr>
              <a:defRPr sz="600"/>
            </a:pPr>
            <a:endParaRPr lang="es-MX"/>
          </a:p>
        </c:txPr>
        <c:crossAx val="139313536"/>
        <c:crosses val="autoZero"/>
        <c:auto val="1"/>
        <c:lblAlgn val="ctr"/>
        <c:lblOffset val="100"/>
        <c:noMultiLvlLbl val="0"/>
      </c:catAx>
      <c:valAx>
        <c:axId val="139313536"/>
        <c:scaling>
          <c:orientation val="minMax"/>
          <c:max val="70"/>
        </c:scaling>
        <c:delete val="1"/>
        <c:axPos val="t"/>
        <c:numFmt formatCode="0.00" sourceLinked="1"/>
        <c:majorTickMark val="out"/>
        <c:minorTickMark val="none"/>
        <c:tickLblPos val="none"/>
        <c:crossAx val="139299456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3649597248619888E-2"/>
          <c:y val="1.3309134906231101E-2"/>
          <c:w val="0.66894696559770583"/>
          <c:h val="0.10454328461296253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scene3d>
      <a:camera prst="orthographicFront"/>
      <a:lightRig rig="threePt" dir="t"/>
    </a:scene3d>
    <a:sp3d prstMaterial="matte"/>
  </c:spPr>
  <c:txPr>
    <a:bodyPr/>
    <a:lstStyle/>
    <a:p>
      <a:pPr>
        <a:defRPr sz="1000" b="1">
          <a:solidFill>
            <a:sysClr val="windowText" lastClr="000000"/>
          </a:solidFill>
          <a:latin typeface="Arial" pitchFamily="34" charset="0"/>
          <a:cs typeface="Arial" pitchFamily="34" charset="0"/>
        </a:defRPr>
      </a:pPr>
      <a:endParaRPr lang="es-MX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22135017013175E-2"/>
          <c:y val="0.27504708111194548"/>
          <c:w val="0.92853665976850031"/>
          <c:h val="0.65037949680721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Hoja2!$A$2</c:f>
              <c:strCache>
                <c:ptCount val="1"/>
                <c:pt idx="0">
                  <c:v>2009: 2, 203 solicitudes ARCO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Hoja2!$B$1:$C$1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Hoja2!$B$2:$C$2</c:f>
              <c:numCache>
                <c:formatCode>General</c:formatCode>
                <c:ptCount val="2"/>
                <c:pt idx="0">
                  <c:v>1.7</c:v>
                </c:pt>
                <c:pt idx="1">
                  <c:v>98.3</c:v>
                </c:pt>
              </c:numCache>
            </c:numRef>
          </c:val>
        </c:ser>
        <c:ser>
          <c:idx val="1"/>
          <c:order val="1"/>
          <c:tx>
            <c:strRef>
              <c:f>Hoja2!$A$3</c:f>
              <c:strCache>
                <c:ptCount val="1"/>
                <c:pt idx="0">
                  <c:v>2010: 2, 543 solicitudes ARCO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Hoja2!$B$1:$C$1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Hoja2!$B$3:$C$3</c:f>
              <c:numCache>
                <c:formatCode>General</c:formatCode>
                <c:ptCount val="2"/>
                <c:pt idx="0">
                  <c:v>1.3</c:v>
                </c:pt>
                <c:pt idx="1">
                  <c:v>98.7</c:v>
                </c:pt>
              </c:numCache>
            </c:numRef>
          </c:val>
        </c:ser>
        <c:ser>
          <c:idx val="2"/>
          <c:order val="2"/>
          <c:tx>
            <c:strRef>
              <c:f>Hoja2!$A$4</c:f>
              <c:strCache>
                <c:ptCount val="1"/>
                <c:pt idx="0">
                  <c:v>2011: 3, 598 solicitudes ARCO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Hoja2!$B$1:$C$1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Hoja2!$B$4:$C$4</c:f>
              <c:numCache>
                <c:formatCode>General</c:formatCode>
                <c:ptCount val="2"/>
                <c:pt idx="0">
                  <c:v>2.2999999999999998</c:v>
                </c:pt>
                <c:pt idx="1">
                  <c:v>97.7</c:v>
                </c:pt>
              </c:numCache>
            </c:numRef>
          </c:val>
        </c:ser>
        <c:ser>
          <c:idx val="3"/>
          <c:order val="3"/>
          <c:tx>
            <c:strRef>
              <c:f>Hoja2!$A$5</c:f>
              <c:strCache>
                <c:ptCount val="1"/>
                <c:pt idx="0">
                  <c:v>2012: 4, 397 solicitudes ARCO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Hoja2!$B$1:$C$1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Hoja2!$B$5:$C$5</c:f>
              <c:numCache>
                <c:formatCode>General</c:formatCode>
                <c:ptCount val="2"/>
                <c:pt idx="0">
                  <c:v>1.6</c:v>
                </c:pt>
                <c:pt idx="1">
                  <c:v>98.4</c:v>
                </c:pt>
              </c:numCache>
            </c:numRef>
          </c:val>
        </c:ser>
        <c:ser>
          <c:idx val="4"/>
          <c:order val="4"/>
          <c:tx>
            <c:strRef>
              <c:f>Hoja2!$A$6</c:f>
              <c:strCache>
                <c:ptCount val="1"/>
                <c:pt idx="0">
                  <c:v>2013: 5, 404 solicitudes ARCO</c:v>
                </c:pt>
              </c:strCache>
            </c:strRef>
          </c:tx>
          <c:spPr>
            <a:solidFill>
              <a:srgbClr val="CC0066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Hoja2!$B$1:$C$1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Hoja2!$B$6:$C$6</c:f>
              <c:numCache>
                <c:formatCode>General</c:formatCode>
                <c:ptCount val="2"/>
                <c:pt idx="0">
                  <c:v>0.8</c:v>
                </c:pt>
                <c:pt idx="1">
                  <c:v>99.2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35776"/>
        <c:axId val="87837312"/>
      </c:barChart>
      <c:catAx>
        <c:axId val="87835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87837312"/>
        <c:crosses val="autoZero"/>
        <c:auto val="1"/>
        <c:lblAlgn val="ctr"/>
        <c:lblOffset val="100"/>
        <c:noMultiLvlLbl val="0"/>
      </c:catAx>
      <c:valAx>
        <c:axId val="8783731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87835776"/>
        <c:crosses val="autoZero"/>
        <c:crossBetween val="between"/>
        <c:majorUnit val="20"/>
      </c:valAx>
      <c:spPr>
        <a:noFill/>
      </c:spPr>
    </c:plotArea>
    <c:legend>
      <c:legendPos val="t"/>
      <c:layout>
        <c:manualLayout>
          <c:xMode val="edge"/>
          <c:yMode val="edge"/>
          <c:x val="2.4821041541523623E-2"/>
          <c:y val="1.5336457113368823E-2"/>
          <c:w val="0.24637540273302969"/>
          <c:h val="0.17361553756194209"/>
        </c:manualLayout>
      </c:layout>
      <c:overlay val="0"/>
      <c:txPr>
        <a:bodyPr/>
        <a:lstStyle/>
        <a:p>
          <a:pPr>
            <a:defRPr sz="900" b="1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411214953271186E-3"/>
          <c:y val="0.125"/>
          <c:w val="0.92523364485981308"/>
          <c:h val="0.76522346165062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'Gráfica 4. 6 '!$B$3</c:f>
              <c:strCache>
                <c:ptCount val="1"/>
                <c:pt idx="0">
                  <c:v>Días hábiles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B641B"/>
              </a:solidFill>
              <a:ln>
                <a:noFill/>
              </a:ln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2DA2BF">
                  <a:lumMod val="75000"/>
                </a:srgbClr>
              </a:solidFill>
              <a:ln>
                <a:noFill/>
              </a:ln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DEF5FA">
                  <a:lumMod val="50000"/>
                </a:srgbClr>
              </a:solidFill>
              <a:ln>
                <a:noFill/>
              </a:ln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CC0066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'Gráfica 4. 6 '!$A$4:$A$8</c:f>
              <c:strCache>
                <c:ptCount val="5"/>
                <c:pt idx="0">
                  <c:v>2009: 2,203 solicitudes ARCO</c:v>
                </c:pt>
                <c:pt idx="1">
                  <c:v>2010: 2,543 solicitudes ARCO</c:v>
                </c:pt>
                <c:pt idx="2">
                  <c:v>2011: 3,598 solicitudes ARCO</c:v>
                </c:pt>
                <c:pt idx="3">
                  <c:v>2012: 4,397 solicitudes ARCO</c:v>
                </c:pt>
                <c:pt idx="4">
                  <c:v>2013: 5,404 solicitudes ARCO</c:v>
                </c:pt>
              </c:strCache>
            </c:strRef>
          </c:cat>
          <c:val>
            <c:numRef>
              <c:f>'Gráfica 4. 6 '!$B$4:$B$8</c:f>
              <c:numCache>
                <c:formatCode>0.0</c:formatCode>
                <c:ptCount val="5"/>
                <c:pt idx="0">
                  <c:v>11.743531547889249</c:v>
                </c:pt>
                <c:pt idx="1">
                  <c:v>11.29138812426269</c:v>
                </c:pt>
                <c:pt idx="2">
                  <c:v>10.547526403557546</c:v>
                </c:pt>
                <c:pt idx="3">
                  <c:v>9.9</c:v>
                </c:pt>
                <c:pt idx="4">
                  <c:v>10.486121391561806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1325824"/>
        <c:axId val="141327360"/>
      </c:barChart>
      <c:catAx>
        <c:axId val="1413258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41327360"/>
        <c:crosses val="autoZero"/>
        <c:auto val="1"/>
        <c:lblAlgn val="ctr"/>
        <c:lblOffset val="100"/>
        <c:noMultiLvlLbl val="0"/>
      </c:catAx>
      <c:valAx>
        <c:axId val="141327360"/>
        <c:scaling>
          <c:orientation val="minMax"/>
          <c:max val="12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4132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s-MX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0.41656</cdr:x>
      <cdr:y>0.41998</cdr:y>
    </cdr:from>
    <cdr:to>
      <cdr:x>0.45824</cdr:x>
      <cdr:y>0.48743</cdr:y>
    </cdr:to>
    <cdr:sp macro="" textlink="">
      <cdr:nvSpPr>
        <cdr:cNvPr id="2" name="1 Elipse"/>
        <cdr:cNvSpPr/>
      </cdr:nvSpPr>
      <cdr:spPr>
        <a:xfrm xmlns:a="http://schemas.openxmlformats.org/drawingml/2006/main">
          <a:off x="3598845" y="2242016"/>
          <a:ext cx="360041" cy="36004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0.2332</cdr:x>
      <cdr:y>0.55487</cdr:y>
    </cdr:from>
    <cdr:to>
      <cdr:x>0.2832</cdr:x>
      <cdr:y>0.6358</cdr:y>
    </cdr:to>
    <cdr:sp macro="" textlink="">
      <cdr:nvSpPr>
        <cdr:cNvPr id="3" name="1 Elipse"/>
        <cdr:cNvSpPr/>
      </cdr:nvSpPr>
      <cdr:spPr>
        <a:xfrm xmlns:a="http://schemas.openxmlformats.org/drawingml/2006/main">
          <a:off x="2014670" y="2962096"/>
          <a:ext cx="432048" cy="432048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0.59159</cdr:x>
      <cdr:y>0.30022</cdr:y>
    </cdr:from>
    <cdr:to>
      <cdr:x>0.63327</cdr:x>
      <cdr:y>0.36766</cdr:y>
    </cdr:to>
    <cdr:sp macro="" textlink="">
      <cdr:nvSpPr>
        <cdr:cNvPr id="4" name="1 Elipse"/>
        <cdr:cNvSpPr/>
      </cdr:nvSpPr>
      <cdr:spPr>
        <a:xfrm xmlns:a="http://schemas.openxmlformats.org/drawingml/2006/main">
          <a:off x="5111014" y="1602657"/>
          <a:ext cx="360040" cy="36004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0.7924</cdr:x>
      <cdr:y>0.18164</cdr:y>
    </cdr:from>
    <cdr:to>
      <cdr:x>0.83407</cdr:x>
      <cdr:y>0.24908</cdr:y>
    </cdr:to>
    <cdr:sp macro="" textlink="">
      <cdr:nvSpPr>
        <cdr:cNvPr id="5" name="1 Elipse"/>
        <cdr:cNvSpPr/>
      </cdr:nvSpPr>
      <cdr:spPr>
        <a:xfrm xmlns:a="http://schemas.openxmlformats.org/drawingml/2006/main">
          <a:off x="6845867" y="969665"/>
          <a:ext cx="360040" cy="36004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0.44549</cdr:x>
      <cdr:y>0.07499</cdr:y>
    </cdr:from>
    <cdr:to>
      <cdr:x>0.66247</cdr:x>
      <cdr:y>0.13021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991775" y="391121"/>
          <a:ext cx="194421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100" b="1" u="sng" dirty="0" smtClean="0"/>
            <a:t>Porcentaje</a:t>
          </a:r>
          <a:endParaRPr lang="es-MX" sz="1100" b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0.47295</cdr:x>
      <cdr:y>0.04348</cdr:y>
    </cdr:from>
    <cdr:to>
      <cdr:x>0.67797</cdr:x>
      <cdr:y>0.11594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018649" y="216025"/>
          <a:ext cx="174199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100" b="1" u="sng" dirty="0" smtClean="0"/>
            <a:t>Porcentaje</a:t>
          </a:r>
          <a:endParaRPr lang="es-MX" sz="1100" b="1" u="sng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8D792FF-21C6-40CD-BCA1-1CFA109D5AA6}" type="datetimeFigureOut">
              <a:rPr lang="es-MX" smtClean="0"/>
              <a:pPr/>
              <a:t>21/02/2014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A694443-C83B-4F34-B178-C8D1915BD2E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5604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9CBCD6-C483-4257-B11E-9F2FC1093CA5}" type="datetimeFigureOut">
              <a:rPr lang="es-MX"/>
              <a:pPr>
                <a:defRPr/>
              </a:pPr>
              <a:t>21/02/2014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F43496-A5D6-47D1-B54A-3B1A06F5E0D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3885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5D5E3E-F416-40DA-AC1F-9E2E76102BB6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7888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8617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9981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MX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MX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MX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MX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MX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MX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MX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43496-A5D6-47D1-B54A-3B1A06F5E0DA}" type="slidenum">
              <a:rPr lang="es-MX" smtClean="0"/>
              <a:pPr>
                <a:defRPr/>
              </a:pPr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8530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MX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s-MX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MX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s-MX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s-MX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s-MX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s-MX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660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638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5200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960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6835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9394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973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1687513" y="4953000"/>
            <a:ext cx="7456487" cy="4873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33CCCC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>
            <a:off x="36513" y="5237163"/>
            <a:ext cx="9107487" cy="7889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90" y="5000960"/>
            <a:ext cx="9143410" cy="1863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008080">
              <a:alpha val="60000"/>
            </a:srgbClr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9 Conector recto"/>
          <p:cNvCxnSpPr/>
          <p:nvPr/>
        </p:nvCxnSpPr>
        <p:spPr bwMode="auto">
          <a:xfrm>
            <a:off x="-3175" y="4997654"/>
            <a:ext cx="9147175" cy="78999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E9E462-A307-46A6-B24D-B23F63F8554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18D8-60A7-4D3B-A1BE-07D8FF63E94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5176-2986-4C5A-83F6-3DB18051CEA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12DE-44E2-47E4-ADDA-5F4AA3EC67DA}" type="datetimeFigureOut">
              <a:rPr lang="es-ES"/>
              <a:pPr>
                <a:defRPr/>
              </a:pPr>
              <a:t>21/02/2014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32D7-7258-4E20-99B3-F0DD4F71083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123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000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304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530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706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015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54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661" y="6441012"/>
            <a:ext cx="366712" cy="365125"/>
          </a:xfrm>
        </p:spPr>
        <p:txBody>
          <a:bodyPr/>
          <a:lstStyle>
            <a:lvl1pPr>
              <a:defRPr>
                <a:solidFill>
                  <a:srgbClr val="009999"/>
                </a:solidFill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8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976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702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7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750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168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93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580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007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652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162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Haga clic para modificar el estilo de texto del patrón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Segundo nivel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Tercer nivel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Cuarto nivel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Quinto nivel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Haga clic para modificar el estilo de título del patrón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9 Marcador de fecha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8CCD4-0633-4214-8E80-4B51D2DB8650}" type="slidenum">
              <a:rPr kumimoji="0" lang="es-MX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099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742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3682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51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419" y="6441012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386B-512A-4F48-AC60-1F2A615D56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5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 redondeado"/>
          <p:cNvSpPr/>
          <p:nvPr userDrawn="1"/>
        </p:nvSpPr>
        <p:spPr>
          <a:xfrm>
            <a:off x="71422" y="55718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983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02C97B-B95C-43E1-9C6D-9D412079AE1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948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18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02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7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9 Marcador de fecha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3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4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CCD4-0633-4214-8E80-4B51D2DB865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5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22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443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90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93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23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5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86A0AD-F5F3-4993-AC63-983DFB5D00C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BBA7F-7700-44FC-A071-6A787AE82F1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6F3146-650D-474C-86B1-C64F4966568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06309B3-9598-4C5D-A074-CCA34373B81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4FD045D-41D9-4DB0-AA6F-326B226C05D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23" r:id="rId6"/>
    <p:sldLayoutId id="2147483716" r:id="rId7"/>
    <p:sldLayoutId id="2147483724" r:id="rId8"/>
    <p:sldLayoutId id="2147483725" r:id="rId9"/>
    <p:sldLayoutId id="2147483717" r:id="rId10"/>
    <p:sldLayoutId id="2147483718" r:id="rId11"/>
    <p:sldLayoutId id="2147483738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</a:endParaRPr>
          </a:p>
        </p:txBody>
      </p:sp>
      <p:sp>
        <p:nvSpPr>
          <p:cNvPr id="15" name="14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08080">
              <a:alpha val="60000"/>
            </a:srgbClr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rgbClr val="2DA2BF">
                      <a:shade val="20000"/>
                      <a:satMod val="176000"/>
                      <a:alpha val="100000"/>
                    </a:srgbClr>
                  </a:gs>
                  <a:gs pos="18000">
                    <a:srgbClr val="2DA2BF">
                      <a:shade val="48000"/>
                      <a:satMod val="153000"/>
                      <a:alpha val="100000"/>
                    </a:srgbClr>
                  </a:gs>
                  <a:gs pos="43000">
                    <a:srgbClr val="2DA2BF">
                      <a:tint val="86000"/>
                      <a:satMod val="149000"/>
                      <a:alpha val="100000"/>
                    </a:srgbClr>
                  </a:gs>
                  <a:gs pos="45000">
                    <a:srgbClr val="2DA2BF">
                      <a:tint val="85000"/>
                      <a:satMod val="150000"/>
                      <a:alpha val="100000"/>
                    </a:srgbClr>
                  </a:gs>
                  <a:gs pos="50000">
                    <a:srgbClr val="2DA2BF">
                      <a:tint val="86000"/>
                      <a:satMod val="149000"/>
                      <a:alpha val="100000"/>
                    </a:srgbClr>
                  </a:gs>
                  <a:gs pos="79000">
                    <a:srgbClr val="2DA2BF">
                      <a:shade val="53000"/>
                      <a:satMod val="150000"/>
                      <a:alpha val="100000"/>
                    </a:srgbClr>
                  </a:gs>
                  <a:gs pos="100000">
                    <a:srgbClr val="2DA2BF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anchor="ctr"/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2DA2BF">
                    <a:tint val="70000"/>
                    <a:satMod val="110000"/>
                  </a:srgbClr>
                </a:gs>
                <a:gs pos="15000">
                  <a:srgbClr val="2DA2BF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7" name="3 Marcador de texto"/>
          <p:cNvSpPr txBox="1">
            <a:spLocks/>
          </p:cNvSpPr>
          <p:nvPr/>
        </p:nvSpPr>
        <p:spPr bwMode="auto">
          <a:xfrm>
            <a:off x="1141232" y="5443402"/>
            <a:ext cx="7162800" cy="6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18288" lvl="0" indent="0" algn="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Haga clic para modificar el estilo de texto del patrón</a:t>
            </a:r>
          </a:p>
        </p:txBody>
      </p:sp>
      <p:sp>
        <p:nvSpPr>
          <p:cNvPr id="18" name="4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9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0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DAF40-ECB2-4D85-A552-915E378046FF}" type="slidenum">
              <a:rPr kumimoji="0" lang="es-MX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15" name="14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08080">
              <a:alpha val="60000"/>
            </a:srgbClr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rgbClr val="2DA2BF">
                      <a:shade val="20000"/>
                      <a:satMod val="176000"/>
                      <a:alpha val="100000"/>
                    </a:srgbClr>
                  </a:gs>
                  <a:gs pos="18000">
                    <a:srgbClr val="2DA2BF">
                      <a:shade val="48000"/>
                      <a:satMod val="153000"/>
                      <a:alpha val="100000"/>
                    </a:srgbClr>
                  </a:gs>
                  <a:gs pos="43000">
                    <a:srgbClr val="2DA2BF">
                      <a:tint val="86000"/>
                      <a:satMod val="149000"/>
                      <a:alpha val="100000"/>
                    </a:srgbClr>
                  </a:gs>
                  <a:gs pos="45000">
                    <a:srgbClr val="2DA2BF">
                      <a:tint val="85000"/>
                      <a:satMod val="150000"/>
                      <a:alpha val="100000"/>
                    </a:srgbClr>
                  </a:gs>
                  <a:gs pos="50000">
                    <a:srgbClr val="2DA2BF">
                      <a:tint val="86000"/>
                      <a:satMod val="149000"/>
                      <a:alpha val="100000"/>
                    </a:srgbClr>
                  </a:gs>
                  <a:gs pos="79000">
                    <a:srgbClr val="2DA2BF">
                      <a:shade val="53000"/>
                      <a:satMod val="150000"/>
                      <a:alpha val="100000"/>
                    </a:srgbClr>
                  </a:gs>
                  <a:gs pos="100000">
                    <a:srgbClr val="2DA2BF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Lucida Sans Unicode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2DA2BF">
                    <a:tint val="70000"/>
                    <a:satMod val="110000"/>
                  </a:srgbClr>
                </a:gs>
                <a:gs pos="15000">
                  <a:srgbClr val="2DA2BF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7" name="3 Marcador de texto"/>
          <p:cNvSpPr txBox="1">
            <a:spLocks/>
          </p:cNvSpPr>
          <p:nvPr/>
        </p:nvSpPr>
        <p:spPr bwMode="auto">
          <a:xfrm>
            <a:off x="1141232" y="5443402"/>
            <a:ext cx="7162800" cy="6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r>
              <a:rPr lang="es-ES" dirty="0" smtClean="0">
                <a:solidFill>
                  <a:sysClr val="window" lastClr="FFFFFF"/>
                </a:solidFill>
                <a:latin typeface="Lucida Sans Unicode"/>
              </a:rPr>
              <a:t>Haga clic para modificar el estilo de texto del patrón</a:t>
            </a:r>
          </a:p>
        </p:txBody>
      </p:sp>
      <p:sp>
        <p:nvSpPr>
          <p:cNvPr id="18" name="4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 dirty="0">
              <a:solidFill>
                <a:sysClr val="window" lastClr="FFFFFF"/>
              </a:solidFill>
            </a:endParaRPr>
          </a:p>
        </p:txBody>
      </p:sp>
      <p:sp>
        <p:nvSpPr>
          <p:cNvPr id="19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 dirty="0">
              <a:solidFill>
                <a:sysClr val="window" lastClr="FFFFFF"/>
              </a:solidFill>
            </a:endParaRPr>
          </a:p>
        </p:txBody>
      </p:sp>
      <p:sp>
        <p:nvSpPr>
          <p:cNvPr id="20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BDAF40-ECB2-4D85-A552-915E378046FF}" type="slidenum">
              <a:rPr lang="es-MX" kern="0">
                <a:solidFill>
                  <a:sysClr val="window" lastClr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MX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6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73214" y="989693"/>
            <a:ext cx="6070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latin typeface="Calibri" pitchFamily="34" charset="0"/>
              </a:rPr>
              <a:t>Informe Estadístico del Ejercicio del Derecho de </a:t>
            </a:r>
            <a:r>
              <a:rPr lang="es-MX" sz="3600" b="1" dirty="0">
                <a:latin typeface="Calibri" pitchFamily="34" charset="0"/>
              </a:rPr>
              <a:t>Acceso, Rectificación, Cancelación u Oposición de datos personales en el Distrito Federal</a:t>
            </a:r>
          </a:p>
          <a:p>
            <a:pPr algn="ctr"/>
            <a:r>
              <a:rPr lang="es-MX" sz="3600" b="1" dirty="0" smtClean="0">
                <a:latin typeface="Calibri" pitchFamily="34" charset="0"/>
              </a:rPr>
              <a:t>2006 - 2013</a:t>
            </a:r>
            <a:endParaRPr lang="es-ES" sz="3600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14585" y="6393818"/>
            <a:ext cx="15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cap="small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Febrero 2014</a:t>
            </a:r>
            <a:endParaRPr lang="es-MX" sz="2000" b="1" cap="small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 bwMode="auto">
          <a:xfrm rot="5400000">
            <a:off x="1019523" y="2711455"/>
            <a:ext cx="2786063" cy="1588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" y="1319217"/>
            <a:ext cx="2240460" cy="278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10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39146"/>
              </p:ext>
            </p:extLst>
          </p:nvPr>
        </p:nvGraphicFramePr>
        <p:xfrm>
          <a:off x="108496" y="1068571"/>
          <a:ext cx="8928000" cy="563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Gestión Urbana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Protección Sanitaria del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 la Zona Patrimonio Mundial Natural y Cultural de la Humanidad en Xochimilco, Tláhuac y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del Centro Histórico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del Espacio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de la Policía Auxiliar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de la Policía Preventiva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para Trabajadores a Lista de Raya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Calidad de Vida, Progreso y Desarrollo para la Ciudad de México,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Atención a Emergencias y Protección Ciudadana de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Cd.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Filmaciones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Consejería Jurídica y de Servicios Legales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Evaluación del Desarrollo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la Judicatura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Económico y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para Prevenir y Eliminar la Discriminación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Contaduría Mayor de Hacienda de la 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Contraloría General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de los Centros de Transferencia Modal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11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60474"/>
              </p:ext>
            </p:extLst>
          </p:nvPr>
        </p:nvGraphicFramePr>
        <p:xfrm>
          <a:off x="108496" y="1068571"/>
          <a:ext cx="8928000" cy="55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Mexicana de Impresión,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Álvaro Obregón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Azcapotzalco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Benito Juárez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Coyoacán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Cuajimalpa de Morelos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Cuauhtémoc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Gustavo A. Madero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Iztacalco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Iztapalapa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La Magdalena Contreras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Miguel Hidalgo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Tláhuac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Tlalpan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Venustiano Carranza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Administración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Central de Abasto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Centro Histórico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de Apoyo a la Infraestructura Vial y del Transporte en 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12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938085"/>
              </p:ext>
            </p:extLst>
          </p:nvPr>
        </p:nvGraphicFramePr>
        <p:xfrm>
          <a:off x="108496" y="1068571"/>
          <a:ext cx="8928000" cy="5477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de Recuperación Crediticia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Educación Garantizada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de Apoyo a la Educación y el Empleo de las y los Jóvenes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para el Desarrollo Económico y Social de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Cd.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 Arte Popular Mexicano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del Estanquillo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Fondo de Promoción para el Financiamiento del Transporte Público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Mejoramiento de las Vías de Comunicación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la Promoción y Desarrollo del Cine Mexicano en 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Ciudad Digital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Complejo Ambiental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 la Zona de Santa Fe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del Fondo de Apoyo a la Procuración de Justicia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Ambiental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Económico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Seguridad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Mixto de Promoción Turística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el Desarrollo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la Atención y Apoyo a las Víctimas del Delito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Heroico Cuerpo de Bomberos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05753"/>
              </p:ext>
            </p:extLst>
          </p:nvPr>
        </p:nvGraphicFramePr>
        <p:xfrm>
          <a:off x="108496" y="1068571"/>
          <a:ext cx="8928000" cy="5477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Acceso a la Información Pública y Protección de Datos Personales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Asistencia e Integración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Ciencia y Tecnología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Educación Media Superior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Formación Profesional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Juventud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las Mujeres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Verificación Administrativa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Vivienda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del Deporte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Local de la Infraestructura Física Educativa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Atención de los Adultos Mayores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Atención y Prevención de las Adicciones en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Cd.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Integración al Desarrollo de las Personas con Discapacidad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Seguridad de las Construcciones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Técnico de Formación Policial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de Asistencia Privada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Local de Conciliación y Arbitraje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14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75615"/>
              </p:ext>
            </p:extLst>
          </p:nvPr>
        </p:nvGraphicFramePr>
        <p:xfrm>
          <a:off x="108496" y="1068571"/>
          <a:ext cx="8928000" cy="563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Mecanismo de Seguimiento y Evaluación del Programa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Metrobús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Oficialía Mayor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Planta de Asfalto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Auxiliar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Bancaria e Industrial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Ambiental y del Ordenamiento Territorial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General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Metro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Transporte de Pasajeros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Ciencia, Tecnología e Innovación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Cultura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Económico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Rural y Equidad para las Comunidades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Urbano y Vivienda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Educación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Finanzas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Gobierno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Obras y Servicios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15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837971"/>
              </p:ext>
            </p:extLst>
          </p:nvPr>
        </p:nvGraphicFramePr>
        <p:xfrm>
          <a:off x="108496" y="1068571"/>
          <a:ext cx="8928000" cy="55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Protección Civil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Salud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Seguridad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Trabajo y Fomento al Empleo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Transportes y Vialidad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Turismo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Medio Ambiente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Transportes Eléctricos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Público de Localización Telefónica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Salud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Metropolitanos,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Aguas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Radio y Televisión Digital del Gobierno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(Capital 21)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Transporte Colectivo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para el Desarrollo Integral de la Familia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lo Contencioso Administrativo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Superior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Autónoma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Ciudadano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Alianza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16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765484"/>
              </p:ext>
            </p:extLst>
          </p:nvPr>
        </p:nvGraphicFramePr>
        <p:xfrm>
          <a:off x="108496" y="1068571"/>
          <a:ext cx="8928000" cy="23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Acción Nacional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 la Revolución Democrática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del Trabajo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Revolucionario Institucional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Socialdemócrata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Verde Ecologista de México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96,233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94,048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103,470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Entes obligados por año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2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1.4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p</a:t>
            </a:r>
            <a:r>
              <a:rPr lang="es-MX" b="1" dirty="0" smtClean="0">
                <a:latin typeface="Calibri" pitchFamily="34" charset="0"/>
              </a:rPr>
              <a:t>or Órgano de gobierno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  <a:endParaRPr lang="es-MX" b="1" dirty="0" smtClean="0">
              <a:latin typeface="Calibri" pitchFamily="34" charset="0"/>
            </a:endParaRP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17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563955"/>
              </p:ext>
            </p:extLst>
          </p:nvPr>
        </p:nvGraphicFramePr>
        <p:xfrm>
          <a:off x="945404" y="1492824"/>
          <a:ext cx="7245442" cy="4500000"/>
        </p:xfrm>
        <a:graphic>
          <a:graphicData uri="http://schemas.openxmlformats.org/drawingml/2006/table">
            <a:tbl>
              <a:tblPr/>
              <a:tblGrid>
                <a:gridCol w="81442"/>
                <a:gridCol w="1404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54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Órgano </a:t>
                      </a: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de</a:t>
                      </a:r>
                    </a:p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gobierno 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Ejecutivo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Administración</a:t>
                      </a:r>
                    </a:p>
                    <a:p>
                      <a:pPr marL="0" indent="0" algn="ctr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Pública Central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Desconcentrados y Paraestatales </a:t>
                      </a:r>
                      <a:r>
                        <a:rPr lang="es-ES" sz="1100" b="1" i="1" u="none" strike="noStrike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Delegaciones </a:t>
                      </a:r>
                    </a:p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Políticas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Judicial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Legislativo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Autónomo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Partidos</a:t>
                      </a:r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Políticos en el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Distrito Federal</a:t>
                      </a:r>
                      <a:endParaRPr kumimoji="0" lang="es-ES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Total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96,233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94,048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91,576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103,470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49356" y="6032174"/>
            <a:ext cx="7344816" cy="419103"/>
          </a:xfrm>
          <a:prstGeom prst="rect">
            <a:avLst/>
          </a:prstGeom>
        </p:spPr>
        <p:txBody>
          <a:bodyPr/>
          <a:lstStyle/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1 </a:t>
            </a:r>
            <a:r>
              <a:rPr lang="es-MX" sz="1000" b="1" dirty="0" smtClean="0">
                <a:latin typeface="Calibri" pitchFamily="34" charset="0"/>
              </a:rPr>
              <a:t>Conforme al artículo 97 del Estatuto de Gobierno del D.F., la Administración Pública Paraestatal está integrada por los Organismos Descentralizados, las Empresas de Participación Estatal Mayoritaria y los Fideicomisos Públicos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s-MX" sz="1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75184" y="1286758"/>
            <a:ext cx="63802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prstClr val="black"/>
                </a:solidFill>
                <a:latin typeface="Calibri" pitchFamily="34" charset="0"/>
              </a:rPr>
              <a:t>2. Resultados del Ejercicio del Derecho de </a:t>
            </a:r>
            <a:r>
              <a:rPr lang="es-MX" sz="3600" b="1" dirty="0" smtClean="0">
                <a:latin typeface="Calibri" pitchFamily="34" charset="0"/>
              </a:rPr>
              <a:t>Acceso</a:t>
            </a:r>
            <a:r>
              <a:rPr lang="es-MX" sz="3600" b="1" dirty="0">
                <a:latin typeface="Calibri" pitchFamily="34" charset="0"/>
              </a:rPr>
              <a:t>, Rectificación, Cancelación u Oposición de datos personales en el Distrito Federal</a:t>
            </a:r>
            <a:endParaRPr lang="es-MX" sz="36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909808"/>
              </p:ext>
            </p:extLst>
          </p:nvPr>
        </p:nvGraphicFramePr>
        <p:xfrm>
          <a:off x="253074" y="1258992"/>
          <a:ext cx="8639405" cy="533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1837033" y="966605"/>
            <a:ext cx="57292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Total de solicitudes ARCO de datos personales, 2009-2013: 21,385</a:t>
            </a:r>
            <a:endParaRPr lang="es-ES" sz="1300" dirty="0">
              <a:latin typeface="Calibri" pitchFamily="34" charset="0"/>
            </a:endParaRPr>
          </a:p>
        </p:txBody>
      </p:sp>
      <p:sp>
        <p:nvSpPr>
          <p:cNvPr id="11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3966" y="6439217"/>
            <a:ext cx="441297" cy="365125"/>
          </a:xfrm>
        </p:spPr>
        <p:txBody>
          <a:bodyPr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19</a:t>
            </a:fld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691680" y="3373863"/>
            <a:ext cx="11249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100" b="1" dirty="0" smtClean="0">
                <a:latin typeface="Calibri" pitchFamily="34" charset="0"/>
              </a:rPr>
              <a:t>2009-2010:</a:t>
            </a:r>
          </a:p>
          <a:p>
            <a:pPr algn="ctr"/>
            <a:r>
              <a:rPr lang="es-MX" sz="1100" b="1" dirty="0" smtClean="0">
                <a:latin typeface="Calibri" pitchFamily="34" charset="0"/>
              </a:rPr>
              <a:t>18.5%</a:t>
            </a:r>
            <a:endParaRPr lang="es-ES" sz="1100" dirty="0"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6168" y="85702"/>
            <a:ext cx="849635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latin typeface="Calibri" pitchFamily="34" charset="0"/>
              </a:rPr>
              <a:t>2.1.1 Solicitudes de acceso, rectificación, cancelación u oposición de datos personales recibidas</a:t>
            </a:r>
          </a:p>
          <a:p>
            <a:r>
              <a:rPr lang="es-MX" sz="1400" b="1" i="1" dirty="0" smtClean="0">
                <a:latin typeface="Calibri" pitchFamily="34" charset="0"/>
              </a:rPr>
              <a:t>2009 a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53441" y="2773699"/>
            <a:ext cx="11709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100" b="1" dirty="0" smtClean="0">
                <a:latin typeface="Calibri" pitchFamily="34" charset="0"/>
              </a:rPr>
              <a:t>2010-2011 </a:t>
            </a:r>
            <a:r>
              <a:rPr lang="es-MX" sz="1100" b="1" dirty="0">
                <a:latin typeface="Calibri" pitchFamily="34" charset="0"/>
              </a:rPr>
              <a:t>: </a:t>
            </a:r>
            <a:endParaRPr lang="es-MX" sz="1100" b="1" dirty="0" smtClean="0">
              <a:latin typeface="Calibri" pitchFamily="34" charset="0"/>
            </a:endParaRPr>
          </a:p>
          <a:p>
            <a:pPr algn="ctr"/>
            <a:r>
              <a:rPr lang="es-MX" sz="1100" b="1" dirty="0" smtClean="0">
                <a:latin typeface="Calibri" pitchFamily="34" charset="0"/>
              </a:rPr>
              <a:t>37.1%</a:t>
            </a:r>
            <a:endParaRPr lang="es-ES" sz="1100" dirty="0">
              <a:latin typeface="Calibri" pitchFamily="34" charset="0"/>
            </a:endParaRPr>
          </a:p>
        </p:txBody>
      </p:sp>
      <p:sp>
        <p:nvSpPr>
          <p:cNvPr id="17" name="Flecha derecha 28"/>
          <p:cNvSpPr/>
          <p:nvPr/>
        </p:nvSpPr>
        <p:spPr>
          <a:xfrm rot="18720000">
            <a:off x="5466575" y="2947374"/>
            <a:ext cx="168389" cy="156998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 derecha 28"/>
          <p:cNvSpPr/>
          <p:nvPr/>
        </p:nvSpPr>
        <p:spPr>
          <a:xfrm rot="18720000">
            <a:off x="2405583" y="4325651"/>
            <a:ext cx="169727" cy="155512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 derecha 28"/>
          <p:cNvSpPr/>
          <p:nvPr/>
        </p:nvSpPr>
        <p:spPr>
          <a:xfrm rot="18720000">
            <a:off x="3953634" y="3596189"/>
            <a:ext cx="169727" cy="155512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derecha 28"/>
          <p:cNvSpPr/>
          <p:nvPr/>
        </p:nvSpPr>
        <p:spPr>
          <a:xfrm rot="18720000">
            <a:off x="7194767" y="2299302"/>
            <a:ext cx="168389" cy="156998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CuadroTexto"/>
          <p:cNvSpPr txBox="1"/>
          <p:nvPr/>
        </p:nvSpPr>
        <p:spPr>
          <a:xfrm>
            <a:off x="4701677" y="2077719"/>
            <a:ext cx="11709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100" b="1" dirty="0" smtClean="0">
                <a:latin typeface="Calibri" pitchFamily="34" charset="0"/>
              </a:rPr>
              <a:t>2011-2012 </a:t>
            </a:r>
            <a:r>
              <a:rPr lang="es-MX" sz="1100" b="1" dirty="0">
                <a:latin typeface="Calibri" pitchFamily="34" charset="0"/>
              </a:rPr>
              <a:t>: </a:t>
            </a:r>
            <a:endParaRPr lang="es-MX" sz="1100" b="1" dirty="0" smtClean="0">
              <a:latin typeface="Calibri" pitchFamily="34" charset="0"/>
            </a:endParaRPr>
          </a:p>
          <a:p>
            <a:pPr algn="ctr"/>
            <a:r>
              <a:rPr lang="es-MX" sz="1100" b="1" dirty="0" smtClean="0">
                <a:latin typeface="Calibri" pitchFamily="34" charset="0"/>
              </a:rPr>
              <a:t>22.0%</a:t>
            </a:r>
            <a:endParaRPr lang="es-ES" sz="1100" dirty="0">
              <a:latin typeface="Calibri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395415" y="1513080"/>
            <a:ext cx="11709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100" b="1" dirty="0" smtClean="0">
                <a:latin typeface="Calibri" pitchFamily="34" charset="0"/>
              </a:rPr>
              <a:t>2012-2013 </a:t>
            </a:r>
            <a:r>
              <a:rPr lang="es-MX" sz="1100" b="1" dirty="0">
                <a:latin typeface="Calibri" pitchFamily="34" charset="0"/>
              </a:rPr>
              <a:t>: </a:t>
            </a:r>
            <a:endParaRPr lang="es-MX" sz="1100" b="1" dirty="0" smtClean="0">
              <a:latin typeface="Calibri" pitchFamily="34" charset="0"/>
            </a:endParaRPr>
          </a:p>
          <a:p>
            <a:pPr algn="ctr"/>
            <a:r>
              <a:rPr lang="es-MX" sz="1100" b="1" dirty="0" smtClean="0">
                <a:latin typeface="Calibri" pitchFamily="34" charset="0"/>
              </a:rPr>
              <a:t>16.4%</a:t>
            </a:r>
            <a:endParaRPr lang="es-E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26956" y="1207638"/>
            <a:ext cx="7511232" cy="5472608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Con base en las solicitudes de información pública capturadas por los Entes obligados en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</a:t>
            </a:r>
            <a:r>
              <a:rPr lang="es-MX" sz="200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Sistema de Captura de Reportes Estadísticos de Solicitudes de </a:t>
            </a:r>
            <a:r>
              <a:rPr lang="es-MX" sz="200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(SICRESI)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durante 2013, se realizó el presente reporte a fin de: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Dar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a conocer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total de solicitudes de información pública y de datos personales correspondiente al ejercicio 2013, así como los totales para los años 2006, 2007, 2008, 2009, 2010, 2011 y 2012.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Difundir la información que se obtiene mediante las variables que son observadas en el </a:t>
            </a:r>
            <a:r>
              <a:rPr lang="es-MX" sz="200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en el periodo referido en el párrafo precedente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Brindar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para la oportuna toma de decisiones para mejorar la política pública de la transparencia y de la promoción del Ejercicio del Derecho de Acceso a la Información (EDAI) en el Distrito Federal.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Objetivo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</a:t>
            </a:fld>
            <a:endParaRPr lang="es-MX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latin typeface="Calibri" pitchFamily="34" charset="0"/>
              </a:rPr>
              <a:t>2.1.2 Solicitudes de acceso, rectificación, cancelación u oposición de datos personales recibidas por Ente obligado</a:t>
            </a:r>
          </a:p>
          <a:p>
            <a:r>
              <a:rPr lang="es-MX" sz="1400" b="1" i="1" dirty="0" smtClean="0">
                <a:latin typeface="Calibri" pitchFamily="34" charset="0"/>
              </a:rPr>
              <a:t>2009 a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20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292128"/>
              </p:ext>
            </p:extLst>
          </p:nvPr>
        </p:nvGraphicFramePr>
        <p:xfrm>
          <a:off x="179512" y="1052732"/>
          <a:ext cx="8784976" cy="5328585"/>
        </p:xfrm>
        <a:graphic>
          <a:graphicData uri="http://schemas.openxmlformats.org/drawingml/2006/table">
            <a:tbl>
              <a:tblPr/>
              <a:tblGrid>
                <a:gridCol w="5280331"/>
                <a:gridCol w="700929"/>
                <a:gridCol w="700929"/>
                <a:gridCol w="700929"/>
                <a:gridCol w="700929"/>
                <a:gridCol w="700929"/>
              </a:tblGrid>
              <a:tr h="19735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Entes obligados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Agencia de Gestión Urbana de la Ciudad de México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Agencia de Protección Sanitaria del Gobierno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Asamblea Legislativa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Autoridad del Centro Histórico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Autoridad del Espacio Público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Caja de Previsión de la Policía Auxiliar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Caja de Previsión de la Policía Preventiva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Caja de Previsión para Trabajadores a Lista de Raya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Calidad de Vida, Progreso y Desarrollo para la Ciudad de México, S.A. de C.V.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Centro de Atención a Emergencias y Protección Ciudadana de la Ciudad de México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Comisión de Derechos Humanos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Comisión de Filmaciones de la Ciudad de México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Consejería Jurídica y de Servicios Legales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Consejo de Evaluación del Desarrollo Social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Consejo de la Judicatura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Consejo Económico y Social de la Ciudad de México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Consejo para Prevenir y Eliminar la Discriminación de la Ciudad de México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Contaduría Mayor de Hacienda de la Asamblea Legislativa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Contraloría General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Coordinación de los Centros de Transferencia Modal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Corporación Mexicana de Impresión, S.A. de C.V.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Delegación Álvaro Obregón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Delegación Azcapotzalco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Delegación Benito Juárez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Delegación Coyoacán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Delegación Cuajimalpa de Morelos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6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latin typeface="Calibri" pitchFamily="34" charset="0"/>
              </a:rPr>
              <a:t>2.1.2 Solicitudes de acceso, rectificación, cancelación u oposición de datos personales recibidas por Ente obligado</a:t>
            </a:r>
          </a:p>
          <a:p>
            <a:r>
              <a:rPr lang="es-MX" sz="1400" b="1" i="1" dirty="0" smtClean="0">
                <a:latin typeface="Calibri" pitchFamily="34" charset="0"/>
              </a:rPr>
              <a:t>2009 a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21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902564"/>
              </p:ext>
            </p:extLst>
          </p:nvPr>
        </p:nvGraphicFramePr>
        <p:xfrm>
          <a:off x="179512" y="949704"/>
          <a:ext cx="8784977" cy="5719655"/>
        </p:xfrm>
        <a:graphic>
          <a:graphicData uri="http://schemas.openxmlformats.org/drawingml/2006/table">
            <a:tbl>
              <a:tblPr/>
              <a:tblGrid>
                <a:gridCol w="5280332"/>
                <a:gridCol w="700929"/>
                <a:gridCol w="700929"/>
                <a:gridCol w="700929"/>
                <a:gridCol w="700929"/>
                <a:gridCol w="700929"/>
              </a:tblGrid>
              <a:tr h="18450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Entes obligados</a:t>
                      </a:r>
                    </a:p>
                  </a:txBody>
                  <a:tcPr marL="7300" marR="7300" marT="7300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7300" marR="7300" marT="73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7300" marR="7300" marT="73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7300" marR="7300" marT="73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300" marR="7300" marT="73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300" marR="7300" marT="73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Delegación Cuauhtémoc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Delegación Gustavo A. Madero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Delegación Iztacalco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Delegación Iztapalapa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Delegación La Magdalena Contreras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Delegación Miguel Hidalgo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Delegación Milpa Alta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Delegación Tláhuac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Delegación Tlalpan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Delegación Venustiano Carranza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Delegación Xochimilco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Escuela de Administración Pública del Distrito Federal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Fideicomiso Central de Abasto de la Ciudad de México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S/D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S/D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S/D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Fideicomiso Centro Histórico de la Ciudad de México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Fideicomiso de Recuperación Crediticia del Distrito Federal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Fideicomiso Educación Garantizada del Distrito Federal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Fideicomiso Fondo de Apoyo a la Educación y el Empleo de las y los Jóvenes del DF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S/D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Fondo para el Desarrollo Económico y Social de la Ciudad de México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Fideicomiso Museo de Arte Popular Mexicano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Fideicomiso Museo del Estanquillo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S/D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Fideicomiso para el Fondo de Promoción para el Financiamiento del Transporte Público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Fideicomiso para el Mejoramiento de las Vías de Comunicación del Distrito Federal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Fideicomiso para la Promoción y Desarrollo del Cine Mexicano en el Distrito Federal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Fideicomiso Público Ciudad Digital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Fideicomiso Público Complejo Ambiental Xochimilco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Público de la Zona de Santa Fe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Fideicomiso Público del Fondo de Apoyo a la Procuración de Justicia del Distrito Federal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Fondo Ambiental Público del Distrito Federal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Fondo de Desarrollo Económico del Distrito Federal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Fondo de Seguridad Pública del Distrito Federal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latin typeface="Calibri" pitchFamily="34" charset="0"/>
              </a:rPr>
              <a:t>2.1.2 Solicitudes de acceso, rectificación, cancelación u oposición de datos personales recibidas por Ente obligado</a:t>
            </a:r>
          </a:p>
          <a:p>
            <a:r>
              <a:rPr lang="es-MX" sz="1400" b="1" i="1" dirty="0" smtClean="0">
                <a:latin typeface="Calibri" pitchFamily="34" charset="0"/>
              </a:rPr>
              <a:t>2009 a 2013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22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42050"/>
              </p:ext>
            </p:extLst>
          </p:nvPr>
        </p:nvGraphicFramePr>
        <p:xfrm>
          <a:off x="251518" y="1052744"/>
          <a:ext cx="8640964" cy="5472600"/>
        </p:xfrm>
        <a:graphic>
          <a:graphicData uri="http://schemas.openxmlformats.org/drawingml/2006/table">
            <a:tbl>
              <a:tblPr/>
              <a:tblGrid>
                <a:gridCol w="5193769"/>
                <a:gridCol w="689439"/>
                <a:gridCol w="689439"/>
                <a:gridCol w="689439"/>
                <a:gridCol w="689439"/>
                <a:gridCol w="689439"/>
              </a:tblGrid>
              <a:tr h="21890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Entes obligados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Fondo Mixto de Promoción Turística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Fondo para el Desarrollo Social de la Ciudad de México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Fondo para la Atención y Apoyo a las Víctimas del Delito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Heroico Cuerpo de Bomberos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Instituto de Acceso a la Información Pública y Protección de Datos Personales del DF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Instituto de Ciencia y Tecnología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Instituto de Educación Media Superior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Instituto de Formación Profesional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Instituto de la Juventud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Instituto de las Mujeres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Instituto de Verificación Administrativa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Instituto de Vivienda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Instituto del Deporte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Instituto Electoral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Instituto Local de la Infraestructura Física Educativa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Instituto para la Atención de los Adultos Mayores en 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Instituto para la Integración al Desarrollo de las Personas con Discapacidad del DF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Instituto para la Atención y Prevención de las Adicciones en la Ciudad de México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Instituto Técnico de Formación Policial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Jefatura de Gobierno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Junta de Asistencia Privada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Junta Local de Conciliación y Arbitraje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Mecanismo de Seguimiento y Evaluación del Programa de Derechos Humanos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Metrobús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7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latin typeface="Calibri" pitchFamily="34" charset="0"/>
              </a:rPr>
              <a:t>2.1.2 Solicitudes de acceso, rectificación, cancelación u oposición de datos personales recibidas por Ente obligado</a:t>
            </a:r>
          </a:p>
          <a:p>
            <a:r>
              <a:rPr lang="es-MX" sz="1400" b="1" i="1" dirty="0" smtClean="0">
                <a:latin typeface="Calibri" pitchFamily="34" charset="0"/>
              </a:rPr>
              <a:t>2009 a 2013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211011"/>
              </p:ext>
            </p:extLst>
          </p:nvPr>
        </p:nvGraphicFramePr>
        <p:xfrm>
          <a:off x="179512" y="1124741"/>
          <a:ext cx="8784976" cy="5328585"/>
        </p:xfrm>
        <a:graphic>
          <a:graphicData uri="http://schemas.openxmlformats.org/drawingml/2006/table">
            <a:tbl>
              <a:tblPr/>
              <a:tblGrid>
                <a:gridCol w="5280331"/>
                <a:gridCol w="700929"/>
                <a:gridCol w="700929"/>
                <a:gridCol w="700929"/>
                <a:gridCol w="700929"/>
                <a:gridCol w="700929"/>
              </a:tblGrid>
              <a:tr h="19735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Entes obligados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Oficialía Mayor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Planta de Asfalto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Policía Auxiliar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Policía Bancaria e Industrial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Procuraduría Ambiental y del Ordenamiento Territorial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Procuraduría General de Justicia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Procuraduría Social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Proyecto Metro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Red de Transporte de Pasajeros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Ciencia, Tecnología e Innovación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Secretaría de Cultura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Secretaría de Desarrollo Económico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Secretaría de Desarrollo Rural y Equidad para las Comunidades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Secretaría de Desarrollo Social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Secretaría de Desarrollo Urbano y Vivienda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Secretaría de Educación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Secretaría de Finanzas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Secretaría de Gobierno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Secretaría de Obras y Servicios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Secretaría de Protección Civil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Secretaría de Salud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Secretaría de Seguridad Pública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Secretaría de Trabajo y Fomento al Empleo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Secretaría de Transportes y Vialidad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Secretaría de Turismo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55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Secretaría del Medio Ambiente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24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latin typeface="Calibri" pitchFamily="34" charset="0"/>
              </a:rPr>
              <a:t>2.1.2 Solicitudes de acceso, rectificación, cancelación u oposición de datos personales recibidas por Ente obligado</a:t>
            </a:r>
          </a:p>
          <a:p>
            <a:r>
              <a:rPr lang="es-MX" sz="1400" b="1" i="1" dirty="0" smtClean="0">
                <a:latin typeface="Calibri" pitchFamily="34" charset="0"/>
              </a:rPr>
              <a:t>2009 a 2013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5575" y="6204654"/>
            <a:ext cx="7708593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MX" sz="1100" b="1" dirty="0">
                <a:latin typeface="Calibri" pitchFamily="34" charset="0"/>
                <a:cs typeface="Calibri" pitchFamily="34" charset="0"/>
              </a:rPr>
              <a:t>S/D. Sin Dato. Entes obligados que no presentaron su informe estadístico de solicitudes de datos personales, y por lo tanto,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incumplieron con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lo establecido en los Lineamientos para la Protección de Datos Personales en el Distrito Federal, numeral 37, fracciones I y II, referentes a la fracción III, Artículo 21 de la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LPDPDF</a:t>
            </a:r>
            <a:endParaRPr lang="es-MX" sz="11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433850"/>
              </p:ext>
            </p:extLst>
          </p:nvPr>
        </p:nvGraphicFramePr>
        <p:xfrm>
          <a:off x="356227" y="1052736"/>
          <a:ext cx="8507288" cy="4968556"/>
        </p:xfrm>
        <a:graphic>
          <a:graphicData uri="http://schemas.openxmlformats.org/drawingml/2006/table">
            <a:tbl>
              <a:tblPr/>
              <a:tblGrid>
                <a:gridCol w="5113423"/>
                <a:gridCol w="678773"/>
                <a:gridCol w="678773"/>
                <a:gridCol w="678773"/>
                <a:gridCol w="678773"/>
                <a:gridCol w="678773"/>
              </a:tblGrid>
              <a:tr h="21097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Entes obligados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Transportes Eléctricos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de Salud Pública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Metropolitanos, S.A. de C.V.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de Aguas de la Ciudad de México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de Radio y Televisión Digital del Gobierno del Distrito Federal (Capital 21)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de Transporte Colectivo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para el Desarrollo Integral de la Familia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Tribunal de lo Contencioso Administrativo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Tribunal Electoral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Tribunal Superior de Justicia del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Autónoma de la Ciudad de México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S/D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Movimiento Ciudadano en 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Nueva Alianza en 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Acción Nacional en 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de la Revolución Democrática en 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del Trabajo en 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Revolucionario Institucional en 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Socialdemócrata en 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Verde Ecologista de México en el Distrito Federal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2,640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3,128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4,288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5,235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6,094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3270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9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Entes obligados por año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208" marR="8208" marT="820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latin typeface="Calibri" pitchFamily="34" charset="0"/>
              </a:rPr>
              <a:t>2.1.3 Solicitudes de acceso, rectificación, cancelación u oposición de datos personales recibidas por Órgano de gobierno</a:t>
            </a:r>
          </a:p>
          <a:p>
            <a:r>
              <a:rPr lang="es-MX" sz="1400" b="1" i="1" dirty="0" smtClean="0">
                <a:latin typeface="Calibri" pitchFamily="34" charset="0"/>
              </a:rPr>
              <a:t>2009 a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25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71600" y="5733256"/>
            <a:ext cx="7128792" cy="444503"/>
          </a:xfrm>
          <a:prstGeom prst="rect">
            <a:avLst/>
          </a:prstGeom>
        </p:spPr>
        <p:txBody>
          <a:bodyPr/>
          <a:lstStyle/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2 </a:t>
            </a:r>
            <a:r>
              <a:rPr lang="es-MX" sz="1000" b="1" dirty="0" smtClean="0">
                <a:latin typeface="Calibri" pitchFamily="34" charset="0"/>
              </a:rPr>
              <a:t>Conforme al artículo 97 del Estatuto de Gobierno del Distrito Federal, la Administración Pública Paraestatal está integrada por los Organismos Descentralizados, las Empresas de Participación Estatal Mayoritaria y los Fideicomisos Públicos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s-MX" sz="1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129733"/>
              </p:ext>
            </p:extLst>
          </p:nvPr>
        </p:nvGraphicFramePr>
        <p:xfrm>
          <a:off x="76168" y="1772816"/>
          <a:ext cx="8960330" cy="2969961"/>
        </p:xfrm>
        <a:graphic>
          <a:graphicData uri="http://schemas.openxmlformats.org/drawingml/2006/table">
            <a:tbl>
              <a:tblPr/>
              <a:tblGrid>
                <a:gridCol w="1928994"/>
                <a:gridCol w="772098"/>
                <a:gridCol w="772098"/>
                <a:gridCol w="772098"/>
                <a:gridCol w="772098"/>
                <a:gridCol w="772098"/>
                <a:gridCol w="506548"/>
                <a:gridCol w="865237"/>
                <a:gridCol w="502915"/>
                <a:gridCol w="696459"/>
                <a:gridCol w="599687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Órgano de gobierno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05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Solicitudes ARCO 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Solicitudes ARCO 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Solicitudes ARCO 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Solicitudes ARCO 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Solicitudes ARCO 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2753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Ejecutivo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2,490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94.32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2,876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91.94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3,950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92.12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4,806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91.81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5,585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91.65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Administración Pública Central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27.31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1,119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35.77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2,025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47.22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2,554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48.79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2,912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47.78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9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Desconcentrados y Paraestatales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1,452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1,372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43.86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1,548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36.10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1,826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34.88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2,276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37.35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5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Delegaciones Políticas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12.31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8.14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Judicial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1433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Legislativo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Autónomo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855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Partidos Políticos en el Distrito Federal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955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2,640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3,128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4,288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5,235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6,094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96" marR="6896" marT="689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0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latin typeface="Calibri" pitchFamily="34" charset="0"/>
              </a:rPr>
              <a:t>2.1.4 Entes obligados con el mayor número de solicitudes de acceso, rectificación, cancelación u oposición de datos personales</a:t>
            </a:r>
          </a:p>
          <a:p>
            <a:r>
              <a:rPr lang="es-MX" sz="1400" b="1" i="1" dirty="0" smtClean="0">
                <a:latin typeface="Calibri" pitchFamily="34" charset="0"/>
              </a:rPr>
              <a:t>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26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56520"/>
              </p:ext>
            </p:extLst>
          </p:nvPr>
        </p:nvGraphicFramePr>
        <p:xfrm>
          <a:off x="971600" y="1196757"/>
          <a:ext cx="7488832" cy="5400595"/>
        </p:xfrm>
        <a:graphic>
          <a:graphicData uri="http://schemas.openxmlformats.org/drawingml/2006/table">
            <a:tbl>
              <a:tblPr/>
              <a:tblGrid>
                <a:gridCol w="5849688"/>
                <a:gridCol w="819572"/>
                <a:gridCol w="819572"/>
              </a:tblGrid>
              <a:tr h="20002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Ente público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ARCO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Salud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Policía Auxiliar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de Salud Pública del Distrito Federal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Vivienda del Distrito Federal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Previsión de la Policía Auxiliar del Distrito Federal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Acceso a la Información Pública y Protección de Datos Personales del Distrito Federal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Seguridad Pública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Procuraduría General de Justicia del Distrito Federal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Oficialía Mayor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Finanzas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Heroico Cuerpo de Bomberos del Distrito Federal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Transportes y Vialidad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Consejería Jurídica y de Servicios Legales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Comisión de Derechos Humanos del Distrito Federal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Contraloría General del Distrito Federal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Previsión para Trabajadores a Lista de Raya del Distrito Federal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Cuauhtémoc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Asamblea Legislativa del Distrito Federal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Gobierno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Tlalpan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Desarrollo Social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Contaduría Mayor de Hacienda de la Asamblea Legislativa del Distrito Federal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Tribunal Superior de Justicia del Distrito Federal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Desarrollo Urbano y Vivienda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5199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85.3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4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latin typeface="Calibri" pitchFamily="34" charset="0"/>
              </a:rPr>
              <a:t>2.2 Medio por el que se presentó la solicitud de acceso, rectificación, cancelación u oposición de datos personales</a:t>
            </a:r>
          </a:p>
          <a:p>
            <a:r>
              <a:rPr lang="es-MX" sz="1400" b="1" i="1" dirty="0" smtClean="0">
                <a:latin typeface="Calibri" pitchFamily="34" charset="0"/>
              </a:rPr>
              <a:t>2009 a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27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049565"/>
              </p:ext>
            </p:extLst>
          </p:nvPr>
        </p:nvGraphicFramePr>
        <p:xfrm>
          <a:off x="395536" y="1052736"/>
          <a:ext cx="828092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29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latin typeface="Calibri" pitchFamily="34" charset="0"/>
              </a:rPr>
              <a:t>2.3 Medio por el que se notificó la respuesta</a:t>
            </a:r>
          </a:p>
          <a:p>
            <a:r>
              <a:rPr lang="es-MX" sz="1400" b="1" i="1" dirty="0" smtClean="0">
                <a:latin typeface="Calibri" pitchFamily="34" charset="0"/>
              </a:rPr>
              <a:t>2009 a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28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8" name="11 CuadroTexto"/>
          <p:cNvSpPr txBox="1"/>
          <p:nvPr/>
        </p:nvSpPr>
        <p:spPr>
          <a:xfrm>
            <a:off x="1390588" y="1152510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smtClean="0">
                <a:latin typeface="Calibri" pitchFamily="34" charset="0"/>
              </a:rPr>
              <a:t>Sólo solicitudes ARCO de datos personales “Procedentes” o “Improcedentes”</a:t>
            </a:r>
            <a:endParaRPr lang="es-ES" sz="1300" b="1" i="1" u="sng" dirty="0">
              <a:latin typeface="Calibri" pitchFamily="34" charset="0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33062"/>
              </p:ext>
            </p:extLst>
          </p:nvPr>
        </p:nvGraphicFramePr>
        <p:xfrm>
          <a:off x="179512" y="1347787"/>
          <a:ext cx="8712967" cy="5177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39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r>
              <a:rPr lang="es-MX" b="1" dirty="0" smtClean="0">
                <a:latin typeface="Calibri" pitchFamily="34" charset="0"/>
              </a:rPr>
              <a:t>2.4 Derecho objeto de la solicitud de acceso, rectificación, cancelación u oposición de datos personales</a:t>
            </a:r>
          </a:p>
          <a:p>
            <a:r>
              <a:rPr lang="es-MX" sz="1400" b="1" i="1" dirty="0" smtClean="0">
                <a:latin typeface="Calibri" pitchFamily="34" charset="0"/>
              </a:rPr>
              <a:t>2009 a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29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51211"/>
              </p:ext>
            </p:extLst>
          </p:nvPr>
        </p:nvGraphicFramePr>
        <p:xfrm>
          <a:off x="76169" y="1309687"/>
          <a:ext cx="8960327" cy="521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53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Í N D I C E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4388" y="1817929"/>
            <a:ext cx="7500937" cy="4203359"/>
          </a:xfrm>
          <a:prstGeom prst="rect">
            <a:avLst/>
          </a:prstGeom>
        </p:spPr>
        <p:txBody>
          <a:bodyPr anchor="ctr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Introducción ……………………………………………………..……………..…. 4</a:t>
            </a: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Total de solicitudes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(de Información pública y de datos personales) ……….………….. 6</a:t>
            </a: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Resultados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del Ejercicio del Derecho de </a:t>
            </a:r>
            <a:r>
              <a:rPr lang="es-MX" sz="2000" b="1" dirty="0" smtClean="0">
                <a:latin typeface="Calibri" pitchFamily="34" charset="0"/>
              </a:rPr>
              <a:t>Acceso</a:t>
            </a:r>
            <a:r>
              <a:rPr lang="es-MX" sz="2000" b="1" dirty="0">
                <a:latin typeface="Calibri" pitchFamily="34" charset="0"/>
              </a:rPr>
              <a:t>, Rectificación, Cancelación u Oposición de datos personales en el Distrito Federal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 ……………………………………………………………………….….…. 17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Perfil </a:t>
            </a:r>
            <a:r>
              <a:rPr lang="es-MX" sz="2000" b="1" kern="0" dirty="0" err="1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sociodemografico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de los solicitantes ………………………….  36</a:t>
            </a:r>
          </a:p>
        </p:txBody>
      </p:sp>
    </p:spTree>
    <p:extLst>
      <p:ext uri="{BB962C8B-B14F-4D97-AF65-F5344CB8AC3E}">
        <p14:creationId xmlns:p14="http://schemas.microsoft.com/office/powerpoint/2010/main" val="40684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3966" y="6439217"/>
            <a:ext cx="441297" cy="365125"/>
          </a:xfrm>
        </p:spPr>
        <p:txBody>
          <a:bodyPr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30</a:t>
            </a:fld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r>
              <a:rPr lang="es-MX" b="1" dirty="0" smtClean="0">
                <a:latin typeface="Calibri" pitchFamily="34" charset="0"/>
              </a:rPr>
              <a:t>2.5 Categoría de datos personales sobre las que recae la solicitud acceso, rectificación, cancelación u oposición de datos personales</a:t>
            </a:r>
          </a:p>
          <a:p>
            <a:r>
              <a:rPr lang="es-MX" sz="1400" b="1" i="1" dirty="0" smtClean="0">
                <a:latin typeface="Calibri" pitchFamily="34" charset="0"/>
              </a:rPr>
              <a:t>2009 a 2013</a:t>
            </a:r>
          </a:p>
        </p:txBody>
      </p:sp>
      <p:graphicFrame>
        <p:nvGraphicFramePr>
          <p:cNvPr id="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986701"/>
              </p:ext>
            </p:extLst>
          </p:nvPr>
        </p:nvGraphicFramePr>
        <p:xfrm>
          <a:off x="224397" y="1196751"/>
          <a:ext cx="8695205" cy="529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75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31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latin typeface="Calibri" pitchFamily="34" charset="0"/>
              </a:rPr>
              <a:t>2.6 Estado en que se encontraba la solicitud ARCO de datos personales al final del periodo del corte</a:t>
            </a:r>
          </a:p>
          <a:p>
            <a:r>
              <a:rPr lang="es-MX" sz="1400" b="1" i="1" dirty="0" smtClean="0">
                <a:latin typeface="Calibri" pitchFamily="34" charset="0"/>
              </a:rPr>
              <a:t>2009 a 2013</a:t>
            </a:r>
            <a:endParaRPr lang="es-ES" sz="1400" b="1" i="1" dirty="0">
              <a:latin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589260"/>
              </p:ext>
            </p:extLst>
          </p:nvPr>
        </p:nvGraphicFramePr>
        <p:xfrm>
          <a:off x="179512" y="1916832"/>
          <a:ext cx="8784976" cy="3528389"/>
        </p:xfrm>
        <a:graphic>
          <a:graphicData uri="http://schemas.openxmlformats.org/drawingml/2006/table">
            <a:tbl>
              <a:tblPr/>
              <a:tblGrid>
                <a:gridCol w="2774204"/>
                <a:gridCol w="659118"/>
                <a:gridCol w="649281"/>
                <a:gridCol w="649281"/>
                <a:gridCol w="659118"/>
                <a:gridCol w="659118"/>
                <a:gridCol w="590257"/>
                <a:gridCol w="590257"/>
                <a:gridCol w="590257"/>
                <a:gridCol w="590257"/>
                <a:gridCol w="373828"/>
              </a:tblGrid>
              <a:tr h="3165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Estado de la solicitud a la fecha de corte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308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3165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Procedente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1,875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71.02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2,008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64.19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2,964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69.12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3,584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68.46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4,272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70.10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Improcedente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12.42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535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17.10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634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14.79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813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15.53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18.58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trámite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4.17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3.67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Prevenida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0.04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1.31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0.84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0.77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Cancelada porque el solicitante no atendió la prevención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395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12.63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10.91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11.46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413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6.78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2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Cancelada a petición del solicitante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0.23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0.05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0.04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0.05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2,640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3,128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4,288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5,235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7518" marR="7518" marT="7518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4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r>
              <a:rPr lang="es-MX" b="1" dirty="0" smtClean="0">
                <a:latin typeface="Calibri" pitchFamily="34" charset="0"/>
              </a:rPr>
              <a:t>2.7 ¿Se previno al solicitante  antes de tramitar y atender esta solicitud acceso, rectificación, cancelación u oposición de datos personales</a:t>
            </a:r>
          </a:p>
          <a:p>
            <a:r>
              <a:rPr lang="es-MX" sz="1400" b="1" i="1" dirty="0" smtClean="0">
                <a:latin typeface="Calibri" pitchFamily="34" charset="0"/>
              </a:rPr>
              <a:t>2009 a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1390588" y="1152510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latin typeface="Calibri" pitchFamily="34" charset="0"/>
              </a:rPr>
              <a:t>Sólo solicitudes ARCO de datos personales “Procedentes” e “Improcedentes”</a:t>
            </a:r>
            <a:endParaRPr lang="es-ES" sz="1300" b="1" i="1" u="sng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32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646560"/>
              </p:ext>
            </p:extLst>
          </p:nvPr>
        </p:nvGraphicFramePr>
        <p:xfrm>
          <a:off x="251520" y="1556791"/>
          <a:ext cx="8496944" cy="496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85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r>
              <a:rPr lang="es-MX" b="1" dirty="0">
                <a:latin typeface="Calibri" pitchFamily="34" charset="0"/>
              </a:rPr>
              <a:t>2.9 Sentido de la repuesta de las solicitudes </a:t>
            </a:r>
            <a:r>
              <a:rPr lang="es-MX" b="1" dirty="0" smtClean="0">
                <a:latin typeface="Calibri" pitchFamily="34" charset="0"/>
              </a:rPr>
              <a:t>ARCO</a:t>
            </a:r>
          </a:p>
          <a:p>
            <a:pPr lvl="0"/>
            <a:r>
              <a:rPr lang="es-MX" sz="1400" b="1" i="1" dirty="0" smtClean="0">
                <a:latin typeface="Calibri" pitchFamily="34" charset="0"/>
              </a:rPr>
              <a:t>2009 a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1390588" y="1152510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latin typeface="Calibri" pitchFamily="34" charset="0"/>
              </a:rPr>
              <a:t>Sólo solicitudes ARCO de datos personales “Procedentes” e “Improcedentes”</a:t>
            </a:r>
            <a:endParaRPr lang="es-ES" sz="1300" b="1" i="1" u="sng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01189"/>
              </p:ext>
            </p:extLst>
          </p:nvPr>
        </p:nvGraphicFramePr>
        <p:xfrm>
          <a:off x="179508" y="2132858"/>
          <a:ext cx="8784984" cy="2880319"/>
        </p:xfrm>
        <a:graphic>
          <a:graphicData uri="http://schemas.openxmlformats.org/drawingml/2006/table">
            <a:tbl>
              <a:tblPr/>
              <a:tblGrid>
                <a:gridCol w="2006774"/>
                <a:gridCol w="715181"/>
                <a:gridCol w="715181"/>
                <a:gridCol w="715181"/>
                <a:gridCol w="715181"/>
                <a:gridCol w="715181"/>
                <a:gridCol w="640461"/>
                <a:gridCol w="640461"/>
                <a:gridCol w="640461"/>
                <a:gridCol w="640461"/>
                <a:gridCol w="640461"/>
              </a:tblGrid>
              <a:tr h="3207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Sentido de la respuesta</a:t>
                      </a:r>
                    </a:p>
                  </a:txBody>
                  <a:tcPr marL="8330" marR="8330" marT="833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8330" marR="8330" marT="833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330" marR="8330" marT="833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330" marR="8330" marT="833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330" marR="8330" marT="833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330" marR="8330" marT="833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023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8330" marR="8330" marT="833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330" marR="8330" marT="833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8330" marR="8330" marT="833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330" marR="8330" marT="833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8330" marR="8330" marT="833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330" marR="8330" marT="833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8330" marR="8330" marT="833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330" marR="8330" marT="833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8330" marR="8330" marT="833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330" marR="8330" marT="833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320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Procedente con información total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1,799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81.66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1,945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76.48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2,798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77.77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3.32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4,091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75.70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9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Procedente con información parcial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2.32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1.77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3.95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3,381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76.89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2.29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Improcedente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9.26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14.16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546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15.18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743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16.90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1,072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19.84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Inexistencia de información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1.13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0.71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0.67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1.30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1.05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Canalizada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5.63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6.88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2.45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1.59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1.11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3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2,203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2,543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3,598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4,397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5,404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8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latin typeface="Calibri" pitchFamily="34" charset="0"/>
              </a:rPr>
              <a:t>2.12.1 Días hábiles transcurridos entre la recepción y la respuesta</a:t>
            </a:r>
          </a:p>
          <a:p>
            <a:r>
              <a:rPr lang="es-MX" sz="1400" b="1" i="1" dirty="0" smtClean="0">
                <a:latin typeface="Calibri" pitchFamily="34" charset="0"/>
              </a:rPr>
              <a:t>2009 a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64832" y="1603525"/>
            <a:ext cx="34052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Promedio de días hábiles transcurridos</a:t>
            </a:r>
            <a:endParaRPr lang="es-ES" sz="1300" b="1" dirty="0">
              <a:latin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90522" y="1571612"/>
            <a:ext cx="36242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Distribución de días hábiles transcurridos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34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90588" y="1152510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latin typeface="Calibri" pitchFamily="34" charset="0"/>
              </a:rPr>
              <a:t>Sólo solicitudes ARCO de datos personales “Procedentes” e “Improcedentes”</a:t>
            </a:r>
            <a:endParaRPr lang="es-ES" sz="1300" b="1" i="1" u="sng" dirty="0">
              <a:latin typeface="Calibri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80085"/>
              </p:ext>
            </p:extLst>
          </p:nvPr>
        </p:nvGraphicFramePr>
        <p:xfrm>
          <a:off x="76169" y="1988840"/>
          <a:ext cx="4957798" cy="4144164"/>
        </p:xfrm>
        <a:graphic>
          <a:graphicData uri="http://schemas.openxmlformats.org/drawingml/2006/table">
            <a:tbl>
              <a:tblPr/>
              <a:tblGrid>
                <a:gridCol w="484598"/>
                <a:gridCol w="447320"/>
                <a:gridCol w="447320"/>
                <a:gridCol w="447320"/>
                <a:gridCol w="447320"/>
                <a:gridCol w="447320"/>
                <a:gridCol w="447320"/>
                <a:gridCol w="447320"/>
                <a:gridCol w="447320"/>
                <a:gridCol w="447320"/>
                <a:gridCol w="447320"/>
              </a:tblGrid>
              <a:tr h="2016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Días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hábiles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ARCO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ARCO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ARCO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ARCO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ARCO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2.72%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4.89%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1.91%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2.79%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4.76%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3.79%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1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4.48%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5.44%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5.33%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5.03%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3.31%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4.92%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6.27%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967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43.90%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1,089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42.80%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872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24.20%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790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1377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25.48%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o más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4.91%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5.77%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335" marR="8335" marT="833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2,203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2,543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3,598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4,397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5,404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35" marR="8335" marT="833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313255"/>
              </p:ext>
            </p:extLst>
          </p:nvPr>
        </p:nvGraphicFramePr>
        <p:xfrm>
          <a:off x="5049854" y="2780928"/>
          <a:ext cx="409414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3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latin typeface="Calibri" pitchFamily="34" charset="0"/>
              </a:rPr>
              <a:t>2.13.1 Número de servidores públicos involucrados en la respuesta</a:t>
            </a:r>
          </a:p>
          <a:p>
            <a:r>
              <a:rPr lang="es-MX" sz="1400" b="1" i="1" dirty="0" smtClean="0">
                <a:latin typeface="Calibri" pitchFamily="34" charset="0"/>
              </a:rPr>
              <a:t>2009 a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95878" y="1928802"/>
            <a:ext cx="376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alibri" pitchFamily="34" charset="0"/>
              </a:rPr>
              <a:t>Promedio de servidores públicos involucrados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61960" y="1928802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alibri" pitchFamily="34" charset="0"/>
              </a:rPr>
              <a:t>Número de servidores públicos involucrados</a:t>
            </a:r>
            <a:endParaRPr lang="es-ES" sz="1400" b="1" i="1" u="sng" dirty="0">
              <a:latin typeface="Calibri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35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390588" y="1152510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latin typeface="Calibri" pitchFamily="34" charset="0"/>
              </a:rPr>
              <a:t>Sólo solicitudes ARCO de datos personales “Procedentes” e “Improcedentes”</a:t>
            </a:r>
            <a:endParaRPr lang="es-ES" sz="1300" b="1" i="1" u="sng" dirty="0">
              <a:latin typeface="Calibri" pitchFamily="34" charset="0"/>
            </a:endParaRPr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617850"/>
              </p:ext>
            </p:extLst>
          </p:nvPr>
        </p:nvGraphicFramePr>
        <p:xfrm>
          <a:off x="4724044" y="3212976"/>
          <a:ext cx="4506069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556828"/>
              </p:ext>
            </p:extLst>
          </p:nvPr>
        </p:nvGraphicFramePr>
        <p:xfrm>
          <a:off x="76171" y="2236573"/>
          <a:ext cx="4855867" cy="3496682"/>
        </p:xfrm>
        <a:graphic>
          <a:graphicData uri="http://schemas.openxmlformats.org/drawingml/2006/table">
            <a:tbl>
              <a:tblPr/>
              <a:tblGrid>
                <a:gridCol w="560316"/>
                <a:gridCol w="527524"/>
                <a:gridCol w="452163"/>
                <a:gridCol w="527524"/>
                <a:gridCol w="376803"/>
                <a:gridCol w="452163"/>
                <a:gridCol w="452163"/>
                <a:gridCol w="301442"/>
                <a:gridCol w="452163"/>
                <a:gridCol w="376803"/>
                <a:gridCol w="376803"/>
              </a:tblGrid>
              <a:tr h="2497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Servidores públicos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97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2497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27.40%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38.40%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48.70%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24.40%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38.50%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30.90%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o más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2,203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2,543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3,598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4,397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5,404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3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04862" y="2372687"/>
            <a:ext cx="7139038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MX" sz="3600" b="1" dirty="0" smtClean="0">
                <a:latin typeface="Calibri" pitchFamily="34" charset="0"/>
              </a:rPr>
              <a:t>Perfil sociodemográfico de los solicitantes</a:t>
            </a:r>
            <a:endParaRPr lang="es-E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37</a:t>
            </a:fld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/>
              <a:t>Sociodemográficos</a:t>
            </a:r>
          </a:p>
          <a:p>
            <a:pPr lvl="0"/>
            <a:r>
              <a:rPr lang="es-MX" sz="1400" b="1" i="1" dirty="0" smtClean="0">
                <a:latin typeface="Calibri" pitchFamily="34" charset="0"/>
              </a:rPr>
              <a:t>2009 </a:t>
            </a:r>
            <a:r>
              <a:rPr lang="es-MX" sz="1400" b="1" i="1" dirty="0">
                <a:latin typeface="Calibri" pitchFamily="34" charset="0"/>
              </a:rPr>
              <a:t>a </a:t>
            </a:r>
            <a:r>
              <a:rPr lang="es-MX" sz="1400" b="1" i="1" dirty="0" smtClean="0">
                <a:latin typeface="Calibri" pitchFamily="34" charset="0"/>
              </a:rPr>
              <a:t>2013</a:t>
            </a:r>
            <a:endParaRPr lang="es-ES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16323"/>
              </p:ext>
            </p:extLst>
          </p:nvPr>
        </p:nvGraphicFramePr>
        <p:xfrm>
          <a:off x="76171" y="2276872"/>
          <a:ext cx="8960325" cy="2592286"/>
        </p:xfrm>
        <a:graphic>
          <a:graphicData uri="http://schemas.openxmlformats.org/drawingml/2006/table">
            <a:tbl>
              <a:tblPr/>
              <a:tblGrid>
                <a:gridCol w="1500895"/>
                <a:gridCol w="779682"/>
                <a:gridCol w="599459"/>
                <a:gridCol w="824256"/>
                <a:gridCol w="674391"/>
                <a:gridCol w="899189"/>
                <a:gridCol w="749324"/>
                <a:gridCol w="824256"/>
                <a:gridCol w="524527"/>
                <a:gridCol w="824256"/>
                <a:gridCol w="760090"/>
              </a:tblGrid>
              <a:tr h="3869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Sexo del solicitante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69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38695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Femenino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1,144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2,247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5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Masculino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2,528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3,212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5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2,310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1,895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2,473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4,775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5,653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270562">
                <a:tc>
                  <a:txBody>
                    <a:bodyPr/>
                    <a:lstStyle/>
                    <a:p>
                      <a:pPr algn="l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695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 Solicitudes ARCO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2,640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87.5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3,128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60.6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4,288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57.7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5,235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91.2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92.8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4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38</a:t>
            </a:fld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/>
              <a:t>Sociodemográficos</a:t>
            </a:r>
          </a:p>
          <a:p>
            <a:pPr lvl="0"/>
            <a:r>
              <a:rPr lang="es-MX" sz="1400" b="1" i="1" dirty="0" smtClean="0">
                <a:latin typeface="Calibri" pitchFamily="34" charset="0"/>
              </a:rPr>
              <a:t>2009 </a:t>
            </a:r>
            <a:r>
              <a:rPr lang="es-MX" sz="1400" b="1" i="1" dirty="0">
                <a:latin typeface="Calibri" pitchFamily="34" charset="0"/>
              </a:rPr>
              <a:t>a </a:t>
            </a:r>
            <a:r>
              <a:rPr lang="es-MX" sz="1400" b="1" i="1" dirty="0" smtClean="0">
                <a:latin typeface="Calibri" pitchFamily="34" charset="0"/>
              </a:rPr>
              <a:t>2013</a:t>
            </a:r>
          </a:p>
          <a:p>
            <a:pPr lvl="0"/>
            <a:endParaRPr lang="es-ES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662296"/>
              </p:ext>
            </p:extLst>
          </p:nvPr>
        </p:nvGraphicFramePr>
        <p:xfrm>
          <a:off x="76171" y="2132858"/>
          <a:ext cx="8960324" cy="2820515"/>
        </p:xfrm>
        <a:graphic>
          <a:graphicData uri="http://schemas.openxmlformats.org/drawingml/2006/table">
            <a:tbl>
              <a:tblPr/>
              <a:tblGrid>
                <a:gridCol w="1727775"/>
                <a:gridCol w="771472"/>
                <a:gridCol w="771472"/>
                <a:gridCol w="771472"/>
                <a:gridCol w="771472"/>
                <a:gridCol w="771472"/>
                <a:gridCol w="771472"/>
                <a:gridCol w="650929"/>
                <a:gridCol w="667002"/>
                <a:gridCol w="642893"/>
                <a:gridCol w="642893"/>
              </a:tblGrid>
              <a:tr h="2410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Grupos de edad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108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2410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Hasta 19 años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20 a 29 años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30 a 39 años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40 a 49 años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50 a 59 años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60 a 69 años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o más años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464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867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952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1,881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2,193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168569">
                <a:tc>
                  <a:txBody>
                    <a:bodyPr/>
                    <a:lstStyle/>
                    <a:p>
                      <a:pPr algn="l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0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Total Solicitudes ARCO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2,640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17.6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3,128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27.7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4,288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22.2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5,235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35.9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36.0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5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39</a:t>
            </a:fld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/>
              <a:t>Sociodemográficos</a:t>
            </a:r>
          </a:p>
          <a:p>
            <a:pPr lvl="0"/>
            <a:r>
              <a:rPr lang="es-MX" sz="1400" b="1" i="1" dirty="0" smtClean="0">
                <a:latin typeface="Calibri" pitchFamily="34" charset="0"/>
              </a:rPr>
              <a:t>2009 </a:t>
            </a:r>
            <a:r>
              <a:rPr lang="es-MX" sz="1400" b="1" i="1" dirty="0">
                <a:latin typeface="Calibri" pitchFamily="34" charset="0"/>
              </a:rPr>
              <a:t>a </a:t>
            </a:r>
            <a:r>
              <a:rPr lang="es-MX" sz="1400" b="1" i="1" dirty="0" smtClean="0">
                <a:latin typeface="Calibri" pitchFamily="34" charset="0"/>
              </a:rPr>
              <a:t>2013</a:t>
            </a:r>
            <a:endParaRPr lang="es-ES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555928"/>
              </p:ext>
            </p:extLst>
          </p:nvPr>
        </p:nvGraphicFramePr>
        <p:xfrm>
          <a:off x="76171" y="1916832"/>
          <a:ext cx="8960324" cy="3312373"/>
        </p:xfrm>
        <a:graphic>
          <a:graphicData uri="http://schemas.openxmlformats.org/drawingml/2006/table">
            <a:tbl>
              <a:tblPr/>
              <a:tblGrid>
                <a:gridCol w="1727775"/>
                <a:gridCol w="771472"/>
                <a:gridCol w="771472"/>
                <a:gridCol w="771472"/>
                <a:gridCol w="771472"/>
                <a:gridCol w="771472"/>
                <a:gridCol w="771472"/>
                <a:gridCol w="650929"/>
                <a:gridCol w="667002"/>
                <a:gridCol w="642893"/>
                <a:gridCol w="642893"/>
              </a:tblGrid>
              <a:tr h="2831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Escolaridad del solicitante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31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2831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 estudios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Primaria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Secundaria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Bachillerato o carrera técnica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Maestría o doctorado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411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892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946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1,279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1,573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197965">
                <a:tc>
                  <a:txBody>
                    <a:bodyPr/>
                    <a:lstStyle/>
                    <a:p>
                      <a:pPr algn="l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1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 Solicitudes ARCO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2,640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15.6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3,128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28.5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4,288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22.1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5,235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24.4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25.8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6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Introducción</a:t>
            </a:r>
            <a:endParaRPr lang="es-ES" sz="20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268760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El principal indicador sobre la forma en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que se ejerce 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Derecho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Acceso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a la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Pública,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el comportamiento de las Solicitudes de Información Pública. Para contar con referentes sobre este derecho, el InfoDF desarrolló, entre los años de 2006 y 2010, el </a:t>
            </a:r>
            <a:r>
              <a:rPr lang="es-ES" sz="1600" b="1" i="1" dirty="0" smtClean="0">
                <a:latin typeface="Calibri" pitchFamily="34" charset="0"/>
                <a:cs typeface="Calibri" pitchFamily="34" charset="0"/>
              </a:rPr>
              <a:t>Formato Estadístico de Solicitudes de Información Pública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, el cual utilizaron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los Entes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Obligados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para reportar las variables estadísticas de las solicitudes de información pública y de datos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personales.</a:t>
            </a:r>
          </a:p>
          <a:p>
            <a:pPr algn="just"/>
            <a:endParaRPr lang="es-ES" sz="10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 partir de 2011, con información contenida en la base de datos del Sistema INFOMEX II, se creó el </a:t>
            </a:r>
            <a:r>
              <a:rPr lang="es-ES" sz="1600" b="1" i="1" dirty="0">
                <a:latin typeface="Calibri" pitchFamily="34" charset="0"/>
                <a:cs typeface="Calibri" pitchFamily="34" charset="0"/>
              </a:rPr>
              <a:t>Sistema de Captura de Reportes Estadísticos de Solicitudes de Información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(SICRESI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), el cual es una herramienta que agiliza la generación de reportes sobre la forma en que se gestionaron las Solicitudes de Información Pública y de Protección de Datos Personales requeridas a los Entes Obligados.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ES" sz="16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1600" b="1" u="sng" dirty="0" smtClean="0">
                <a:latin typeface="Calibri" pitchFamily="34" charset="0"/>
                <a:cs typeface="Calibri" pitchFamily="34" charset="0"/>
              </a:rPr>
              <a:t>Mejoras en el instrumento de captura de solicitudes</a:t>
            </a:r>
            <a:endParaRPr lang="es-ES" sz="1600" b="1" u="sng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0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La evolución del instrumento que capta la información de las Solicitudes de Información ha sido muy dinámica. Cabe mencionar que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primer cambio importante que tuvo el formato de captura de solicitudes fue en 2007, al pasar de 13 a 24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variables, siendo aprobado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InfoDF el 8 de mayo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2007,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082/SE/08-05/2007.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MX" sz="10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El segundo cambio realizado al formato de captura fue en el año 2008, y de 24 variables pasa 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28, siendo aprobado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15 de abril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2008,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143/SE/15-04/2008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40</a:t>
            </a:fld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/>
              <a:t>Sociodemográficos</a:t>
            </a:r>
          </a:p>
          <a:p>
            <a:pPr lvl="0"/>
            <a:r>
              <a:rPr lang="es-MX" sz="1400" b="1" i="1" dirty="0" smtClean="0">
                <a:latin typeface="Calibri" pitchFamily="34" charset="0"/>
              </a:rPr>
              <a:t>2009 </a:t>
            </a:r>
            <a:r>
              <a:rPr lang="es-MX" sz="1400" b="1" i="1" dirty="0">
                <a:latin typeface="Calibri" pitchFamily="34" charset="0"/>
              </a:rPr>
              <a:t>a </a:t>
            </a:r>
            <a:r>
              <a:rPr lang="es-MX" sz="1400" b="1" i="1" dirty="0" smtClean="0">
                <a:latin typeface="Calibri" pitchFamily="34" charset="0"/>
              </a:rPr>
              <a:t>2013</a:t>
            </a:r>
            <a:endParaRPr lang="es-ES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187557"/>
              </p:ext>
            </p:extLst>
          </p:nvPr>
        </p:nvGraphicFramePr>
        <p:xfrm>
          <a:off x="76169" y="1772814"/>
          <a:ext cx="8960324" cy="3850691"/>
        </p:xfrm>
        <a:graphic>
          <a:graphicData uri="http://schemas.openxmlformats.org/drawingml/2006/table">
            <a:tbl>
              <a:tblPr/>
              <a:tblGrid>
                <a:gridCol w="1727775"/>
                <a:gridCol w="771472"/>
                <a:gridCol w="771472"/>
                <a:gridCol w="771472"/>
                <a:gridCol w="771472"/>
                <a:gridCol w="771472"/>
                <a:gridCol w="771472"/>
                <a:gridCol w="650929"/>
                <a:gridCol w="667002"/>
                <a:gridCol w="642893"/>
                <a:gridCol w="642893"/>
              </a:tblGrid>
              <a:tr h="2619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Ocupación del solicitante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196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2619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Empresario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Medios de comunicación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Comerciante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Servidor público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1,079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Académico o estudiante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Empleado u obrero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Asociación política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Hogar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42.7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1,285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852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950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1,361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1,457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183167">
                <a:tc>
                  <a:txBody>
                    <a:bodyPr/>
                    <a:lstStyle/>
                    <a:p>
                      <a:pPr algn="l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9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 Solicitudes ARCO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2,640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48.7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3,128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27.2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4,288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22.2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5,235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26.0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23.9</a:t>
                      </a:r>
                    </a:p>
                  </a:txBody>
                  <a:tcPr marL="7383" marR="7383" marT="7383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2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41</a:t>
            </a:fld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/>
              <a:t>Sociodemográficos</a:t>
            </a:r>
          </a:p>
          <a:p>
            <a:pPr lvl="0"/>
            <a:r>
              <a:rPr lang="es-MX" sz="1400" b="1" i="1" dirty="0" smtClean="0">
                <a:latin typeface="Calibri" pitchFamily="34" charset="0"/>
              </a:rPr>
              <a:t>2009 </a:t>
            </a:r>
            <a:r>
              <a:rPr lang="es-MX" sz="1400" b="1" i="1" dirty="0">
                <a:latin typeface="Calibri" pitchFamily="34" charset="0"/>
              </a:rPr>
              <a:t>a </a:t>
            </a:r>
            <a:r>
              <a:rPr lang="es-MX" sz="1400" b="1" i="1" dirty="0" smtClean="0">
                <a:latin typeface="Calibri" pitchFamily="34" charset="0"/>
              </a:rPr>
              <a:t>2013</a:t>
            </a:r>
            <a:endParaRPr lang="es-ES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64372"/>
              </p:ext>
            </p:extLst>
          </p:nvPr>
        </p:nvGraphicFramePr>
        <p:xfrm>
          <a:off x="611562" y="922718"/>
          <a:ext cx="7852603" cy="5818650"/>
        </p:xfrm>
        <a:graphic>
          <a:graphicData uri="http://schemas.openxmlformats.org/drawingml/2006/table">
            <a:tbl>
              <a:tblPr/>
              <a:tblGrid>
                <a:gridCol w="1514182"/>
                <a:gridCol w="676098"/>
                <a:gridCol w="676098"/>
                <a:gridCol w="676098"/>
                <a:gridCol w="676098"/>
                <a:gridCol w="676098"/>
                <a:gridCol w="676098"/>
                <a:gridCol w="570459"/>
                <a:gridCol w="584544"/>
                <a:gridCol w="563415"/>
                <a:gridCol w="563415"/>
              </a:tblGrid>
              <a:tr h="149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Estado de la República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45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Aguascalientes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Baja California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Baja California Sur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Campeche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Coahuila de Zaragoza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Colima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Chiapas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Chihuahua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Distrito Federal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97.11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85.05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80.34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1,559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91.60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2,026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91.10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Durango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Estado de México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Guanajuato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Guerrero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Hidalgo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Jalisco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Michoacán de Ocampo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Morelos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Nayarit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Nuevo León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Oaxaca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Puebla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Querétaro de Arteaga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Quintana Roo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Luis Potosí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Sinaloa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Sonora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Tabasco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Tamaulipas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Tlaxcala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Veracruz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Yucatán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Zacatecas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 país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4292" marR="4292" marT="4292" marB="0" anchor="ctr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1,938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843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1,007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1,702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2,224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2" marR="4292" marT="42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2" marR="4292" marT="42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2" marR="4292" marT="42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2" marR="4292" marT="42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2" marR="4292" marT="42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2" marR="4292" marT="42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2" marR="4292" marT="42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2" marR="4292" marT="42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2" marR="4292" marT="42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2" marR="4292" marT="42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2" marR="4292" marT="42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3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 Solicitudes ARCO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2,640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73.4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3,128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27.0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4,288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23.5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5,235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32.5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36.5</a:t>
                      </a:r>
                    </a:p>
                  </a:txBody>
                  <a:tcPr marL="4292" marR="4292" marT="4292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4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26876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Con la aprobación de la Ley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Protección de Datos Personales para el Distrito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Federal,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formato de captura de solicitudes cambia en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2009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y se presentan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 la consideración del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Pleno del InfoDF dos formatos, uno para capturar las solicitudes de información pública (29 variables) y otro formato para capturar las solicitudes de datos personales (25 variables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), mismos que fueron aprobados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InfoDF el 20 de mayo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2009,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243/SO/20-05/2009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En 2010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la Dirección de Evaluación y Estudios con apoyo de la Dirección de Tecnologías de la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Información, transformó los formatos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captura y se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creó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</a:t>
            </a:r>
            <a:r>
              <a:rPr lang="es-ES" sz="1600" b="1" i="1" dirty="0">
                <a:latin typeface="Calibri" pitchFamily="34" charset="0"/>
                <a:cs typeface="Calibri" pitchFamily="34" charset="0"/>
              </a:rPr>
              <a:t>Sistema de Captura de Reportes Estadísticos de Solicitudes de Información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(SICRESI). Con este sistema, a partir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 2011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los Entes obligados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estuvieron en condiciones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capturar directamente esta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vía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internet, logrando los siguientes beneficios: validación expedita de la información, ahorro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trabajo a las Oficinas de Información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Pública, al tiempo de contar con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esta información de manera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oportuna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. El uso de este sistema se aprobó por el Pleno del </a:t>
            </a:r>
            <a:r>
              <a:rPr lang="es-ES" sz="1600" b="1" dirty="0" err="1">
                <a:latin typeface="Calibri" pitchFamily="34" charset="0"/>
                <a:cs typeface="Calibri" pitchFamily="34" charset="0"/>
              </a:rPr>
              <a:t>InfoDF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el 6 de abril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2011,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0383/SO/06-04/2011.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600" b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2007 a la fecha, la Dirección de Evaluación y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Estudios junto con las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Oficinas de Información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Pública,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han venido realizando de manera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trimestral,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llenado de los informes y la publicación de los resultados del Ejercicio del Derecho de Acceso a la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con el propósito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obtener datos más precisos para dar seguimiento al cumplimiento de diversos aspectos de la Ley de Transparencia y Acceso a la Información Pública del Distrito Federal (LTAIPDF) y de la Ley de Protección de Datos Personales para el Distrito Federal (LPDPDF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Introducción</a:t>
            </a:r>
            <a:endParaRPr lang="es-ES" sz="20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680964" y="2332037"/>
            <a:ext cx="7762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prstClr val="black"/>
                </a:solidFill>
                <a:latin typeface="Calibri" pitchFamily="34" charset="0"/>
              </a:rPr>
              <a:t>1. Total de solicitudes</a:t>
            </a:r>
          </a:p>
          <a:p>
            <a:pPr algn="ctr"/>
            <a:endParaRPr lang="es-MX" sz="16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s-MX" sz="16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s-MX" sz="1600" b="1" i="1" dirty="0" smtClean="0">
                <a:solidFill>
                  <a:prstClr val="black"/>
                </a:solidFill>
                <a:latin typeface="Calibri" pitchFamily="34" charset="0"/>
              </a:rPr>
              <a:t>(Solicitudes de Información Pública y de Datos Personales)</a:t>
            </a:r>
            <a:endParaRPr lang="es-ES" sz="1200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Nota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7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314918" y="1059044"/>
            <a:ext cx="8516440" cy="567078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Para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el ejercicio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2013, el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total de solicitudes fue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103,470, las cuales se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distribuyen de la siguiente manera: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97,376 corresponden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a solicitudes de información pública y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6,094 a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solicitudes de datos personales, ambas capturadas por los Entes Obligados en el </a:t>
            </a:r>
            <a:r>
              <a:rPr lang="es-MX" sz="125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Sistema de Captura de Reportes Estadísticos de Solicitudes de Información (SICRESI</a:t>
            </a:r>
            <a:r>
              <a:rPr lang="es-MX" sz="12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)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s-MX" sz="125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El Consejo Económico y Social de la Ciudad de </a:t>
            </a:r>
            <a:r>
              <a:rPr lang="es-MX" sz="125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México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 y el Fideicomiso Fondo de Apoyo a la Educación y el Empleo de las y los Jóvenes del Distrito Federal no presentaron su informe estadístico de solicitudes de información pública y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datos personales.</a:t>
            </a:r>
            <a:endParaRPr lang="es-MX" sz="1250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25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En el 2012, el total de solicitudes fue de 91,576, mismas que se distribuyen de la siguiente manera: 86,341 corresponden a solicitudes de información pública y 5,235 a solicitudes de datos personales, ambas capturadas por los Entes Obligados en el </a:t>
            </a:r>
            <a:r>
              <a:rPr lang="es-MX" sz="12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SICRESI;</a:t>
            </a:r>
            <a:r>
              <a:rPr lang="es-MX" sz="125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el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Fideicomiso Central de Abasto de la Ciudad de México y el Fideicomiso Fondo de Apoyo a la Educación y el Empleo de las y los Jóvenes del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Distrito Federal no presentaron su informe estadístico de solicitudes de información pública y de datos personales.</a:t>
            </a:r>
          </a:p>
          <a:p>
            <a:pPr algn="just"/>
            <a:endParaRPr lang="es-MX" sz="125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En el año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2011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el total de solicitudes fue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94,048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y está compuesto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por: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89,610 solicitudes de información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pública y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4,288 solicitudes de datos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personales, ambas capturadas por los Entes Obligados en el </a:t>
            </a:r>
            <a:r>
              <a:rPr lang="es-MX" sz="12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SICRESI,</a:t>
            </a:r>
            <a:r>
              <a:rPr lang="es-MX" sz="125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más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150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solicitudes del Fideicomiso Central de Abasto de la Ciudad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México. El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total de solicitudes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correspondientes al Fideicomiso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se consultó en el Sistema de Reportes Estadísticos INFOMEX II ya que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dicho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Ente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 no capturó sus solicitudes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en el </a:t>
            </a:r>
            <a:r>
              <a:rPr lang="es-MX" sz="12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s-MX" sz="1250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25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Para 2010, la cifra fue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89,571,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y está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compuesta por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86,249 solicitudes de información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pública y 3,128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solicitudes de datos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personales, además de 194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solicitudes del Fideicomiso Central de Abasto de la Ciudad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México. El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total de solicitudes del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Fideicomiso se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consultó el Sistema de Reportes Estadísticos INFOMEX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II,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ya que dicho Ente público no entregó su informe estadístico de solicitudes de información pública y de datos personales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de 2010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. </a:t>
            </a:r>
            <a:endParaRPr lang="es-MX" sz="125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25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250" b="1" dirty="0">
                <a:latin typeface="Calibri" pitchFamily="34" charset="0"/>
                <a:cs typeface="Calibri" pitchFamily="34" charset="0"/>
              </a:rPr>
              <a:t>Para el año 2009,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el total de solicitudes fue de 96,233 y está compuesto por: 91,523 solicitudes de información pública y 2,640 solicitudes de datos personales; completan la cifra 390 solicitudes del Fideicomiso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Central de Abasto de la Ciudad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México; 345 solicitudes del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Fideicomiso Museo del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Estanquillo;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830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solicitudes de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la Delegación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Xochimilco (correspondientes al cuarto trimestre de 2009) y 505 solicitudes de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la Universidad Autónoma de la Ciudad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México. Los datos para estos Entes Obligados se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tomaron del Sistema de Reportes Estadísticos INFOMEX II, ya que dichos Entes públicos NO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presentaron o presentaron incompleto (Delegación Xochimilco) su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informe estadístico de solicitudes de información pública y de datos personales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2009.</a:t>
            </a:r>
            <a:endParaRPr lang="es-MX" sz="125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1700233" y="1268760"/>
            <a:ext cx="572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Total de solicitudes, 2004-2013</a:t>
            </a:r>
            <a:r>
              <a:rPr lang="es-MX" sz="1100" b="1" dirty="0">
                <a:latin typeface="Calibri" pitchFamily="34" charset="0"/>
              </a:rPr>
              <a:t>: </a:t>
            </a:r>
            <a:r>
              <a:rPr lang="es-MX" sz="1100" b="1" dirty="0" smtClean="0">
                <a:latin typeface="Calibri" pitchFamily="34" charset="0"/>
              </a:rPr>
              <a:t>548,751</a:t>
            </a:r>
            <a:endParaRPr lang="es-MX" sz="1100" b="1" dirty="0">
              <a:latin typeface="Calibri" pitchFamily="34" charset="0"/>
            </a:endParaRPr>
          </a:p>
        </p:txBody>
      </p:sp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4040119582"/>
              </p:ext>
            </p:extLst>
          </p:nvPr>
        </p:nvGraphicFramePr>
        <p:xfrm>
          <a:off x="146854" y="1844824"/>
          <a:ext cx="8856984" cy="412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389988" y="6047548"/>
            <a:ext cx="888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2006-2007: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187.6%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97628" y="6043354"/>
            <a:ext cx="828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2007-2008: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116.2%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1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3966" y="6439217"/>
            <a:ext cx="441297" cy="365125"/>
          </a:xfrm>
        </p:spPr>
        <p:txBody>
          <a:bodyPr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8</a:t>
            </a:fld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129066" y="6043354"/>
            <a:ext cx="879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2008-2009: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133.8%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6168" y="85702"/>
            <a:ext cx="8534432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1.1 Total de solicitudes a los Entes obligados del Distrito Federal</a:t>
            </a:r>
          </a:p>
          <a:p>
            <a:pPr algn="ctr"/>
            <a:r>
              <a:rPr lang="es-MX" b="1" dirty="0" smtClean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2004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17388" y="6039160"/>
            <a:ext cx="805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 2004-2005: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63.6%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25892" y="6043354"/>
            <a:ext cx="902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2005-2006: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51.9%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982276" y="6043354"/>
            <a:ext cx="910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2009-2010: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-6.9%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57258" y="6043354"/>
            <a:ext cx="877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2010-2011: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5.0%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3" name="18 CuadroTexto"/>
          <p:cNvSpPr txBox="1"/>
          <p:nvPr/>
        </p:nvSpPr>
        <p:spPr>
          <a:xfrm>
            <a:off x="6731517" y="6043354"/>
            <a:ext cx="877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2011-2012: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-2.6%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157801" y="5135420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7021436" y="5138666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lecha derecha 21"/>
          <p:cNvSpPr/>
          <p:nvPr/>
        </p:nvSpPr>
        <p:spPr>
          <a:xfrm rot="2460000">
            <a:off x="7121156" y="5222343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lecha derecha 24"/>
          <p:cNvSpPr/>
          <p:nvPr/>
        </p:nvSpPr>
        <p:spPr>
          <a:xfrm rot="18720000">
            <a:off x="6245864" y="5217914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/>
          <p:cNvSpPr/>
          <p:nvPr/>
        </p:nvSpPr>
        <p:spPr>
          <a:xfrm>
            <a:off x="978292" y="5145390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Flecha derecha 26"/>
          <p:cNvSpPr/>
          <p:nvPr/>
        </p:nvSpPr>
        <p:spPr>
          <a:xfrm rot="18720000">
            <a:off x="1066355" y="5227884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/>
          <p:cNvSpPr/>
          <p:nvPr/>
        </p:nvSpPr>
        <p:spPr>
          <a:xfrm>
            <a:off x="1839922" y="5141196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Flecha derecha 28"/>
          <p:cNvSpPr/>
          <p:nvPr/>
        </p:nvSpPr>
        <p:spPr>
          <a:xfrm rot="18720000">
            <a:off x="1927985" y="5223690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/>
          <p:cNvSpPr/>
          <p:nvPr/>
        </p:nvSpPr>
        <p:spPr>
          <a:xfrm>
            <a:off x="2701552" y="5144564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Flecha derecha 30"/>
          <p:cNvSpPr/>
          <p:nvPr/>
        </p:nvSpPr>
        <p:spPr>
          <a:xfrm rot="18720000">
            <a:off x="2789615" y="5227058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/>
          <p:cNvSpPr/>
          <p:nvPr/>
        </p:nvSpPr>
        <p:spPr>
          <a:xfrm>
            <a:off x="3563920" y="5148331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Flecha derecha 32"/>
          <p:cNvSpPr/>
          <p:nvPr/>
        </p:nvSpPr>
        <p:spPr>
          <a:xfrm rot="18720000">
            <a:off x="3651983" y="5230825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Elipse 33"/>
          <p:cNvSpPr/>
          <p:nvPr/>
        </p:nvSpPr>
        <p:spPr>
          <a:xfrm>
            <a:off x="4424812" y="5138762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Flecha derecha 34"/>
          <p:cNvSpPr/>
          <p:nvPr/>
        </p:nvSpPr>
        <p:spPr>
          <a:xfrm rot="18720000">
            <a:off x="4512875" y="5221256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Elipse 35"/>
          <p:cNvSpPr/>
          <p:nvPr/>
        </p:nvSpPr>
        <p:spPr>
          <a:xfrm>
            <a:off x="5296306" y="5138762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Flecha derecha 36"/>
          <p:cNvSpPr/>
          <p:nvPr/>
        </p:nvSpPr>
        <p:spPr>
          <a:xfrm rot="2460000">
            <a:off x="5396026" y="5222439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Elipse 37"/>
          <p:cNvSpPr/>
          <p:nvPr/>
        </p:nvSpPr>
        <p:spPr>
          <a:xfrm>
            <a:off x="7888594" y="5146306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Flecha derecha 38"/>
          <p:cNvSpPr/>
          <p:nvPr/>
        </p:nvSpPr>
        <p:spPr>
          <a:xfrm rot="18720000">
            <a:off x="7976657" y="5228800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18 CuadroTexto"/>
          <p:cNvSpPr txBox="1"/>
          <p:nvPr/>
        </p:nvSpPr>
        <p:spPr>
          <a:xfrm>
            <a:off x="7591770" y="6042639"/>
            <a:ext cx="877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2012-2013: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13.0%</a:t>
            </a:r>
            <a:endParaRPr lang="es-E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1.2 Total de solicitudes por año y mes</a:t>
            </a:r>
          </a:p>
          <a:p>
            <a:pPr algn="ctr"/>
            <a:r>
              <a:rPr lang="es-MX" b="1" dirty="0" smtClean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9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00233" y="1268760"/>
            <a:ext cx="572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Total de solicitudes, 2006-2013: 541,727</a:t>
            </a:r>
            <a:endParaRPr lang="es-MX" sz="1100" b="1" dirty="0">
              <a:latin typeface="Calibri" pitchFamily="34" charset="0"/>
            </a:endParaRPr>
          </a:p>
        </p:txBody>
      </p:sp>
      <p:graphicFrame>
        <p:nvGraphicFramePr>
          <p:cNvPr id="8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185379"/>
              </p:ext>
            </p:extLst>
          </p:nvPr>
        </p:nvGraphicFramePr>
        <p:xfrm>
          <a:off x="214313" y="1530369"/>
          <a:ext cx="8715375" cy="5138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19052</TotalTime>
  <Words>7690</Words>
  <Application>Microsoft Office PowerPoint</Application>
  <PresentationFormat>Presentación en pantalla (4:3)</PresentationFormat>
  <Paragraphs>3964</Paragraphs>
  <Slides>41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41</vt:i4>
      </vt:variant>
    </vt:vector>
  </HeadingPairs>
  <TitlesOfParts>
    <vt:vector size="44" baseType="lpstr">
      <vt:lpstr>Concurrencia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David Mondragón Centeno</dc:creator>
  <cp:lastModifiedBy>Ma. Fernanda.Garcia</cp:lastModifiedBy>
  <cp:revision>3239</cp:revision>
  <cp:lastPrinted>2014-02-20T22:42:13Z</cp:lastPrinted>
  <dcterms:created xsi:type="dcterms:W3CDTF">2007-08-06T19:42:12Z</dcterms:created>
  <dcterms:modified xsi:type="dcterms:W3CDTF">2014-02-21T17:54:05Z</dcterms:modified>
</cp:coreProperties>
</file>